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8" r:id="rId4"/>
    <p:sldId id="260" r:id="rId5"/>
    <p:sldId id="261" r:id="rId6"/>
    <p:sldId id="262" r:id="rId7"/>
    <p:sldId id="268" r:id="rId8"/>
    <p:sldId id="279" r:id="rId9"/>
    <p:sldId id="387" r:id="rId10"/>
    <p:sldId id="396" r:id="rId11"/>
    <p:sldId id="465" r:id="rId12"/>
    <p:sldId id="411" r:id="rId13"/>
    <p:sldId id="421" r:id="rId14"/>
    <p:sldId id="425" r:id="rId15"/>
    <p:sldId id="430" r:id="rId16"/>
    <p:sldId id="431" r:id="rId17"/>
    <p:sldId id="433" r:id="rId18"/>
    <p:sldId id="438" r:id="rId19"/>
    <p:sldId id="466"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E9F1F5"/>
    <a:srgbClr val="FFD1DC"/>
    <a:srgbClr val="FFA3B9"/>
    <a:srgbClr val="DBEEF4"/>
    <a:srgbClr val="FDEADA"/>
    <a:srgbClr val="C3D69B"/>
    <a:srgbClr val="EBF1DE"/>
    <a:srgbClr val="B7DEE8"/>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2C93E-9F4F-4A81-9230-D4AABCBA94B5}" type="datetimeFigureOut">
              <a:rPr lang="en-IN" smtClean="0"/>
              <a:t>05-09-2014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17722-4D11-4073-83BF-12F014D88009}" type="slidenum">
              <a:rPr lang="en-IN" smtClean="0"/>
              <a:t>‹#›</a:t>
            </a:fld>
            <a:endParaRPr lang="en-IN"/>
          </a:p>
        </p:txBody>
      </p:sp>
    </p:spTree>
    <p:extLst>
      <p:ext uri="{BB962C8B-B14F-4D97-AF65-F5344CB8AC3E}">
        <p14:creationId xmlns:p14="http://schemas.microsoft.com/office/powerpoint/2010/main" val="85233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18</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76B0C8-A901-462E-9776-4F57FA00B2CF}" type="datetime1">
              <a:rPr lang="en-IN" smtClean="0">
                <a:solidFill>
                  <a:prstClr val="black">
                    <a:tint val="75000"/>
                  </a:prstClr>
                </a:solidFill>
              </a:rPr>
              <a:pPr/>
              <a:t>05-09-2014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29460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6824306-DC1F-4341-97B2-F6A695BB231C}" type="datetime1">
              <a:rPr lang="en-IN" smtClean="0">
                <a:solidFill>
                  <a:prstClr val="black">
                    <a:tint val="75000"/>
                  </a:prstClr>
                </a:solidFill>
              </a:rPr>
              <a:pPr/>
              <a:t>05-09-2014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22982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095D-385E-4795-873C-7EA6DC69279A}" type="datetime1">
              <a:rPr lang="en-IN" smtClean="0">
                <a:solidFill>
                  <a:prstClr val="black">
                    <a:tint val="75000"/>
                  </a:prstClr>
                </a:solidFill>
              </a:rPr>
              <a:pPr/>
              <a:t>05-09-2014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23988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A74D2-1A88-4CA4-9FA7-A697C41F9F78}" type="datetime1">
              <a:rPr lang="en-IN" smtClean="0">
                <a:solidFill>
                  <a:prstClr val="black">
                    <a:tint val="75000"/>
                  </a:prstClr>
                </a:solidFill>
              </a:rPr>
              <a:pPr/>
              <a:t>05-09-2014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6267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B20AC8-5400-44C6-B8F2-E92AA129DC43}" type="datetime1">
              <a:rPr lang="en-IN" smtClean="0">
                <a:solidFill>
                  <a:prstClr val="black">
                    <a:tint val="75000"/>
                  </a:prstClr>
                </a:solidFill>
              </a:rPr>
              <a:pPr/>
              <a:t>05-09-2014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266870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A53807-4D85-4275-8F2C-B7B7C29F3664}" type="datetime1">
              <a:rPr lang="en-IN" smtClean="0">
                <a:solidFill>
                  <a:prstClr val="black">
                    <a:tint val="75000"/>
                  </a:prstClr>
                </a:solidFill>
              </a:rPr>
              <a:pPr/>
              <a:t>05-09-2014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8461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99AF2952-80D6-45EE-A9B6-CB4647AE968C}" type="datetime1">
              <a:rPr lang="en-IN" smtClean="0">
                <a:solidFill>
                  <a:prstClr val="black">
                    <a:tint val="75000"/>
                  </a:prstClr>
                </a:solidFill>
              </a:rPr>
              <a:pPr/>
              <a:t>05-09-2014</a:t>
            </a:fld>
            <a:endParaRPr lang="en-IN" dirty="0">
              <a:solidFill>
                <a:prstClr val="black">
                  <a:tint val="75000"/>
                </a:prstClr>
              </a:solidFill>
            </a:endParaRPr>
          </a:p>
        </p:txBody>
      </p:sp>
      <p:sp>
        <p:nvSpPr>
          <p:cNvPr id="3" name="Footer Placeholder 2"/>
          <p:cNvSpPr>
            <a:spLocks noGrp="1"/>
          </p:cNvSpPr>
          <p:nvPr>
            <p:ph type="ftr" sz="quarter" idx="11"/>
          </p:nvPr>
        </p:nvSpPr>
        <p:spPr>
          <a:xfrm>
            <a:off x="2753798" y="6592267"/>
            <a:ext cx="3636404" cy="365125"/>
          </a:xfrm>
        </p:spPr>
        <p:txBody>
          <a:bodyPr/>
          <a:lstStyle>
            <a:lvl1pPr algn="l">
              <a:defRPr/>
            </a:lvl1p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a:xfrm>
            <a:off x="7010400" y="6592267"/>
            <a:ext cx="2133600" cy="365125"/>
          </a:xfrm>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48474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D6933-FBFC-4606-93FC-289EF9F226EE}" type="datetime1">
              <a:rPr lang="en-IN" smtClean="0">
                <a:solidFill>
                  <a:prstClr val="black">
                    <a:tint val="75000"/>
                  </a:prstClr>
                </a:solidFill>
              </a:rPr>
              <a:pPr/>
              <a:t>05-09-2014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71950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AA45C-F2AF-4086-93EB-76464083F75F}" type="datetime1">
              <a:rPr lang="en-IN" smtClean="0">
                <a:solidFill>
                  <a:prstClr val="black">
                    <a:tint val="75000"/>
                  </a:prstClr>
                </a:solidFill>
              </a:rPr>
              <a:pPr/>
              <a:t>05-09-2014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4738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5B2AB9C-4AB4-4794-8CCD-B4D47726B2B0}" type="datetime1">
              <a:rPr lang="en-IN" smtClean="0">
                <a:solidFill>
                  <a:prstClr val="black">
                    <a:tint val="75000"/>
                  </a:prstClr>
                </a:solidFill>
              </a:rPr>
              <a:pPr/>
              <a:t>05-09-2014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704561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9F18D7A-54D1-4414-8CBA-CDD0FB3D7B35}" type="datetime1">
              <a:rPr lang="en-IN" smtClean="0">
                <a:solidFill>
                  <a:prstClr val="black">
                    <a:tint val="75000"/>
                  </a:prstClr>
                </a:solidFill>
              </a:rPr>
              <a:pPr/>
              <a:t>05-09-2014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63894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17E4C-CF76-4FCF-AE76-D1A5A8482CB6}" type="datetimeFigureOut">
              <a:rPr lang="en-IN" smtClean="0"/>
              <a:pPr/>
              <a:t>05-09-2014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B1DC0B4-0678-486B-9B71-23DCE36D89E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17E4C-CF76-4FCF-AE76-D1A5A8482CB6}" type="datetimeFigureOut">
              <a:rPr lang="en-IN" smtClean="0"/>
              <a:pPr/>
              <a:t>05-09-2014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DC0B4-0678-486B-9B71-23DCE36D89E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0D25-F2C9-4BFD-A2FE-CD3181EF9C92}" type="datetime1">
              <a:rPr lang="en-IN" smtClean="0">
                <a:solidFill>
                  <a:prstClr val="black">
                    <a:tint val="75000"/>
                  </a:prstClr>
                </a:solidFill>
                <a:ea typeface="ＭＳ Ｐゴシック" pitchFamily="34" charset="-128"/>
                <a:cs typeface="Arial" pitchFamily="34" charset="0"/>
              </a:rPr>
              <a:pPr/>
              <a:t>05-09-2014</a:t>
            </a:fld>
            <a:endParaRPr lang="en-IN" dirty="0">
              <a:solidFill>
                <a:prstClr val="black">
                  <a:tint val="75000"/>
                </a:prstClr>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1629D-0105-4F47-B0DE-ACF145F9EA9B}" type="slidenum">
              <a:rPr lang="en-IN" smtClean="0">
                <a:solidFill>
                  <a:prstClr val="black">
                    <a:tint val="75000"/>
                  </a:prstClr>
                </a:solidFill>
                <a:ea typeface="ＭＳ Ｐゴシック" pitchFamily="34" charset="-128"/>
                <a:cs typeface="Arial" pitchFamily="34" charset="0"/>
              </a:rPr>
              <a:pPr/>
              <a:t>‹#›</a:t>
            </a:fld>
            <a:endParaRPr lang="en-IN" dirty="0">
              <a:solidFill>
                <a:prstClr val="black">
                  <a:tint val="75000"/>
                </a:prstClr>
              </a:solidFill>
              <a:ea typeface="ＭＳ Ｐゴシック" pitchFamily="34" charset="-128"/>
              <a:cs typeface="Arial" pitchFamily="34" charset="0"/>
            </a:endParaRPr>
          </a:p>
        </p:txBody>
      </p:sp>
    </p:spTree>
    <p:extLst>
      <p:ext uri="{BB962C8B-B14F-4D97-AF65-F5344CB8AC3E}">
        <p14:creationId xmlns:p14="http://schemas.microsoft.com/office/powerpoint/2010/main" val="499545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6.png"/><Relationship Id="rId7" Type="http://schemas.openxmlformats.org/officeDocument/2006/relationships/image" Target="../media/image26.tif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29.tiff"/><Relationship Id="rId4" Type="http://schemas.openxmlformats.org/officeDocument/2006/relationships/image" Target="../media/image7.png"/><Relationship Id="rId9" Type="http://schemas.openxmlformats.org/officeDocument/2006/relationships/image" Target="../media/image28.tif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8.jpeg"/><Relationship Id="rId5" Type="http://schemas.openxmlformats.org/officeDocument/2006/relationships/slide" Target="slide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7504" y="980728"/>
            <a:ext cx="3960440" cy="1080000"/>
            <a:chOff x="1115616" y="1340768"/>
            <a:chExt cx="3960440" cy="1080000"/>
          </a:xfrm>
        </p:grpSpPr>
        <p:sp>
          <p:nvSpPr>
            <p:cNvPr id="5" name="Rectangle 4"/>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ounded Rectangle 5"/>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ounded Rectangle 7"/>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ounded Rectangle 6"/>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ounded Rectangle 8"/>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ounded Rectangle 9"/>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3" name="Group 7"/>
          <p:cNvGrpSpPr/>
          <p:nvPr/>
        </p:nvGrpSpPr>
        <p:grpSpPr>
          <a:xfrm>
            <a:off x="683568" y="1484784"/>
            <a:ext cx="2730671" cy="3392724"/>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14" name="Oval 13"/>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5" name="Rounded Rectangle 14"/>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 name="Rounded Rectangle 15"/>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7" name="Rounded Rectangle 16"/>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8" name="Rounded Rectangle 17"/>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9" name="Rounded Rectangle 18"/>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20" name="Group 73"/>
          <p:cNvGrpSpPr>
            <a:grpSpLocks/>
          </p:cNvGrpSpPr>
          <p:nvPr/>
        </p:nvGrpSpPr>
        <p:grpSpPr bwMode="auto">
          <a:xfrm>
            <a:off x="1374116" y="1267277"/>
            <a:ext cx="1420812" cy="3632200"/>
            <a:chOff x="4958003" y="2040260"/>
            <a:chExt cx="1419906" cy="3630823"/>
          </a:xfrm>
        </p:grpSpPr>
        <p:grpSp>
          <p:nvGrpSpPr>
            <p:cNvPr id="21" name="Group 62"/>
            <p:cNvGrpSpPr/>
            <p:nvPr/>
          </p:nvGrpSpPr>
          <p:grpSpPr>
            <a:xfrm>
              <a:off x="5012363" y="2040260"/>
              <a:ext cx="1365546" cy="3630823"/>
              <a:chOff x="5163666" y="2003471"/>
              <a:chExt cx="1365546" cy="3630823"/>
            </a:xfrm>
            <a:solidFill>
              <a:schemeClr val="tx1"/>
            </a:solidFill>
          </p:grpSpPr>
          <p:sp>
            <p:nvSpPr>
              <p:cNvPr id="29" name="Oval 28"/>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0" name="Rounded Rectangle 29"/>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1" name="Rounded Rectangle 30"/>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2" name="Rounded Rectangle 31"/>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3" name="Rounded Rectangle 32"/>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34" name="Rounded Rectangle 33"/>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22" name="Group 66"/>
            <p:cNvGrpSpPr/>
            <p:nvPr/>
          </p:nvGrpSpPr>
          <p:grpSpPr>
            <a:xfrm>
              <a:off x="4958003" y="2040260"/>
              <a:ext cx="1365546" cy="3630823"/>
              <a:chOff x="5163666" y="2003471"/>
              <a:chExt cx="1365546" cy="3630823"/>
            </a:xfrm>
            <a:gradFill>
              <a:gsLst>
                <a:gs pos="0">
                  <a:schemeClr val="tx1"/>
                </a:gs>
                <a:gs pos="100000">
                  <a:schemeClr val="tx1">
                    <a:lumMod val="75000"/>
                    <a:lumOff val="25000"/>
                  </a:schemeClr>
                </a:gs>
              </a:gsLst>
              <a:lin ang="16200000" scaled="0"/>
            </a:gradFill>
          </p:grpSpPr>
          <p:sp>
            <p:nvSpPr>
              <p:cNvPr id="23" name="Oval 22"/>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4" name="Rounded Rectangle 23"/>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5" name="Rounded Rectangle 24"/>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6" name="Rounded Rectangle 25"/>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7" name="Rounded Rectangle 26"/>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8" name="Rounded Rectangle 27"/>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pic>
        <p:nvPicPr>
          <p:cNvPr id="2050" name="Picture 2"/>
          <p:cNvPicPr>
            <a:picLocks noChangeAspect="1" noChangeArrowheads="1"/>
          </p:cNvPicPr>
          <p:nvPr/>
        </p:nvPicPr>
        <p:blipFill>
          <a:blip r:embed="rId2" cstate="print">
            <a:duotone>
              <a:prstClr val="black"/>
              <a:srgbClr val="B3F1FF">
                <a:tint val="45000"/>
                <a:satMod val="400000"/>
              </a:srgbClr>
            </a:duotone>
          </a:blip>
          <a:srcRect/>
          <a:stretch>
            <a:fillRect/>
          </a:stretch>
        </p:blipFill>
        <p:spPr bwMode="auto">
          <a:xfrm>
            <a:off x="0" y="0"/>
            <a:ext cx="2286000" cy="5610225"/>
          </a:xfrm>
          <a:prstGeom prst="rect">
            <a:avLst/>
          </a:prstGeom>
          <a:noFill/>
          <a:ln w="9525">
            <a:noFill/>
            <a:miter lim="800000"/>
            <a:headEnd/>
            <a:tailEnd/>
          </a:ln>
        </p:spPr>
      </p:pic>
      <p:sp>
        <p:nvSpPr>
          <p:cNvPr id="35" name="Pentagon 34"/>
          <p:cNvSpPr/>
          <p:nvPr/>
        </p:nvSpPr>
        <p:spPr>
          <a:xfrm>
            <a:off x="0" y="5013176"/>
            <a:ext cx="2267744" cy="576064"/>
          </a:xfrm>
          <a:prstGeom prst="homePlate">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Strengths</a:t>
            </a:r>
            <a:endParaRPr lang="en-IN" sz="3600" dirty="0">
              <a:solidFill>
                <a:schemeClr val="tx1"/>
              </a:solidFill>
              <a:latin typeface="Mistral" pitchFamily="66" charset="0"/>
            </a:endParaRPr>
          </a:p>
        </p:txBody>
      </p:sp>
      <p:grpSp>
        <p:nvGrpSpPr>
          <p:cNvPr id="39" name="Group 7"/>
          <p:cNvGrpSpPr/>
          <p:nvPr/>
        </p:nvGrpSpPr>
        <p:grpSpPr>
          <a:xfrm>
            <a:off x="3151300" y="1526475"/>
            <a:ext cx="2730671" cy="3392724"/>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40" name="Oval 39"/>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1" name="Rounded Rectangle 40"/>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2" name="Rounded Rectangle 41"/>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3" name="Rounded Rectangle 42"/>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4" name="Rounded Rectangle 43"/>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5" name="Rounded Rectangle 44"/>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46" name="Group 45"/>
          <p:cNvGrpSpPr/>
          <p:nvPr/>
        </p:nvGrpSpPr>
        <p:grpSpPr>
          <a:xfrm>
            <a:off x="3676547" y="1547157"/>
            <a:ext cx="1667933" cy="3394011"/>
            <a:chOff x="5783062" y="2813263"/>
            <a:chExt cx="1667933" cy="3394011"/>
          </a:xfrm>
        </p:grpSpPr>
        <p:grpSp>
          <p:nvGrpSpPr>
            <p:cNvPr id="47" name="Group 62"/>
            <p:cNvGrpSpPr/>
            <p:nvPr/>
          </p:nvGrpSpPr>
          <p:grpSpPr bwMode="auto">
            <a:xfrm>
              <a:off x="5783062" y="2813263"/>
              <a:ext cx="1667933" cy="3394011"/>
              <a:chOff x="4944111" y="2241570"/>
              <a:chExt cx="1666870" cy="3392724"/>
            </a:xfrm>
            <a:solidFill>
              <a:schemeClr val="tx1"/>
            </a:solidFill>
          </p:grpSpPr>
          <p:sp>
            <p:nvSpPr>
              <p:cNvPr id="55" name="Oval 54"/>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6" name="Rounded Rectangle 55"/>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7" name="Rounded Rectangle 56"/>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8" name="Rounded Rectangle 57"/>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9" name="Rounded Rectangle 58"/>
              <p:cNvSpPr/>
              <p:nvPr/>
            </p:nvSpPr>
            <p:spPr>
              <a:xfrm rot="20280000">
                <a:off x="6333030" y="2719503"/>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0" name="Rounded Rectangle 59"/>
              <p:cNvSpPr/>
              <p:nvPr/>
            </p:nvSpPr>
            <p:spPr>
              <a:xfrm rot="1740000" flipH="1">
                <a:off x="4944111" y="2704915"/>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48" name="Group 119"/>
            <p:cNvGrpSpPr/>
            <p:nvPr/>
          </p:nvGrpSpPr>
          <p:grpSpPr>
            <a:xfrm>
              <a:off x="5827204" y="2813263"/>
              <a:ext cx="1597079" cy="3394011"/>
              <a:chOff x="5827204" y="2813263"/>
              <a:chExt cx="1597079" cy="3394011"/>
            </a:xfrm>
          </p:grpSpPr>
          <p:sp>
            <p:nvSpPr>
              <p:cNvPr id="49" name="Oval 48"/>
              <p:cNvSpPr/>
              <p:nvPr/>
            </p:nvSpPr>
            <p:spPr bwMode="auto">
              <a:xfrm>
                <a:off x="6331325" y="2813263"/>
                <a:ext cx="590653" cy="631452"/>
              </a:xfrm>
              <a:prstGeom prst="ellipse">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0" name="Rounded Rectangle 49"/>
              <p:cNvSpPr/>
              <p:nvPr/>
            </p:nvSpPr>
            <p:spPr bwMode="auto">
              <a:xfrm>
                <a:off x="6218671" y="3492372"/>
                <a:ext cx="817096" cy="1414178"/>
              </a:xfrm>
              <a:prstGeom prst="roundRect">
                <a:avLst>
                  <a:gd name="adj" fmla="val 29794"/>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1" name="Rounded Rectangle 50"/>
              <p:cNvSpPr/>
              <p:nvPr/>
            </p:nvSpPr>
            <p:spPr bwMode="auto">
              <a:xfrm>
                <a:off x="6290179"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2" name="Rounded Rectangle 51"/>
              <p:cNvSpPr/>
              <p:nvPr/>
            </p:nvSpPr>
            <p:spPr bwMode="auto">
              <a:xfrm>
                <a:off x="6688344" y="4631820"/>
                <a:ext cx="298268" cy="1575454"/>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3" name="Rounded Rectangle 52"/>
              <p:cNvSpPr/>
              <p:nvPr/>
            </p:nvSpPr>
            <p:spPr bwMode="auto">
              <a:xfrm rot="20400000">
                <a:off x="7146155" y="3368182"/>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4" name="Rounded Rectangle 53"/>
              <p:cNvSpPr/>
              <p:nvPr/>
            </p:nvSpPr>
            <p:spPr bwMode="auto">
              <a:xfrm rot="12480000" flipH="1">
                <a:off x="5827204" y="3279675"/>
                <a:ext cx="278128" cy="1206229"/>
              </a:xfrm>
              <a:prstGeom prst="roundRect">
                <a:avLst>
                  <a:gd name="adj" fmla="val 50000"/>
                </a:avLst>
              </a:prstGeom>
              <a:gradFill>
                <a:gsLst>
                  <a:gs pos="0">
                    <a:schemeClr val="tx1"/>
                  </a:gs>
                  <a:gs pos="100000">
                    <a:schemeClr val="tx1">
                      <a:lumMod val="75000"/>
                      <a:lumOff val="2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61" name="Group 60"/>
          <p:cNvGrpSpPr/>
          <p:nvPr/>
        </p:nvGrpSpPr>
        <p:grpSpPr>
          <a:xfrm>
            <a:off x="2411760" y="980728"/>
            <a:ext cx="4284984" cy="1080000"/>
            <a:chOff x="1115616" y="1340768"/>
            <a:chExt cx="3960440" cy="1080000"/>
          </a:xfrm>
        </p:grpSpPr>
        <p:sp>
          <p:nvSpPr>
            <p:cNvPr id="62" name="Rectangle 61"/>
            <p:cNvSpPr/>
            <p:nvPr/>
          </p:nvSpPr>
          <p:spPr>
            <a:xfrm>
              <a:off x="1547664" y="1844824"/>
              <a:ext cx="3024336" cy="144016"/>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3" name="Rounded Rectangle 62"/>
            <p:cNvSpPr/>
            <p:nvPr/>
          </p:nvSpPr>
          <p:spPr>
            <a:xfrm>
              <a:off x="4499992"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Rounded Rectangle 63"/>
            <p:cNvSpPr/>
            <p:nvPr/>
          </p:nvSpPr>
          <p:spPr>
            <a:xfrm>
              <a:off x="4932040"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Rounded Rectangle 64"/>
            <p:cNvSpPr/>
            <p:nvPr/>
          </p:nvSpPr>
          <p:spPr>
            <a:xfrm>
              <a:off x="4652392"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6" name="Rounded Rectangle 65"/>
            <p:cNvSpPr/>
            <p:nvPr/>
          </p:nvSpPr>
          <p:spPr>
            <a:xfrm>
              <a:off x="1115616"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7" name="Rounded Rectangle 66"/>
            <p:cNvSpPr/>
            <p:nvPr/>
          </p:nvSpPr>
          <p:spPr>
            <a:xfrm>
              <a:off x="1547664" y="1556792"/>
              <a:ext cx="144016" cy="648072"/>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8" name="Rounded Rectangle 67"/>
            <p:cNvSpPr/>
            <p:nvPr/>
          </p:nvSpPr>
          <p:spPr>
            <a:xfrm>
              <a:off x="1268016" y="1340768"/>
              <a:ext cx="288000" cy="10800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2052" name="Picture 4"/>
          <p:cNvPicPr>
            <a:picLocks noChangeAspect="1" noChangeArrowheads="1"/>
          </p:cNvPicPr>
          <p:nvPr/>
        </p:nvPicPr>
        <p:blipFill>
          <a:blip r:embed="rId3" cstate="print">
            <a:duotone>
              <a:prstClr val="black"/>
              <a:srgbClr val="FFA3B9">
                <a:tint val="45000"/>
                <a:satMod val="400000"/>
              </a:srgbClr>
            </a:duotone>
          </a:blip>
          <a:srcRect/>
          <a:stretch>
            <a:fillRect/>
          </a:stretch>
        </p:blipFill>
        <p:spPr bwMode="auto">
          <a:xfrm>
            <a:off x="2267744" y="-49560"/>
            <a:ext cx="2362200" cy="5638800"/>
          </a:xfrm>
          <a:prstGeom prst="rect">
            <a:avLst/>
          </a:prstGeom>
          <a:noFill/>
          <a:ln w="9525">
            <a:noFill/>
            <a:miter lim="800000"/>
            <a:headEnd/>
            <a:tailEnd/>
          </a:ln>
        </p:spPr>
      </p:pic>
      <p:sp>
        <p:nvSpPr>
          <p:cNvPr id="71" name="Pentagon 70"/>
          <p:cNvSpPr/>
          <p:nvPr/>
        </p:nvSpPr>
        <p:spPr>
          <a:xfrm>
            <a:off x="2267744" y="5013176"/>
            <a:ext cx="2267744" cy="576064"/>
          </a:xfrm>
          <a:prstGeom prst="homePlate">
            <a:avLst/>
          </a:prstGeom>
          <a:solidFill>
            <a:srgbClr val="FF0066">
              <a:alpha val="6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Weaknesses</a:t>
            </a:r>
            <a:endParaRPr lang="en-IN" sz="3600" dirty="0">
              <a:solidFill>
                <a:schemeClr val="tx1"/>
              </a:solidFill>
              <a:latin typeface="Mistral" pitchFamily="66" charset="0"/>
            </a:endParaRPr>
          </a:p>
        </p:txBody>
      </p:sp>
      <p:grpSp>
        <p:nvGrpSpPr>
          <p:cNvPr id="75" name="Group 35"/>
          <p:cNvGrpSpPr>
            <a:grpSpLocks/>
          </p:cNvGrpSpPr>
          <p:nvPr/>
        </p:nvGrpSpPr>
        <p:grpSpPr bwMode="auto">
          <a:xfrm>
            <a:off x="4828233" y="308323"/>
            <a:ext cx="3238500" cy="5313363"/>
            <a:chOff x="5602819" y="727075"/>
            <a:chExt cx="3238507" cy="5313363"/>
          </a:xfrm>
        </p:grpSpPr>
        <p:cxnSp>
          <p:nvCxnSpPr>
            <p:cNvPr id="76" name="Straight Connector 75"/>
            <p:cNvCxnSpPr/>
            <p:nvPr/>
          </p:nvCxnSpPr>
          <p:spPr bwMode="auto">
            <a:xfrm rot="5400000" flipH="1" flipV="1">
              <a:off x="7090912"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bwMode="auto">
            <a:xfrm rot="5400000" flipH="1" flipV="1">
              <a:off x="6225735"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78" name="Group 61"/>
            <p:cNvGrpSpPr>
              <a:grpSpLocks/>
            </p:cNvGrpSpPr>
            <p:nvPr/>
          </p:nvGrpSpPr>
          <p:grpSpPr bwMode="auto">
            <a:xfrm>
              <a:off x="5819775" y="727075"/>
              <a:ext cx="2155825" cy="5313363"/>
              <a:chOff x="998321" y="1264888"/>
              <a:chExt cx="1669338" cy="4114801"/>
            </a:xfrm>
          </p:grpSpPr>
          <p:cxnSp>
            <p:nvCxnSpPr>
              <p:cNvPr id="79" name="Straight Connector 78"/>
              <p:cNvCxnSpPr/>
              <p:nvPr/>
            </p:nvCxnSpPr>
            <p:spPr>
              <a:xfrm>
                <a:off x="998732" y="4724419"/>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195415" y="4190859"/>
                <a:ext cx="657657"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395785" y="3657300"/>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604760" y="3091776"/>
                <a:ext cx="657656" cy="2459"/>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784233" y="2572969"/>
                <a:ext cx="657656"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964934" y="1968105"/>
                <a:ext cx="703140"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5" name="Can 84"/>
              <p:cNvSpPr>
                <a:spLocks noChangeArrowheads="1"/>
              </p:cNvSpPr>
              <p:nvPr/>
            </p:nvSpPr>
            <p:spPr bwMode="auto">
              <a:xfrm rot="1166653">
                <a:off x="2154241" y="1264888"/>
                <a:ext cx="62693" cy="4114801"/>
              </a:xfrm>
              <a:prstGeom prst="can">
                <a:avLst>
                  <a:gd name="adj" fmla="val 24917"/>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sp>
            <p:nvSpPr>
              <p:cNvPr id="86" name="Can 85"/>
              <p:cNvSpPr>
                <a:spLocks noChangeArrowheads="1"/>
              </p:cNvSpPr>
              <p:nvPr/>
            </p:nvSpPr>
            <p:spPr bwMode="auto">
              <a:xfrm rot="1166653">
                <a:off x="1463394" y="1264888"/>
                <a:ext cx="63922" cy="4114801"/>
              </a:xfrm>
              <a:prstGeom prst="can">
                <a:avLst>
                  <a:gd name="adj" fmla="val 25034"/>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grpSp>
      </p:grpSp>
      <p:grpSp>
        <p:nvGrpSpPr>
          <p:cNvPr id="87" name="Group 12"/>
          <p:cNvGrpSpPr>
            <a:grpSpLocks/>
          </p:cNvGrpSpPr>
          <p:nvPr/>
        </p:nvGrpSpPr>
        <p:grpSpPr bwMode="auto">
          <a:xfrm>
            <a:off x="3851920" y="-3339752"/>
            <a:ext cx="6872288" cy="5568950"/>
            <a:chOff x="6321322" y="-953166"/>
            <a:chExt cx="3309653" cy="3198557"/>
          </a:xfrm>
        </p:grpSpPr>
        <p:sp>
          <p:nvSpPr>
            <p:cNvPr id="88" name="Oval 87"/>
            <p:cNvSpPr/>
            <p:nvPr/>
          </p:nvSpPr>
          <p:spPr>
            <a:xfrm>
              <a:off x="6321322" y="-953166"/>
              <a:ext cx="3309653" cy="3198557"/>
            </a:xfrm>
            <a:prstGeom prst="ellipse">
              <a:avLst/>
            </a:prstGeom>
            <a:gradFill flip="none" rotWithShape="1">
              <a:gsLst>
                <a:gs pos="0">
                  <a:srgbClr val="FFFF00">
                    <a:alpha val="58000"/>
                  </a:srgbClr>
                </a:gs>
                <a:gs pos="29000">
                  <a:srgbClr val="E6FF00">
                    <a:alpha val="34000"/>
                  </a:srgbClr>
                </a:gs>
                <a:gs pos="69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89" name="Oval 88"/>
            <p:cNvSpPr/>
            <p:nvPr/>
          </p:nvSpPr>
          <p:spPr>
            <a:xfrm>
              <a:off x="7143250" y="246565"/>
              <a:ext cx="1492351" cy="1593713"/>
            </a:xfrm>
            <a:prstGeom prst="ellipse">
              <a:avLst/>
            </a:prstGeom>
            <a:gradFill flip="none" rotWithShape="1">
              <a:gsLst>
                <a:gs pos="0">
                  <a:schemeClr val="bg1">
                    <a:alpha val="58000"/>
                  </a:schemeClr>
                </a:gs>
                <a:gs pos="43000">
                  <a:srgbClr val="E6FF00">
                    <a:alpha val="34000"/>
                  </a:srgbClr>
                </a:gs>
                <a:gs pos="51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grpSp>
      <p:grpSp>
        <p:nvGrpSpPr>
          <p:cNvPr id="90" name="Group 60"/>
          <p:cNvGrpSpPr>
            <a:grpSpLocks/>
          </p:cNvGrpSpPr>
          <p:nvPr/>
        </p:nvGrpSpPr>
        <p:grpSpPr bwMode="auto">
          <a:xfrm>
            <a:off x="4763145" y="2170461"/>
            <a:ext cx="2052638" cy="3363912"/>
            <a:chOff x="2735537" y="2963675"/>
            <a:chExt cx="2052350" cy="3363906"/>
          </a:xfrm>
        </p:grpSpPr>
        <p:grpSp>
          <p:nvGrpSpPr>
            <p:cNvPr id="91" name="Group 53"/>
            <p:cNvGrpSpPr/>
            <p:nvPr/>
          </p:nvGrpSpPr>
          <p:grpSpPr>
            <a:xfrm>
              <a:off x="2820808" y="2963675"/>
              <a:ext cx="1967079" cy="3351462"/>
              <a:chOff x="2593601" y="2696363"/>
              <a:chExt cx="1967079" cy="3351462"/>
            </a:xfrm>
            <a:solidFill>
              <a:schemeClr val="tx1"/>
            </a:solidFill>
          </p:grpSpPr>
          <p:sp>
            <p:nvSpPr>
              <p:cNvPr id="98" name="Oval 97"/>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9" name="Rounded Rectangle 98"/>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0" name="Rounded Rectangle 99"/>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1" name="Rounded Rectangle 100"/>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2" name="Rounded Rectangle 101"/>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92" name="Group 54"/>
            <p:cNvGrpSpPr/>
            <p:nvPr/>
          </p:nvGrpSpPr>
          <p:grpSpPr>
            <a:xfrm>
              <a:off x="2735537" y="2976119"/>
              <a:ext cx="1967079" cy="3351462"/>
              <a:chOff x="2593601" y="2696363"/>
              <a:chExt cx="1967079" cy="3351462"/>
            </a:xfrm>
            <a:gradFill>
              <a:gsLst>
                <a:gs pos="0">
                  <a:schemeClr val="tx1"/>
                </a:gs>
                <a:gs pos="100000">
                  <a:schemeClr val="tx1">
                    <a:lumMod val="75000"/>
                    <a:lumOff val="25000"/>
                  </a:schemeClr>
                </a:gs>
              </a:gsLst>
              <a:lin ang="16200000" scaled="0"/>
            </a:gradFill>
          </p:grpSpPr>
          <p:sp>
            <p:nvSpPr>
              <p:cNvPr id="93" name="Oval 92"/>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4" name="Rounded Rectangle 93"/>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5" name="Rounded Rectangle 94"/>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6" name="Rounded Rectangle 95"/>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7" name="Rounded Rectangle 96"/>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pic>
        <p:nvPicPr>
          <p:cNvPr id="2053" name="Picture 5"/>
          <p:cNvPicPr>
            <a:picLocks noChangeAspect="1" noChangeArrowheads="1"/>
          </p:cNvPicPr>
          <p:nvPr/>
        </p:nvPicPr>
        <p:blipFill>
          <a:blip r:embed="rId4" cstate="print">
            <a:duotone>
              <a:prstClr val="black"/>
              <a:srgbClr val="92D050">
                <a:tint val="45000"/>
                <a:satMod val="400000"/>
              </a:srgbClr>
            </a:duotone>
          </a:blip>
          <a:srcRect/>
          <a:stretch>
            <a:fillRect/>
          </a:stretch>
        </p:blipFill>
        <p:spPr bwMode="auto">
          <a:xfrm>
            <a:off x="4624164" y="-49560"/>
            <a:ext cx="2324100" cy="5638800"/>
          </a:xfrm>
          <a:prstGeom prst="rect">
            <a:avLst/>
          </a:prstGeom>
          <a:noFill/>
          <a:ln w="9525">
            <a:noFill/>
            <a:miter lim="800000"/>
            <a:headEnd/>
            <a:tailEnd/>
          </a:ln>
        </p:spPr>
      </p:pic>
      <p:sp>
        <p:nvSpPr>
          <p:cNvPr id="104" name="Pentagon 103"/>
          <p:cNvSpPr/>
          <p:nvPr/>
        </p:nvSpPr>
        <p:spPr>
          <a:xfrm>
            <a:off x="4572000" y="5013176"/>
            <a:ext cx="2267744" cy="576064"/>
          </a:xfrm>
          <a:prstGeom prst="homePlate">
            <a:avLst/>
          </a:prstGeom>
          <a:solidFill>
            <a:srgbClr val="009900">
              <a:alpha val="60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Mistral" pitchFamily="66" charset="0"/>
              </a:rPr>
              <a:t>Opportunities</a:t>
            </a:r>
            <a:endParaRPr lang="en-IN" sz="3200" dirty="0">
              <a:solidFill>
                <a:schemeClr val="tx1"/>
              </a:solidFill>
              <a:latin typeface="Mistral" pitchFamily="66" charset="0"/>
            </a:endParaRPr>
          </a:p>
        </p:txBody>
      </p:sp>
      <p:sp>
        <p:nvSpPr>
          <p:cNvPr id="111" name="Oval 110"/>
          <p:cNvSpPr/>
          <p:nvPr/>
        </p:nvSpPr>
        <p:spPr>
          <a:xfrm>
            <a:off x="6767540" y="4745127"/>
            <a:ext cx="2281376" cy="649363"/>
          </a:xfrm>
          <a:prstGeom prst="ellipse">
            <a:avLst/>
          </a:prstGeom>
          <a:gradFill flip="none" rotWithShape="1">
            <a:gsLst>
              <a:gs pos="0">
                <a:schemeClr val="tx1">
                  <a:lumMod val="85000"/>
                  <a:lumOff val="15000"/>
                </a:schemeClr>
              </a:gs>
              <a:gs pos="53000">
                <a:schemeClr val="bg1">
                  <a:lumMod val="65000"/>
                </a:schemeClr>
              </a:gs>
              <a:gs pos="100000">
                <a:schemeClr val="tx1">
                  <a:lumMod val="85000"/>
                  <a:lumOff val="15000"/>
                </a:schemeClr>
              </a:gs>
            </a:gsLst>
            <a:lin ang="0" scaled="1"/>
            <a:tileRect/>
          </a:gradFill>
          <a:ln>
            <a:noFill/>
          </a:ln>
          <a:effectLst>
            <a:innerShdw blurRad="193675" dist="139700" dir="15060000">
              <a:srgbClr val="000000">
                <a:alpha val="77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112" name="Can 111"/>
          <p:cNvSpPr/>
          <p:nvPr/>
        </p:nvSpPr>
        <p:spPr>
          <a:xfrm rot="362865">
            <a:off x="7848698" y="4180805"/>
            <a:ext cx="131763" cy="1209675"/>
          </a:xfrm>
          <a:prstGeom prst="can">
            <a:avLst/>
          </a:prstGeom>
          <a:gradFill>
            <a:gsLst>
              <a:gs pos="0">
                <a:schemeClr val="tx1">
                  <a:lumMod val="85000"/>
                  <a:lumOff val="1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113" name="Isosceles Triangle 112"/>
          <p:cNvSpPr/>
          <p:nvPr/>
        </p:nvSpPr>
        <p:spPr>
          <a:xfrm>
            <a:off x="7405442" y="3701191"/>
            <a:ext cx="1104784" cy="952400"/>
          </a:xfrm>
          <a:prstGeom prst="triangle">
            <a:avLst/>
          </a:prstGeom>
          <a:gradFill>
            <a:gsLst>
              <a:gs pos="100000">
                <a:srgbClr val="E6FF00"/>
              </a:gs>
              <a:gs pos="0">
                <a:srgbClr val="FF8D00"/>
              </a:gs>
            </a:gsLst>
          </a:gradFill>
          <a:ln>
            <a:noFill/>
          </a:ln>
          <a:effectLst/>
          <a:scene3d>
            <a:camera prst="perspectiveFront">
              <a:rot lat="0" lon="2699977" rev="20999999"/>
            </a:camera>
            <a:lightRig rig="threePt" dir="t"/>
          </a:scene3d>
          <a:sp3d extrusionH="133350" contourW="12700">
            <a:extrusionClr>
              <a:schemeClr val="bg1"/>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b"/>
          <a:lstStyle/>
          <a:p>
            <a:pPr algn="ctr">
              <a:defRPr/>
            </a:pPr>
            <a:r>
              <a:rPr lang="en-US" sz="4800" b="1" dirty="0">
                <a:solidFill>
                  <a:schemeClr val="tx1"/>
                </a:solidFill>
              </a:rPr>
              <a:t>!</a:t>
            </a:r>
          </a:p>
        </p:txBody>
      </p:sp>
      <p:sp>
        <p:nvSpPr>
          <p:cNvPr id="114" name="TextBox 3"/>
          <p:cNvSpPr txBox="1">
            <a:spLocks noChangeArrowheads="1"/>
          </p:cNvSpPr>
          <p:nvPr/>
        </p:nvSpPr>
        <p:spPr bwMode="auto">
          <a:xfrm>
            <a:off x="7002561" y="1340768"/>
            <a:ext cx="360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4200" dirty="0"/>
              <a:t>!</a:t>
            </a:r>
          </a:p>
        </p:txBody>
      </p:sp>
      <p:pic>
        <p:nvPicPr>
          <p:cNvPr id="2054" name="Picture 6"/>
          <p:cNvPicPr>
            <a:picLocks noChangeAspect="1" noChangeArrowheads="1"/>
          </p:cNvPicPr>
          <p:nvPr/>
        </p:nvPicPr>
        <p:blipFill>
          <a:blip r:embed="rId5" cstate="print">
            <a:duotone>
              <a:prstClr val="black"/>
              <a:schemeClr val="accent6">
                <a:lumMod val="60000"/>
                <a:lumOff val="40000"/>
                <a:tint val="45000"/>
                <a:satMod val="400000"/>
              </a:schemeClr>
            </a:duotone>
          </a:blip>
          <a:srcRect/>
          <a:stretch>
            <a:fillRect/>
          </a:stretch>
        </p:blipFill>
        <p:spPr bwMode="auto">
          <a:xfrm>
            <a:off x="6856412" y="-99391"/>
            <a:ext cx="2304000" cy="5688631"/>
          </a:xfrm>
          <a:prstGeom prst="rect">
            <a:avLst/>
          </a:prstGeom>
          <a:noFill/>
          <a:ln w="9525">
            <a:noFill/>
            <a:miter lim="800000"/>
            <a:headEnd/>
            <a:tailEnd/>
          </a:ln>
        </p:spPr>
      </p:pic>
      <p:sp>
        <p:nvSpPr>
          <p:cNvPr id="131" name="Pentagon 130"/>
          <p:cNvSpPr/>
          <p:nvPr/>
        </p:nvSpPr>
        <p:spPr>
          <a:xfrm>
            <a:off x="6840760" y="5013176"/>
            <a:ext cx="2267744" cy="576064"/>
          </a:xfrm>
          <a:prstGeom prst="homePlate">
            <a:avLst/>
          </a:prstGeom>
          <a:solidFill>
            <a:srgbClr val="FF6600">
              <a:alpha val="60000"/>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Mistral" pitchFamily="66" charset="0"/>
              </a:rPr>
              <a:t>Threats</a:t>
            </a:r>
            <a:endParaRPr lang="en-IN" sz="3600" dirty="0">
              <a:solidFill>
                <a:schemeClr val="tx1"/>
              </a:solidFill>
              <a:latin typeface="Mistral" pitchFamily="66" charset="0"/>
            </a:endParaRPr>
          </a:p>
        </p:txBody>
      </p:sp>
      <p:sp>
        <p:nvSpPr>
          <p:cNvPr id="132" name="Rectangle 131"/>
          <p:cNvSpPr/>
          <p:nvPr/>
        </p:nvSpPr>
        <p:spPr>
          <a:xfrm>
            <a:off x="0" y="558924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smtClean="0">
                <a:latin typeface="Garamond" pitchFamily="18" charset="0"/>
              </a:rPr>
              <a:t> SWOT Analysis</a:t>
            </a:r>
            <a:endParaRPr lang="en-IN" sz="6000" dirty="0">
              <a:latin typeface="Garamond" pitchFamily="18" charset="0"/>
            </a:endParaRPr>
          </a:p>
        </p:txBody>
      </p:sp>
      <p:grpSp>
        <p:nvGrpSpPr>
          <p:cNvPr id="144" name="Group 143"/>
          <p:cNvGrpSpPr/>
          <p:nvPr/>
        </p:nvGrpSpPr>
        <p:grpSpPr>
          <a:xfrm>
            <a:off x="6084168" y="4725144"/>
            <a:ext cx="2885370" cy="1793295"/>
            <a:chOff x="6477723" y="4367615"/>
            <a:chExt cx="2521706" cy="1793295"/>
          </a:xfrm>
        </p:grpSpPr>
        <p:grpSp>
          <p:nvGrpSpPr>
            <p:cNvPr id="139" name="Groupe 63"/>
            <p:cNvGrpSpPr/>
            <p:nvPr/>
          </p:nvGrpSpPr>
          <p:grpSpPr>
            <a:xfrm rot="642084">
              <a:off x="6477723" y="4367615"/>
              <a:ext cx="2521706" cy="1793295"/>
              <a:chOff x="502144" y="4009086"/>
              <a:chExt cx="2363185" cy="2387008"/>
            </a:xfrm>
            <a:solidFill>
              <a:srgbClr val="FF00FF"/>
            </a:solidFill>
          </p:grpSpPr>
          <p:sp>
            <p:nvSpPr>
              <p:cNvPr id="140" name="Rectangle 3"/>
              <p:cNvSpPr/>
              <p:nvPr/>
            </p:nvSpPr>
            <p:spPr>
              <a:xfrm>
                <a:off x="525538" y="4168008"/>
                <a:ext cx="2234044" cy="2173783"/>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175198 w 2776580"/>
                  <a:gd name="connsiteY0" fmla="*/ 0 h 2827362"/>
                  <a:gd name="connsiteX1" fmla="*/ 2776580 w 2776580"/>
                  <a:gd name="connsiteY1" fmla="*/ 95250 h 2827362"/>
                  <a:gd name="connsiteX2" fmla="*/ 2674980 w 2776580"/>
                  <a:gd name="connsiteY2" fmla="*/ 2827362 h 2827362"/>
                  <a:gd name="connsiteX3" fmla="*/ 47990 w 2776580"/>
                  <a:gd name="connsiteY3" fmla="*/ 2586062 h 2827362"/>
                  <a:gd name="connsiteX4" fmla="*/ 175198 w 2776580"/>
                  <a:gd name="connsiteY4" fmla="*/ 0 h 2827362"/>
                  <a:gd name="connsiteX0" fmla="*/ 175198 w 2776580"/>
                  <a:gd name="connsiteY0" fmla="*/ 0 h 2782269"/>
                  <a:gd name="connsiteX1" fmla="*/ 2776580 w 2776580"/>
                  <a:gd name="connsiteY1" fmla="*/ 95250 h 2782269"/>
                  <a:gd name="connsiteX2" fmla="*/ 2690881 w 2776580"/>
                  <a:gd name="connsiteY2" fmla="*/ 2771708 h 2782269"/>
                  <a:gd name="connsiteX3" fmla="*/ 47990 w 2776580"/>
                  <a:gd name="connsiteY3" fmla="*/ 2586062 h 2782269"/>
                  <a:gd name="connsiteX4" fmla="*/ 175198 w 2776580"/>
                  <a:gd name="connsiteY4" fmla="*/ 0 h 2782269"/>
                  <a:gd name="connsiteX0" fmla="*/ 175198 w 2776580"/>
                  <a:gd name="connsiteY0" fmla="*/ 0 h 2773467"/>
                  <a:gd name="connsiteX1" fmla="*/ 2776580 w 2776580"/>
                  <a:gd name="connsiteY1" fmla="*/ 95250 h 2773467"/>
                  <a:gd name="connsiteX2" fmla="*/ 2762436 w 2776580"/>
                  <a:gd name="connsiteY2" fmla="*/ 2755807 h 2773467"/>
                  <a:gd name="connsiteX3" fmla="*/ 47990 w 2776580"/>
                  <a:gd name="connsiteY3" fmla="*/ 2586062 h 2773467"/>
                  <a:gd name="connsiteX4" fmla="*/ 175198 w 2776580"/>
                  <a:gd name="connsiteY4" fmla="*/ 0 h 2773467"/>
                  <a:gd name="connsiteX0" fmla="*/ 175198 w 2794791"/>
                  <a:gd name="connsiteY0" fmla="*/ 0 h 2777766"/>
                  <a:gd name="connsiteX1" fmla="*/ 2776580 w 2794791"/>
                  <a:gd name="connsiteY1" fmla="*/ 95250 h 2777766"/>
                  <a:gd name="connsiteX2" fmla="*/ 2794238 w 2794791"/>
                  <a:gd name="connsiteY2" fmla="*/ 2763757 h 2777766"/>
                  <a:gd name="connsiteX3" fmla="*/ 47990 w 2794791"/>
                  <a:gd name="connsiteY3" fmla="*/ 2586062 h 2777766"/>
                  <a:gd name="connsiteX4" fmla="*/ 175198 w 2794791"/>
                  <a:gd name="connsiteY4" fmla="*/ 0 h 2777766"/>
                  <a:gd name="connsiteX0" fmla="*/ 175198 w 2834230"/>
                  <a:gd name="connsiteY0" fmla="*/ 0 h 2777766"/>
                  <a:gd name="connsiteX1" fmla="*/ 2776580 w 2834230"/>
                  <a:gd name="connsiteY1" fmla="*/ 95250 h 2777766"/>
                  <a:gd name="connsiteX2" fmla="*/ 2833991 w 2834230"/>
                  <a:gd name="connsiteY2" fmla="*/ 2763757 h 2777766"/>
                  <a:gd name="connsiteX3" fmla="*/ 47990 w 2834230"/>
                  <a:gd name="connsiteY3" fmla="*/ 2586062 h 2777766"/>
                  <a:gd name="connsiteX4" fmla="*/ 175198 w 2834230"/>
                  <a:gd name="connsiteY4" fmla="*/ 0 h 2777766"/>
                  <a:gd name="connsiteX0" fmla="*/ 175198 w 2881835"/>
                  <a:gd name="connsiteY0" fmla="*/ 0 h 2782269"/>
                  <a:gd name="connsiteX1" fmla="*/ 2776580 w 2881835"/>
                  <a:gd name="connsiteY1" fmla="*/ 95250 h 2782269"/>
                  <a:gd name="connsiteX2" fmla="*/ 2881694 w 2881835"/>
                  <a:gd name="connsiteY2" fmla="*/ 2771707 h 2782269"/>
                  <a:gd name="connsiteX3" fmla="*/ 47990 w 2881835"/>
                  <a:gd name="connsiteY3" fmla="*/ 2586062 h 2782269"/>
                  <a:gd name="connsiteX4" fmla="*/ 175198 w 2881835"/>
                  <a:gd name="connsiteY4" fmla="*/ 0 h 2782269"/>
                  <a:gd name="connsiteX0" fmla="*/ 175198 w 2858020"/>
                  <a:gd name="connsiteY0" fmla="*/ 0 h 2769357"/>
                  <a:gd name="connsiteX1" fmla="*/ 2776580 w 2858020"/>
                  <a:gd name="connsiteY1" fmla="*/ 95250 h 2769357"/>
                  <a:gd name="connsiteX2" fmla="*/ 2857843 w 2858020"/>
                  <a:gd name="connsiteY2" fmla="*/ 2747855 h 2769357"/>
                  <a:gd name="connsiteX3" fmla="*/ 47990 w 2858020"/>
                  <a:gd name="connsiteY3" fmla="*/ 2586062 h 2769357"/>
                  <a:gd name="connsiteX4" fmla="*/ 175198 w 2858020"/>
                  <a:gd name="connsiteY4" fmla="*/ 0 h 2769357"/>
                  <a:gd name="connsiteX0" fmla="*/ 215022 w 2853154"/>
                  <a:gd name="connsiteY0" fmla="*/ 0 h 2769357"/>
                  <a:gd name="connsiteX1" fmla="*/ 2771714 w 2853154"/>
                  <a:gd name="connsiteY1" fmla="*/ 95250 h 2769357"/>
                  <a:gd name="connsiteX2" fmla="*/ 2852977 w 2853154"/>
                  <a:gd name="connsiteY2" fmla="*/ 2747855 h 2769357"/>
                  <a:gd name="connsiteX3" fmla="*/ 43124 w 2853154"/>
                  <a:gd name="connsiteY3" fmla="*/ 2586062 h 2769357"/>
                  <a:gd name="connsiteX4" fmla="*/ 215022 w 2853154"/>
                  <a:gd name="connsiteY4" fmla="*/ 0 h 2769357"/>
                  <a:gd name="connsiteX0" fmla="*/ 210546 w 2853644"/>
                  <a:gd name="connsiteY0" fmla="*/ 0 h 2810809"/>
                  <a:gd name="connsiteX1" fmla="*/ 2772204 w 2853644"/>
                  <a:gd name="connsiteY1" fmla="*/ 136702 h 2810809"/>
                  <a:gd name="connsiteX2" fmla="*/ 2853467 w 2853644"/>
                  <a:gd name="connsiteY2" fmla="*/ 2789307 h 2810809"/>
                  <a:gd name="connsiteX3" fmla="*/ 43614 w 2853644"/>
                  <a:gd name="connsiteY3" fmla="*/ 2627514 h 2810809"/>
                  <a:gd name="connsiteX4" fmla="*/ 210546 w 2853644"/>
                  <a:gd name="connsiteY4" fmla="*/ 0 h 2810809"/>
                  <a:gd name="connsiteX0" fmla="*/ 186033 w 2829131"/>
                  <a:gd name="connsiteY0" fmla="*/ 0 h 2801315"/>
                  <a:gd name="connsiteX1" fmla="*/ 2747691 w 2829131"/>
                  <a:gd name="connsiteY1" fmla="*/ 136702 h 2801315"/>
                  <a:gd name="connsiteX2" fmla="*/ 2828954 w 2829131"/>
                  <a:gd name="connsiteY2" fmla="*/ 2789307 h 2801315"/>
                  <a:gd name="connsiteX3" fmla="*/ 46548 w 2829131"/>
                  <a:gd name="connsiteY3" fmla="*/ 2607057 h 2801315"/>
                  <a:gd name="connsiteX4" fmla="*/ 186033 w 2829131"/>
                  <a:gd name="connsiteY4" fmla="*/ 0 h 2801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31" h="2801315">
                    <a:moveTo>
                      <a:pt x="186033" y="0"/>
                    </a:moveTo>
                    <a:lnTo>
                      <a:pt x="2747691" y="136702"/>
                    </a:lnTo>
                    <a:cubicBezTo>
                      <a:pt x="2742976" y="1023554"/>
                      <a:pt x="2833669" y="1902455"/>
                      <a:pt x="2828954" y="2789307"/>
                    </a:cubicBezTo>
                    <a:cubicBezTo>
                      <a:pt x="1927891" y="2766024"/>
                      <a:pt x="1233361" y="2903390"/>
                      <a:pt x="46548" y="2607057"/>
                    </a:cubicBezTo>
                    <a:cubicBezTo>
                      <a:pt x="-112202" y="1776786"/>
                      <a:pt x="186033" y="862021"/>
                      <a:pt x="186033" y="0"/>
                    </a:cubicBezTo>
                    <a:close/>
                  </a:path>
                </a:pathLst>
              </a:custGeom>
              <a:grpFill/>
              <a:ln>
                <a:noFill/>
              </a:ln>
              <a:effectLst>
                <a:outerShdw blurRad="139700" dist="1397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Rectangle 3"/>
              <p:cNvSpPr/>
              <p:nvPr/>
            </p:nvSpPr>
            <p:spPr>
              <a:xfrm>
                <a:off x="502144" y="4009086"/>
                <a:ext cx="2363185" cy="2387008"/>
              </a:xfrm>
              <a:custGeom>
                <a:avLst/>
                <a:gdLst>
                  <a:gd name="connsiteX0" fmla="*/ 0 w 2798440"/>
                  <a:gd name="connsiteY0" fmla="*/ 0 h 2808312"/>
                  <a:gd name="connsiteX1" fmla="*/ 2798440 w 2798440"/>
                  <a:gd name="connsiteY1" fmla="*/ 0 h 2808312"/>
                  <a:gd name="connsiteX2" fmla="*/ 2798440 w 2798440"/>
                  <a:gd name="connsiteY2" fmla="*/ 2808312 h 2808312"/>
                  <a:gd name="connsiteX3" fmla="*/ 0 w 2798440"/>
                  <a:gd name="connsiteY3" fmla="*/ 2808312 h 2808312"/>
                  <a:gd name="connsiteX4" fmla="*/ 0 w 2798440"/>
                  <a:gd name="connsiteY4" fmla="*/ 0 h 2808312"/>
                  <a:gd name="connsiteX0" fmla="*/ 0 w 2900040"/>
                  <a:gd name="connsiteY0" fmla="*/ 0 h 2808312"/>
                  <a:gd name="connsiteX1" fmla="*/ 2900040 w 2900040"/>
                  <a:gd name="connsiteY1" fmla="*/ 76200 h 2808312"/>
                  <a:gd name="connsiteX2" fmla="*/ 2798440 w 2900040"/>
                  <a:gd name="connsiteY2" fmla="*/ 2808312 h 2808312"/>
                  <a:gd name="connsiteX3" fmla="*/ 0 w 2900040"/>
                  <a:gd name="connsiteY3" fmla="*/ 2808312 h 2808312"/>
                  <a:gd name="connsiteX4" fmla="*/ 0 w 2900040"/>
                  <a:gd name="connsiteY4" fmla="*/ 0 h 2808312"/>
                  <a:gd name="connsiteX0" fmla="*/ 171450 w 2900040"/>
                  <a:gd name="connsiteY0" fmla="*/ 0 h 2827362"/>
                  <a:gd name="connsiteX1" fmla="*/ 2900040 w 2900040"/>
                  <a:gd name="connsiteY1" fmla="*/ 95250 h 2827362"/>
                  <a:gd name="connsiteX2" fmla="*/ 2798440 w 2900040"/>
                  <a:gd name="connsiteY2" fmla="*/ 2827362 h 2827362"/>
                  <a:gd name="connsiteX3" fmla="*/ 0 w 2900040"/>
                  <a:gd name="connsiteY3" fmla="*/ 2827362 h 2827362"/>
                  <a:gd name="connsiteX4" fmla="*/ 171450 w 2900040"/>
                  <a:gd name="connsiteY4" fmla="*/ 0 h 2827362"/>
                  <a:gd name="connsiteX0" fmla="*/ 0 w 2728590"/>
                  <a:gd name="connsiteY0" fmla="*/ 0 h 2827362"/>
                  <a:gd name="connsiteX1" fmla="*/ 2728590 w 2728590"/>
                  <a:gd name="connsiteY1" fmla="*/ 95250 h 2827362"/>
                  <a:gd name="connsiteX2" fmla="*/ 2626990 w 2728590"/>
                  <a:gd name="connsiteY2" fmla="*/ 2827362 h 2827362"/>
                  <a:gd name="connsiteX3" fmla="*/ 0 w 2728590"/>
                  <a:gd name="connsiteY3" fmla="*/ 2586062 h 2827362"/>
                  <a:gd name="connsiteX4" fmla="*/ 0 w 2728590"/>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 name="connsiteX0" fmla="*/ 70555 w 2799145"/>
                  <a:gd name="connsiteY0" fmla="*/ 0 h 2827362"/>
                  <a:gd name="connsiteX1" fmla="*/ 2799145 w 2799145"/>
                  <a:gd name="connsiteY1" fmla="*/ 95250 h 2827362"/>
                  <a:gd name="connsiteX2" fmla="*/ 2697545 w 2799145"/>
                  <a:gd name="connsiteY2" fmla="*/ 2827362 h 2827362"/>
                  <a:gd name="connsiteX3" fmla="*/ 70555 w 2799145"/>
                  <a:gd name="connsiteY3" fmla="*/ 2586062 h 2827362"/>
                  <a:gd name="connsiteX4" fmla="*/ 70555 w 2799145"/>
                  <a:gd name="connsiteY4" fmla="*/ 0 h 28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45" h="2827362">
                    <a:moveTo>
                      <a:pt x="70555" y="0"/>
                    </a:moveTo>
                    <a:lnTo>
                      <a:pt x="2799145" y="95250"/>
                    </a:lnTo>
                    <a:lnTo>
                      <a:pt x="2697545" y="2827362"/>
                    </a:lnTo>
                    <a:cubicBezTo>
                      <a:pt x="1796482" y="2804079"/>
                      <a:pt x="1257368" y="2882395"/>
                      <a:pt x="70555" y="2586062"/>
                    </a:cubicBezTo>
                    <a:cubicBezTo>
                      <a:pt x="-88195" y="1755791"/>
                      <a:pt x="70555" y="862021"/>
                      <a:pt x="70555" y="0"/>
                    </a:cubicBezTo>
                    <a:close/>
                  </a:path>
                </a:pathLst>
              </a:cu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3" name="TextBox 142"/>
            <p:cNvSpPr txBox="1"/>
            <p:nvPr/>
          </p:nvSpPr>
          <p:spPr>
            <a:xfrm rot="767987">
              <a:off x="6502395" y="4681718"/>
              <a:ext cx="2345490" cy="1384995"/>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For Organizational Success</a:t>
              </a:r>
              <a:endParaRPr lang="en-IN" sz="2800" dirty="0">
                <a:solidFill>
                  <a:schemeClr val="bg1"/>
                </a:solidFill>
                <a:effectLst>
                  <a:outerShdw blurRad="38100" dist="38100" dir="2700000" algn="tl">
                    <a:srgbClr val="000000">
                      <a:alpha val="43137"/>
                    </a:srgbClr>
                  </a:outerShdw>
                </a:effectLst>
              </a:endParaRPr>
            </a:p>
          </p:txBody>
        </p:sp>
      </p:grpSp>
      <p:sp>
        <p:nvSpPr>
          <p:cNvPr id="142" name="Rectangle 21"/>
          <p:cNvSpPr/>
          <p:nvPr/>
        </p:nvSpPr>
        <p:spPr>
          <a:xfrm rot="642084">
            <a:off x="6618717" y="4557154"/>
            <a:ext cx="2142799" cy="47471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TOWS Analysis</a:t>
              </a:r>
              <a:endParaRPr lang="en-IN" sz="3200" dirty="0"/>
            </a:p>
          </p:txBody>
        </p:sp>
      </p:grpSp>
      <p:pic>
        <p:nvPicPr>
          <p:cNvPr id="10" name="Picture 9" descr="analysis.jpg"/>
          <p:cNvPicPr>
            <a:picLocks noChangeAspect="1"/>
          </p:cNvPicPr>
          <p:nvPr/>
        </p:nvPicPr>
        <p:blipFill>
          <a:blip r:embed="rId6" cstate="email">
            <a:lum bright="10000" contrast="-10000"/>
            <a:extLst>
              <a:ext uri="{28A0092B-C50C-407E-A947-70E740481C1C}">
                <a14:useLocalDpi xmlns:a14="http://schemas.microsoft.com/office/drawing/2010/main"/>
              </a:ext>
            </a:extLst>
          </a:blip>
          <a:srcRect/>
          <a:stretch>
            <a:fillRect/>
          </a:stretch>
        </p:blipFill>
        <p:spPr>
          <a:xfrm>
            <a:off x="0" y="908720"/>
            <a:ext cx="9144000" cy="5949280"/>
          </a:xfrm>
          <a:prstGeom prst="rect">
            <a:avLst/>
          </a:prstGeom>
        </p:spPr>
      </p:pic>
      <p:sp>
        <p:nvSpPr>
          <p:cNvPr id="11" name="Rounded Rectangle 10"/>
          <p:cNvSpPr/>
          <p:nvPr/>
        </p:nvSpPr>
        <p:spPr>
          <a:xfrm>
            <a:off x="144016" y="2132856"/>
            <a:ext cx="8892480" cy="4536504"/>
          </a:xfrm>
          <a:prstGeom prst="roundRect">
            <a:avLst>
              <a:gd name="adj" fmla="val 3029"/>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A TOWS analysis involves the same basic process of listing strengths, weaknesses, opportunities and threats as a SWOT analysis. However, in a TOWS analysis, threats and opportunities are examined first and weaknesses and strengths are examined last. After creating a list of threats, opportunistic, weaknesses and strengths, managers examine ways the company can take advantage of opportunities and minimize threats by exploiting strengths and overcoming weaknesses.</a:t>
            </a:r>
          </a:p>
          <a:p>
            <a:endParaRPr lang="en-IN" sz="2000" dirty="0" smtClean="0">
              <a:solidFill>
                <a:schemeClr val="tx1"/>
              </a:solidFill>
            </a:endParaRPr>
          </a:p>
          <a:p>
            <a:r>
              <a:rPr lang="en-IN" sz="2000" dirty="0" smtClean="0">
                <a:solidFill>
                  <a:schemeClr val="tx1"/>
                </a:solidFill>
              </a:rPr>
              <a:t>Thus, you can see that both SWOT and TOWS analysis involve the same basic steps and so may likely produce similar results. However, the order in which managers think about strengths, weaknesses, threats and opportunities may make a different impact on the direction of the analysis. This is because focusing on threats and opportunities first helps lead to productive discussions about what is going on in the external environment. So, you do not just start by concentrating on abstract discussions about what a company is good at or bad at.</a:t>
            </a: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Combinations</a:t>
              </a:r>
              <a:endParaRPr lang="en-IN" sz="3200" dirty="0"/>
            </a:p>
          </p:txBody>
        </p:sp>
      </p:grpSp>
      <p:grpSp>
        <p:nvGrpSpPr>
          <p:cNvPr id="4" name="Group 9"/>
          <p:cNvGrpSpPr/>
          <p:nvPr/>
        </p:nvGrpSpPr>
        <p:grpSpPr>
          <a:xfrm>
            <a:off x="35496" y="908720"/>
            <a:ext cx="9072000" cy="5904000"/>
            <a:chOff x="179512" y="2204864"/>
            <a:chExt cx="8784976" cy="4464496"/>
          </a:xfrm>
        </p:grpSpPr>
        <p:pic>
          <p:nvPicPr>
            <p:cNvPr id="11" name="Picture 10" descr="paper.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9512" y="2204864"/>
              <a:ext cx="8784976" cy="4464496"/>
            </a:xfrm>
            <a:prstGeom prst="rect">
              <a:avLst/>
            </a:prstGeom>
          </p:spPr>
        </p:pic>
        <p:sp>
          <p:nvSpPr>
            <p:cNvPr id="12" name="Rectangle 11"/>
            <p:cNvSpPr/>
            <p:nvPr/>
          </p:nvSpPr>
          <p:spPr>
            <a:xfrm>
              <a:off x="323528" y="2348880"/>
              <a:ext cx="8496944" cy="417646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18"/>
          <p:cNvGrpSpPr/>
          <p:nvPr/>
        </p:nvGrpSpPr>
        <p:grpSpPr>
          <a:xfrm>
            <a:off x="282221" y="1315579"/>
            <a:ext cx="4335090" cy="2577906"/>
            <a:chOff x="833756" y="2979364"/>
            <a:chExt cx="3777334" cy="1459466"/>
          </a:xfrm>
        </p:grpSpPr>
        <p:pic>
          <p:nvPicPr>
            <p:cNvPr id="14" name="Picture 13" descr="gl_br_bt.tif"/>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833756" y="2979364"/>
              <a:ext cx="3777334" cy="1459466"/>
            </a:xfrm>
            <a:prstGeom prst="rect">
              <a:avLst/>
            </a:prstGeom>
          </p:spPr>
        </p:pic>
        <p:sp>
          <p:nvSpPr>
            <p:cNvPr id="15" name="TextBox 14"/>
            <p:cNvSpPr txBox="1"/>
            <p:nvPr/>
          </p:nvSpPr>
          <p:spPr>
            <a:xfrm>
              <a:off x="942742" y="3159507"/>
              <a:ext cx="3304462" cy="977503"/>
            </a:xfrm>
            <a:prstGeom prst="rect">
              <a:avLst/>
            </a:prstGeom>
            <a:noFill/>
          </p:spPr>
          <p:txBody>
            <a:bodyPr wrap="square" rtlCol="0">
              <a:spAutoFit/>
            </a:bodyPr>
            <a:lstStyle/>
            <a:p>
              <a:pPr algn="ctr"/>
              <a:r>
                <a:rPr lang="en-US" sz="2400" b="1" dirty="0" smtClean="0">
                  <a:solidFill>
                    <a:schemeClr val="bg1"/>
                  </a:solidFill>
                </a:rPr>
                <a:t>1. </a:t>
              </a:r>
            </a:p>
            <a:p>
              <a:pPr algn="ctr"/>
              <a:r>
                <a:rPr lang="en-US" sz="2400" b="1" dirty="0" smtClean="0">
                  <a:solidFill>
                    <a:schemeClr val="bg1"/>
                  </a:solidFill>
                </a:rPr>
                <a:t>Maxi-maxi (strengths/opportunities)</a:t>
              </a:r>
              <a:endParaRPr lang="en-IN" sz="2400" b="1" dirty="0">
                <a:solidFill>
                  <a:schemeClr val="bg1"/>
                </a:solidFill>
              </a:endParaRPr>
            </a:p>
          </p:txBody>
        </p:sp>
      </p:grpSp>
      <p:grpSp>
        <p:nvGrpSpPr>
          <p:cNvPr id="6" name="Group 20"/>
          <p:cNvGrpSpPr/>
          <p:nvPr/>
        </p:nvGrpSpPr>
        <p:grpSpPr>
          <a:xfrm>
            <a:off x="4617312" y="1219457"/>
            <a:ext cx="4335090" cy="2733020"/>
            <a:chOff x="4611090" y="2924944"/>
            <a:chExt cx="3777334" cy="1547282"/>
          </a:xfrm>
        </p:grpSpPr>
        <p:pic>
          <p:nvPicPr>
            <p:cNvPr id="17" name="Picture 16" descr="gl_br_bt.tif"/>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611090" y="2924944"/>
              <a:ext cx="3777334" cy="1547282"/>
            </a:xfrm>
            <a:prstGeom prst="rect">
              <a:avLst/>
            </a:prstGeom>
          </p:spPr>
        </p:pic>
        <p:sp>
          <p:nvSpPr>
            <p:cNvPr id="18" name="TextBox 1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7" name="Group 22"/>
          <p:cNvGrpSpPr/>
          <p:nvPr/>
        </p:nvGrpSpPr>
        <p:grpSpPr>
          <a:xfrm>
            <a:off x="109857" y="3797364"/>
            <a:ext cx="4507455" cy="2636895"/>
            <a:chOff x="683568" y="4384410"/>
            <a:chExt cx="3927522" cy="1492862"/>
          </a:xfrm>
        </p:grpSpPr>
        <p:pic>
          <p:nvPicPr>
            <p:cNvPr id="20" name="Picture 19" descr="gl_br_bt.tif"/>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83568" y="4384410"/>
              <a:ext cx="3927522" cy="1492862"/>
            </a:xfrm>
            <a:prstGeom prst="rect">
              <a:avLst/>
            </a:prstGeom>
          </p:spPr>
        </p:pic>
        <p:sp>
          <p:nvSpPr>
            <p:cNvPr id="21" name="TextBox 2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8" name="Group 24"/>
          <p:cNvGrpSpPr/>
          <p:nvPr/>
        </p:nvGrpSpPr>
        <p:grpSpPr>
          <a:xfrm>
            <a:off x="4562383" y="3797364"/>
            <a:ext cx="4390018" cy="2636895"/>
            <a:chOff x="4563228" y="4384410"/>
            <a:chExt cx="3825196" cy="1492862"/>
          </a:xfrm>
        </p:grpSpPr>
        <p:pic>
          <p:nvPicPr>
            <p:cNvPr id="23" name="Picture 22" descr="gl_br_bt.tif"/>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563228" y="4384410"/>
              <a:ext cx="3825196" cy="1492862"/>
            </a:xfrm>
            <a:prstGeom prst="rect">
              <a:avLst/>
            </a:prstGeom>
          </p:spPr>
        </p:pic>
        <p:sp>
          <p:nvSpPr>
            <p:cNvPr id="24" name="TextBox 2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grpSp>
        <p:nvGrpSpPr>
          <p:cNvPr id="9" name="Group 20"/>
          <p:cNvGrpSpPr/>
          <p:nvPr/>
        </p:nvGrpSpPr>
        <p:grpSpPr>
          <a:xfrm>
            <a:off x="4614959" y="1196752"/>
            <a:ext cx="4335090" cy="2733020"/>
            <a:chOff x="4611090" y="2924944"/>
            <a:chExt cx="3777334" cy="1547282"/>
          </a:xfrm>
        </p:grpSpPr>
        <p:pic>
          <p:nvPicPr>
            <p:cNvPr id="27" name="Picture 26" descr="gl_br_bt.tif"/>
            <p:cNvPicPr>
              <a:picLocks noChangeAspect="1"/>
            </p:cNvPicPr>
            <p:nvPr/>
          </p:nvPicPr>
          <p:blipFill>
            <a:blip r:embed="rId8"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4611090" y="2924944"/>
              <a:ext cx="3777334" cy="1547282"/>
            </a:xfrm>
            <a:prstGeom prst="rect">
              <a:avLst/>
            </a:prstGeom>
          </p:spPr>
        </p:pic>
        <p:sp>
          <p:nvSpPr>
            <p:cNvPr id="28" name="TextBox 27"/>
            <p:cNvSpPr txBox="1"/>
            <p:nvPr/>
          </p:nvSpPr>
          <p:spPr>
            <a:xfrm>
              <a:off x="5004048" y="3237534"/>
              <a:ext cx="2880320" cy="977502"/>
            </a:xfrm>
            <a:prstGeom prst="rect">
              <a:avLst/>
            </a:prstGeom>
            <a:noFill/>
          </p:spPr>
          <p:txBody>
            <a:bodyPr wrap="square" rtlCol="0">
              <a:spAutoFit/>
            </a:bodyPr>
            <a:lstStyle/>
            <a:p>
              <a:pPr algn="ctr"/>
              <a:r>
                <a:rPr lang="en-US" sz="2400" b="1" dirty="0" smtClean="0">
                  <a:solidFill>
                    <a:schemeClr val="bg1"/>
                  </a:solidFill>
                </a:rPr>
                <a:t>2. </a:t>
              </a:r>
            </a:p>
            <a:p>
              <a:pPr algn="ctr"/>
              <a:r>
                <a:rPr lang="en-US" sz="2400" b="1" dirty="0" smtClean="0">
                  <a:solidFill>
                    <a:schemeClr val="bg1"/>
                  </a:solidFill>
                </a:rPr>
                <a:t>Maxi-mini (strengths/threats)</a:t>
              </a:r>
              <a:endParaRPr lang="en-IN" sz="2400" b="1" dirty="0">
                <a:solidFill>
                  <a:schemeClr val="bg1"/>
                </a:solidFill>
              </a:endParaRPr>
            </a:p>
          </p:txBody>
        </p:sp>
      </p:grpSp>
      <p:grpSp>
        <p:nvGrpSpPr>
          <p:cNvPr id="10" name="Group 22"/>
          <p:cNvGrpSpPr/>
          <p:nvPr/>
        </p:nvGrpSpPr>
        <p:grpSpPr>
          <a:xfrm>
            <a:off x="107504" y="3774659"/>
            <a:ext cx="4507455" cy="2636895"/>
            <a:chOff x="683568" y="4384410"/>
            <a:chExt cx="3927522" cy="1492862"/>
          </a:xfrm>
        </p:grpSpPr>
        <p:pic>
          <p:nvPicPr>
            <p:cNvPr id="30" name="Picture 29" descr="gl_br_bt.tif"/>
            <p:cNvPicPr>
              <a:picLocks noChangeAspect="1"/>
            </p:cNvPicPr>
            <p:nvPr/>
          </p:nvPicPr>
          <p:blipFill>
            <a:blip r:embed="rId9"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683568" y="4384410"/>
              <a:ext cx="3927522" cy="1492862"/>
            </a:xfrm>
            <a:prstGeom prst="rect">
              <a:avLst/>
            </a:prstGeom>
          </p:spPr>
        </p:pic>
        <p:sp>
          <p:nvSpPr>
            <p:cNvPr id="31" name="TextBox 30"/>
            <p:cNvSpPr txBox="1"/>
            <p:nvPr/>
          </p:nvSpPr>
          <p:spPr>
            <a:xfrm>
              <a:off x="942741" y="4644908"/>
              <a:ext cx="3369254" cy="977503"/>
            </a:xfrm>
            <a:prstGeom prst="rect">
              <a:avLst/>
            </a:prstGeom>
            <a:noFill/>
          </p:spPr>
          <p:txBody>
            <a:bodyPr wrap="square" rtlCol="0">
              <a:spAutoFit/>
            </a:bodyPr>
            <a:lstStyle/>
            <a:p>
              <a:pPr algn="ctr"/>
              <a:r>
                <a:rPr lang="en-US" sz="2400" b="1" dirty="0" smtClean="0">
                  <a:solidFill>
                    <a:schemeClr val="bg1"/>
                  </a:solidFill>
                </a:rPr>
                <a:t>3. </a:t>
              </a:r>
            </a:p>
            <a:p>
              <a:pPr algn="ctr"/>
              <a:r>
                <a:rPr lang="en-US" sz="2400" b="1" dirty="0" smtClean="0">
                  <a:solidFill>
                    <a:schemeClr val="bg1"/>
                  </a:solidFill>
                </a:rPr>
                <a:t>Mini-maxi (weaknesses/opportunities)</a:t>
              </a:r>
              <a:endParaRPr lang="en-IN" sz="2400" b="1" dirty="0">
                <a:solidFill>
                  <a:schemeClr val="bg1"/>
                </a:solidFill>
              </a:endParaRPr>
            </a:p>
          </p:txBody>
        </p:sp>
      </p:grpSp>
      <p:grpSp>
        <p:nvGrpSpPr>
          <p:cNvPr id="13" name="Group 24"/>
          <p:cNvGrpSpPr/>
          <p:nvPr/>
        </p:nvGrpSpPr>
        <p:grpSpPr>
          <a:xfrm>
            <a:off x="4560030" y="3774659"/>
            <a:ext cx="4390018" cy="2636895"/>
            <a:chOff x="4563228" y="4384410"/>
            <a:chExt cx="3825196" cy="1492862"/>
          </a:xfrm>
        </p:grpSpPr>
        <p:pic>
          <p:nvPicPr>
            <p:cNvPr id="33" name="Picture 32" descr="gl_br_bt.tif"/>
            <p:cNvPicPr>
              <a:picLocks noChangeAspect="1"/>
            </p:cNvPicPr>
            <p:nvPr/>
          </p:nvPicPr>
          <p:blipFill>
            <a:blip r:embed="rId10"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4563228" y="4384410"/>
              <a:ext cx="3825196" cy="1492862"/>
            </a:xfrm>
            <a:prstGeom prst="rect">
              <a:avLst/>
            </a:prstGeom>
          </p:spPr>
        </p:pic>
        <p:sp>
          <p:nvSpPr>
            <p:cNvPr id="34" name="TextBox 33"/>
            <p:cNvSpPr txBox="1"/>
            <p:nvPr/>
          </p:nvSpPr>
          <p:spPr>
            <a:xfrm>
              <a:off x="5004048" y="4715852"/>
              <a:ext cx="2880320" cy="977503"/>
            </a:xfrm>
            <a:prstGeom prst="rect">
              <a:avLst/>
            </a:prstGeom>
            <a:noFill/>
          </p:spPr>
          <p:txBody>
            <a:bodyPr wrap="square" rtlCol="0">
              <a:spAutoFit/>
            </a:bodyPr>
            <a:lstStyle/>
            <a:p>
              <a:pPr algn="ctr"/>
              <a:r>
                <a:rPr lang="en-US" sz="2400" b="1" dirty="0" smtClean="0">
                  <a:solidFill>
                    <a:schemeClr val="bg1"/>
                  </a:solidFill>
                </a:rPr>
                <a:t>4. </a:t>
              </a:r>
            </a:p>
            <a:p>
              <a:pPr algn="ctr"/>
              <a:r>
                <a:rPr lang="en-US" sz="2400" b="1" dirty="0" smtClean="0">
                  <a:solidFill>
                    <a:schemeClr val="bg1"/>
                  </a:solidFill>
                </a:rPr>
                <a:t>Mini-mini (weaknesses/threats)</a:t>
              </a:r>
              <a:endParaRPr lang="en-IN" sz="2400" b="1" dirty="0">
                <a:solidFill>
                  <a:schemeClr val="bg1"/>
                </a:solidFill>
              </a:endParaRPr>
            </a:p>
          </p:txBody>
        </p:sp>
      </p:grpSp>
      <p:sp>
        <p:nvSpPr>
          <p:cNvPr id="35" name="Rounded Rectangle 34"/>
          <p:cNvSpPr/>
          <p:nvPr/>
        </p:nvSpPr>
        <p:spPr>
          <a:xfrm>
            <a:off x="395536" y="3933056"/>
            <a:ext cx="8280920" cy="2448272"/>
          </a:xfrm>
          <a:prstGeom prst="roundRect">
            <a:avLst>
              <a:gd name="adj" fmla="val 2609"/>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Maxi-Maxi (S/O):</a:t>
            </a:r>
          </a:p>
          <a:p>
            <a:pPr marL="457200" indent="-457200">
              <a:buFont typeface="Arial" pitchFamily="34" charset="0"/>
              <a:buChar char="•"/>
            </a:pPr>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This combination shows the organization’s strengths and opportunities. </a:t>
            </a:r>
          </a:p>
          <a:p>
            <a:pPr marL="457200" indent="-457200">
              <a:buFont typeface="Arial" pitchFamily="34" charset="0"/>
              <a:buChar char="•"/>
            </a:pPr>
            <a:r>
              <a:rPr lang="en-IN" sz="2000" dirty="0" smtClean="0">
                <a:solidFill>
                  <a:schemeClr val="tx1"/>
                </a:solidFill>
              </a:rPr>
              <a:t>In essence, an organization should strive to maximize its strengths to capitalize on new opportunities.</a:t>
            </a:r>
          </a:p>
        </p:txBody>
      </p:sp>
      <p:pic>
        <p:nvPicPr>
          <p:cNvPr id="36" name="Picture 3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slide(fromRigh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earching-for-info.jpg"/>
          <p:cNvPicPr>
            <a:picLocks noChangeAspect="1"/>
          </p:cNvPicPr>
          <p:nvPr/>
        </p:nvPicPr>
        <p:blipFill>
          <a:blip r:embed="rId2" cstate="print"/>
          <a:stretch>
            <a:fillRect/>
          </a:stretch>
        </p:blipFill>
        <p:spPr>
          <a:xfrm>
            <a:off x="3851920" y="908720"/>
            <a:ext cx="5292080" cy="5949280"/>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Analyze Internal &amp; External Environment</a:t>
              </a:r>
              <a:endParaRPr lang="en-IN" sz="3200" dirty="0"/>
            </a:p>
          </p:txBody>
        </p:sp>
      </p:grpSp>
      <p:grpSp>
        <p:nvGrpSpPr>
          <p:cNvPr id="4" name="Group 65"/>
          <p:cNvGrpSpPr>
            <a:grpSpLocks/>
          </p:cNvGrpSpPr>
          <p:nvPr/>
        </p:nvGrpSpPr>
        <p:grpSpPr bwMode="auto">
          <a:xfrm rot="5400000">
            <a:off x="-468088" y="1956491"/>
            <a:ext cx="4968000" cy="3528000"/>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3"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ed Rectangle 13"/>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106981" y="2677560"/>
                <a:ext cx="763040" cy="791220"/>
                <a:chOff x="1729066" y="4033625"/>
                <a:chExt cx="1016456" cy="1016530"/>
              </a:xfrm>
            </p:grpSpPr>
            <p:grpSp>
              <p:nvGrpSpPr>
                <p:cNvPr id="7" name="Gruppe 59"/>
                <p:cNvGrpSpPr>
                  <a:grpSpLocks/>
                </p:cNvGrpSpPr>
                <p:nvPr/>
              </p:nvGrpSpPr>
              <p:grpSpPr bwMode="auto">
                <a:xfrm>
                  <a:off x="1729066" y="4033625"/>
                  <a:ext cx="1016456" cy="1016530"/>
                  <a:chOff x="3889813" y="1483645"/>
                  <a:chExt cx="496973" cy="497009"/>
                </a:xfrm>
              </p:grpSpPr>
              <p:sp>
                <p:nvSpPr>
                  <p:cNvPr id="20"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1"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9"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6"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7" name="Rounded Rectangle 16"/>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2"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2" name="Rounded Rectangle 21"/>
          <p:cNvSpPr/>
          <p:nvPr/>
        </p:nvSpPr>
        <p:spPr>
          <a:xfrm>
            <a:off x="3995936" y="1700808"/>
            <a:ext cx="4968552" cy="3888432"/>
          </a:xfrm>
          <a:prstGeom prst="roundRect">
            <a:avLst>
              <a:gd name="adj" fmla="val 2287"/>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Analyze Internal &amp; External Environment:</a:t>
            </a:r>
          </a:p>
          <a:p>
            <a:endParaRPr lang="en-IN" sz="2000" b="1" dirty="0" smtClean="0">
              <a:solidFill>
                <a:schemeClr val="tx1"/>
              </a:solidFill>
            </a:endParaRPr>
          </a:p>
          <a:p>
            <a:r>
              <a:rPr lang="en-IN" sz="2000" dirty="0" smtClean="0">
                <a:solidFill>
                  <a:schemeClr val="tx1"/>
                </a:solidFill>
              </a:rPr>
              <a:t>The first step of SWOT Analysis is to analyze the situation from both internal and external aspects. Hence, carrying out the internal analysis will help you to find the strengths and weaknesses of your organization that affect the situation. On the other hand, carrying out the external analysis will help you to find the opportunities and threats that are external but will affect your organization in the situation. </a:t>
            </a:r>
          </a:p>
        </p:txBody>
      </p:sp>
      <p:grpSp>
        <p:nvGrpSpPr>
          <p:cNvPr id="8" name="Group 68"/>
          <p:cNvGrpSpPr>
            <a:grpSpLocks/>
          </p:cNvGrpSpPr>
          <p:nvPr/>
        </p:nvGrpSpPr>
        <p:grpSpPr bwMode="auto">
          <a:xfrm>
            <a:off x="467545" y="2944167"/>
            <a:ext cx="3096344" cy="1149133"/>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382870" y="2365117"/>
              <a:ext cx="4355370" cy="233974"/>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Perform SWOT Analysis &amp; Document</a:t>
              </a:r>
              <a:endParaRPr lang="en-US" sz="2000" dirty="0">
                <a:ea typeface="ＭＳ Ｐゴシック" pitchFamily="34" charset="-128"/>
              </a:endParaRPr>
            </a:p>
          </p:txBody>
        </p:sp>
      </p:grpSp>
      <p:grpSp>
        <p:nvGrpSpPr>
          <p:cNvPr id="9" name="Group 69"/>
          <p:cNvGrpSpPr>
            <a:grpSpLocks/>
          </p:cNvGrpSpPr>
          <p:nvPr/>
        </p:nvGrpSpPr>
        <p:grpSpPr bwMode="auto">
          <a:xfrm>
            <a:off x="467545" y="1735236"/>
            <a:ext cx="3096344" cy="115015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397326" y="2360017"/>
              <a:ext cx="4228077" cy="233766"/>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grpSp>
        <p:nvGrpSpPr>
          <p:cNvPr id="10" name="Group 68"/>
          <p:cNvGrpSpPr>
            <a:grpSpLocks/>
          </p:cNvGrpSpPr>
          <p:nvPr/>
        </p:nvGrpSpPr>
        <p:grpSpPr bwMode="auto">
          <a:xfrm>
            <a:off x="467544" y="4152075"/>
            <a:ext cx="3096344" cy="1149133"/>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383052" y="2404838"/>
              <a:ext cx="3674841" cy="132246"/>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Prepare Action Plans</a:t>
              </a:r>
              <a:endParaRPr lang="en-US" sz="2000" dirty="0">
                <a:ea typeface="ＭＳ Ｐゴシック" pitchFamily="34" charset="-128"/>
              </a:endParaRPr>
            </a:p>
          </p:txBody>
        </p:sp>
      </p:grpSp>
      <p:grpSp>
        <p:nvGrpSpPr>
          <p:cNvPr id="11" name="Group 69"/>
          <p:cNvGrpSpPr>
            <a:grpSpLocks/>
          </p:cNvGrpSpPr>
          <p:nvPr/>
        </p:nvGrpSpPr>
        <p:grpSpPr bwMode="auto">
          <a:xfrm>
            <a:off x="467544" y="1700808"/>
            <a:ext cx="3096344" cy="1188000"/>
            <a:chOff x="1224751" y="2276269"/>
            <a:chExt cx="4852003" cy="379817"/>
          </a:xfrm>
        </p:grpSpPr>
        <p:sp>
          <p:nvSpPr>
            <p:cNvPr id="36" name="Rounded Rectangle 35"/>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397327" y="2345334"/>
              <a:ext cx="4566589" cy="226319"/>
            </a:xfrm>
            <a:prstGeom prst="rect">
              <a:avLst/>
            </a:prstGeom>
            <a:noFill/>
            <a:ln w="9525">
              <a:noFill/>
              <a:miter lim="800000"/>
              <a:headEnd/>
              <a:tailEnd/>
            </a:ln>
          </p:spPr>
          <p:txBody>
            <a:bodyPr wrap="square">
              <a:spAutoFit/>
            </a:bodyPr>
            <a:lstStyle/>
            <a:p>
              <a:pPr>
                <a:defRPr/>
              </a:pPr>
              <a:r>
                <a:rPr lang="en-IN" sz="2000" dirty="0" smtClean="0">
                  <a:ea typeface="ＭＳ Ｐゴシック" pitchFamily="34" charset="-128"/>
                </a:rPr>
                <a:t>Analyze Internal &amp; External Environment</a:t>
              </a:r>
              <a:endParaRPr lang="en-US" sz="2000" dirty="0">
                <a:ea typeface="ＭＳ Ｐゴシック" pitchFamily="34" charset="-128"/>
              </a:endParaRPr>
            </a:p>
          </p:txBody>
        </p:sp>
      </p:grpSp>
      <p:pic>
        <p:nvPicPr>
          <p:cNvPr id="48" name="Picture 47" descr="searching-for-info.jpg"/>
          <p:cNvPicPr>
            <a:picLocks noChangeAspect="1"/>
          </p:cNvPicPr>
          <p:nvPr/>
        </p:nvPicPr>
        <p:blipFill>
          <a:blip r:embed="rId2" cstate="print"/>
          <a:stretch>
            <a:fillRect/>
          </a:stretch>
        </p:blipFill>
        <p:spPr>
          <a:xfrm>
            <a:off x="0" y="936104"/>
            <a:ext cx="9108504" cy="5949280"/>
          </a:xfrm>
          <a:prstGeom prst="rect">
            <a:avLst/>
          </a:prstGeom>
        </p:spPr>
      </p:pic>
      <p:grpSp>
        <p:nvGrpSpPr>
          <p:cNvPr id="15" name="Group 47"/>
          <p:cNvGrpSpPr/>
          <p:nvPr/>
        </p:nvGrpSpPr>
        <p:grpSpPr bwMode="auto">
          <a:xfrm>
            <a:off x="467544" y="1268760"/>
            <a:ext cx="8136904" cy="5049145"/>
            <a:chOff x="2041633" y="878283"/>
            <a:chExt cx="5246149" cy="5138694"/>
          </a:xfrm>
          <a:gradFill flip="none" rotWithShape="1">
            <a:gsLst>
              <a:gs pos="100000">
                <a:schemeClr val="tx1">
                  <a:lumMod val="50000"/>
                  <a:lumOff val="50000"/>
                </a:schemeClr>
              </a:gs>
              <a:gs pos="0">
                <a:schemeClr val="tx1">
                  <a:lumMod val="85000"/>
                  <a:lumOff val="15000"/>
                </a:schemeClr>
              </a:gs>
            </a:gsLst>
            <a:lin ang="18900000" scaled="0"/>
            <a:tileRect/>
          </a:gradFill>
          <a:effectLst>
            <a:outerShdw dist="12700" dir="1200000" sx="101000" sy="101000" algn="tl" rotWithShape="0">
              <a:srgbClr val="000000">
                <a:alpha val="79000"/>
              </a:srgbClr>
            </a:outerShdw>
            <a:reflection stA="39000" endPos="14000" dist="165100" dir="5400000" sy="-100000" algn="bl" rotWithShape="0"/>
          </a:effectLst>
        </p:grpSpPr>
        <p:sp>
          <p:nvSpPr>
            <p:cNvPr id="84" name="Rounded Rectangle 83"/>
            <p:cNvSpPr/>
            <p:nvPr/>
          </p:nvSpPr>
          <p:spPr>
            <a:xfrm>
              <a:off x="4657493" y="1324534"/>
              <a:ext cx="2142965"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1" name="Rounded Rectangle 90"/>
            <p:cNvSpPr/>
            <p:nvPr/>
          </p:nvSpPr>
          <p:spPr>
            <a:xfrm rot="5400000">
              <a:off x="3349562" y="2123208"/>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2" name="Rounded Rectangle 91"/>
            <p:cNvSpPr/>
            <p:nvPr/>
          </p:nvSpPr>
          <p:spPr>
            <a:xfrm rot="5400000">
              <a:off x="3840261" y="21756"/>
              <a:ext cx="2139591" cy="4755450"/>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sp>
          <p:nvSpPr>
            <p:cNvPr id="93" name="Rounded Rectangle 92"/>
            <p:cNvSpPr/>
            <p:nvPr/>
          </p:nvSpPr>
          <p:spPr>
            <a:xfrm>
              <a:off x="2532331" y="878283"/>
              <a:ext cx="2139591" cy="4692443"/>
            </a:xfrm>
            <a:prstGeom prst="roundRect">
              <a:avLst>
                <a:gd name="adj" fmla="val 923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4800" b="1" dirty="0">
                <a:solidFill>
                  <a:schemeClr val="bg1"/>
                </a:solidFill>
                <a:effectLst>
                  <a:outerShdw blurRad="12700" dist="38100" dir="2700000" algn="tl" rotWithShape="0">
                    <a:srgbClr val="000000">
                      <a:alpha val="43000"/>
                    </a:srgbClr>
                  </a:outerShdw>
                </a:effectLst>
              </a:endParaRPr>
            </a:p>
          </p:txBody>
        </p:sp>
      </p:grpSp>
      <p:sp>
        <p:nvSpPr>
          <p:cNvPr id="94" name="TextBox 32"/>
          <p:cNvSpPr txBox="1">
            <a:spLocks noChangeArrowheads="1"/>
          </p:cNvSpPr>
          <p:nvPr/>
        </p:nvSpPr>
        <p:spPr bwMode="auto">
          <a:xfrm rot="5399032">
            <a:off x="8387867" y="2587276"/>
            <a:ext cx="95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Internal</a:t>
            </a:r>
          </a:p>
        </p:txBody>
      </p:sp>
      <p:sp>
        <p:nvSpPr>
          <p:cNvPr id="95" name="TextBox 33"/>
          <p:cNvSpPr txBox="1">
            <a:spLocks noChangeArrowheads="1"/>
          </p:cNvSpPr>
          <p:nvPr/>
        </p:nvSpPr>
        <p:spPr bwMode="auto">
          <a:xfrm rot="-5400000">
            <a:off x="-256033" y="4765675"/>
            <a:ext cx="1065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External</a:t>
            </a:r>
          </a:p>
        </p:txBody>
      </p:sp>
      <p:sp>
        <p:nvSpPr>
          <p:cNvPr id="96" name="TextBox 34"/>
          <p:cNvSpPr txBox="1">
            <a:spLocks noChangeArrowheads="1"/>
          </p:cNvSpPr>
          <p:nvPr/>
        </p:nvSpPr>
        <p:spPr bwMode="auto">
          <a:xfrm>
            <a:off x="1547664" y="908720"/>
            <a:ext cx="2416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algn="ctr" eaLnBrk="1" hangingPunct="1"/>
            <a:r>
              <a:rPr lang="en-US" sz="1600" b="1" dirty="0"/>
              <a:t>Helpful</a:t>
            </a:r>
          </a:p>
        </p:txBody>
      </p:sp>
      <p:sp>
        <p:nvSpPr>
          <p:cNvPr id="97" name="TextBox 35"/>
          <p:cNvSpPr txBox="1">
            <a:spLocks noChangeArrowheads="1"/>
          </p:cNvSpPr>
          <p:nvPr/>
        </p:nvSpPr>
        <p:spPr bwMode="auto">
          <a:xfrm>
            <a:off x="5637435" y="6381328"/>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eaLnBrk="1" hangingPunct="1"/>
            <a:r>
              <a:rPr lang="en-US" sz="1600" b="1" dirty="0"/>
              <a:t>Harmful</a:t>
            </a:r>
          </a:p>
        </p:txBody>
      </p:sp>
      <p:grpSp>
        <p:nvGrpSpPr>
          <p:cNvPr id="18" name="Group 6"/>
          <p:cNvGrpSpPr>
            <a:grpSpLocks/>
          </p:cNvGrpSpPr>
          <p:nvPr/>
        </p:nvGrpSpPr>
        <p:grpSpPr bwMode="auto">
          <a:xfrm>
            <a:off x="1259632" y="1758503"/>
            <a:ext cx="3240360" cy="1958529"/>
            <a:chOff x="1810721" y="1453443"/>
            <a:chExt cx="2783855" cy="2308901"/>
          </a:xfrm>
        </p:grpSpPr>
        <p:sp>
          <p:nvSpPr>
            <p:cNvPr id="99" name="Rectangle 4"/>
            <p:cNvSpPr>
              <a:spLocks noChangeArrowheads="1"/>
            </p:cNvSpPr>
            <p:nvPr/>
          </p:nvSpPr>
          <p:spPr bwMode="auto">
            <a:xfrm>
              <a:off x="1810721" y="1453443"/>
              <a:ext cx="2771052" cy="2308901"/>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0" name="Rectangle 99"/>
            <p:cNvSpPr/>
            <p:nvPr/>
          </p:nvSpPr>
          <p:spPr>
            <a:xfrm>
              <a:off x="1810721" y="1453443"/>
              <a:ext cx="2783855" cy="30318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STRENGTHS</a:t>
              </a:r>
            </a:p>
          </p:txBody>
        </p:sp>
      </p:grpSp>
      <p:grpSp>
        <p:nvGrpSpPr>
          <p:cNvPr id="23" name="Group 10"/>
          <p:cNvGrpSpPr>
            <a:grpSpLocks/>
          </p:cNvGrpSpPr>
          <p:nvPr/>
        </p:nvGrpSpPr>
        <p:grpSpPr bwMode="auto">
          <a:xfrm>
            <a:off x="4786312" y="1772816"/>
            <a:ext cx="2988000" cy="1944216"/>
            <a:chOff x="4586990" y="1453444"/>
            <a:chExt cx="2813806" cy="2292026"/>
          </a:xfrm>
        </p:grpSpPr>
        <p:sp>
          <p:nvSpPr>
            <p:cNvPr id="102" name="Rectangle 55"/>
            <p:cNvSpPr>
              <a:spLocks noChangeArrowheads="1"/>
            </p:cNvSpPr>
            <p:nvPr/>
          </p:nvSpPr>
          <p:spPr bwMode="auto">
            <a:xfrm>
              <a:off x="4586991" y="1453444"/>
              <a:ext cx="2770851" cy="2292026"/>
            </a:xfrm>
            <a:prstGeom prst="rect">
              <a:avLst/>
            </a:prstGeom>
            <a:gradFill rotWithShape="1">
              <a:gsLst>
                <a:gs pos="0">
                  <a:srgbClr val="FFFFFF"/>
                </a:gs>
                <a:gs pos="30000">
                  <a:srgbClr val="FFFFFF"/>
                </a:gs>
                <a:gs pos="100000">
                  <a:srgbClr val="D9D9D9"/>
                </a:gs>
              </a:gsLst>
              <a:lin ang="5400000"/>
            </a:gradFill>
            <a:ln w="9525">
              <a:solidFill>
                <a:schemeClr val="bg1"/>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3" name="Rectangle 102"/>
            <p:cNvSpPr/>
            <p:nvPr/>
          </p:nvSpPr>
          <p:spPr>
            <a:xfrm>
              <a:off x="4586990" y="1453444"/>
              <a:ext cx="2813806" cy="303182"/>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WEAKNESSES</a:t>
              </a:r>
            </a:p>
          </p:txBody>
        </p:sp>
      </p:grpSp>
      <p:grpSp>
        <p:nvGrpSpPr>
          <p:cNvPr id="27" name="Group 12"/>
          <p:cNvGrpSpPr>
            <a:grpSpLocks/>
          </p:cNvGrpSpPr>
          <p:nvPr/>
        </p:nvGrpSpPr>
        <p:grpSpPr bwMode="auto">
          <a:xfrm>
            <a:off x="1259633" y="3789040"/>
            <a:ext cx="3242140" cy="2016223"/>
            <a:chOff x="1810721" y="3605380"/>
            <a:chExt cx="2772539" cy="2374201"/>
          </a:xfrm>
        </p:grpSpPr>
        <p:sp>
          <p:nvSpPr>
            <p:cNvPr id="105" name="Rectangle 56"/>
            <p:cNvSpPr>
              <a:spLocks noChangeArrowheads="1"/>
            </p:cNvSpPr>
            <p:nvPr/>
          </p:nvSpPr>
          <p:spPr bwMode="auto">
            <a:xfrm>
              <a:off x="1810721" y="3607248"/>
              <a:ext cx="2771017" cy="2372333"/>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6" name="Rectangle 105"/>
            <p:cNvSpPr/>
            <p:nvPr/>
          </p:nvSpPr>
          <p:spPr>
            <a:xfrm>
              <a:off x="1812551" y="3605380"/>
              <a:ext cx="2770709" cy="33274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OPPORTUNITIES</a:t>
              </a:r>
              <a:endParaRPr lang="en-US" sz="1300" b="1" dirty="0">
                <a:solidFill>
                  <a:srgbClr val="0D0D0D"/>
                </a:solidFill>
                <a:ea typeface="ＭＳ Ｐゴシック" charset="-128"/>
              </a:endParaRPr>
            </a:p>
          </p:txBody>
        </p:sp>
      </p:grpSp>
      <p:grpSp>
        <p:nvGrpSpPr>
          <p:cNvPr id="31" name="Group 11"/>
          <p:cNvGrpSpPr>
            <a:grpSpLocks/>
          </p:cNvGrpSpPr>
          <p:nvPr/>
        </p:nvGrpSpPr>
        <p:grpSpPr bwMode="auto">
          <a:xfrm>
            <a:off x="4772023" y="3789040"/>
            <a:ext cx="2988000" cy="2016225"/>
            <a:chOff x="4586434" y="3600704"/>
            <a:chExt cx="2800822" cy="2373804"/>
          </a:xfrm>
        </p:grpSpPr>
        <p:sp>
          <p:nvSpPr>
            <p:cNvPr id="108" name="Rectangle 57"/>
            <p:cNvSpPr>
              <a:spLocks noChangeArrowheads="1"/>
            </p:cNvSpPr>
            <p:nvPr/>
          </p:nvSpPr>
          <p:spPr bwMode="auto">
            <a:xfrm>
              <a:off x="4593747" y="3606312"/>
              <a:ext cx="2771412" cy="2368196"/>
            </a:xfrm>
            <a:prstGeom prst="rect">
              <a:avLst/>
            </a:prstGeom>
            <a:gradFill rotWithShape="1">
              <a:gsLst>
                <a:gs pos="0">
                  <a:srgbClr val="FFFFFF"/>
                </a:gs>
                <a:gs pos="30000">
                  <a:srgbClr val="FFFFFF"/>
                </a:gs>
                <a:gs pos="100000">
                  <a:srgbClr val="D9D9D9"/>
                </a:gs>
              </a:gsLst>
              <a:lin ang="5400000"/>
            </a:gradFill>
            <a:ln w="9525">
              <a:solidFill>
                <a:srgbClr val="D9D9D9"/>
              </a:solidFill>
              <a:miter lim="800000"/>
              <a:headEnd/>
              <a:tailEnd/>
            </a:ln>
            <a:effectLst>
              <a:outerShdw dist="23000" dir="5400000" rotWithShape="0">
                <a:srgbClr val="808080">
                  <a:alpha val="34998"/>
                </a:srgbClr>
              </a:outerShdw>
            </a:effectLst>
          </p:spPr>
          <p:txBody>
            <a:bodyPr anchor="ctr"/>
            <a:lstStyle/>
            <a:p>
              <a:pPr algn="ctr"/>
              <a:endParaRPr lang="nb-NO" sz="1300">
                <a:solidFill>
                  <a:srgbClr val="FFFFFF"/>
                </a:solidFill>
              </a:endParaRPr>
            </a:p>
          </p:txBody>
        </p:sp>
        <p:sp>
          <p:nvSpPr>
            <p:cNvPr id="109" name="Rectangle 108"/>
            <p:cNvSpPr/>
            <p:nvPr/>
          </p:nvSpPr>
          <p:spPr>
            <a:xfrm>
              <a:off x="4586434" y="3600704"/>
              <a:ext cx="2800822" cy="338298"/>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D0D0D"/>
                  </a:solidFill>
                  <a:ea typeface="ＭＳ Ｐゴシック" charset="-128"/>
                </a:rPr>
                <a:t>THREATS</a:t>
              </a:r>
              <a:endParaRPr lang="en-US" sz="1300" b="1" dirty="0">
                <a:solidFill>
                  <a:srgbClr val="0D0D0D"/>
                </a:solidFill>
                <a:ea typeface="ＭＳ Ｐゴシック" charset="-128"/>
              </a:endParaRPr>
            </a:p>
          </p:txBody>
        </p:sp>
      </p:grpSp>
      <p:sp>
        <p:nvSpPr>
          <p:cNvPr id="110" name="TextBox 87"/>
          <p:cNvSpPr txBox="1">
            <a:spLocks noChangeArrowheads="1"/>
          </p:cNvSpPr>
          <p:nvPr/>
        </p:nvSpPr>
        <p:spPr bwMode="auto">
          <a:xfrm>
            <a:off x="1331640" y="1988840"/>
            <a:ext cx="316835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Technological skills</a:t>
            </a:r>
          </a:p>
          <a:p>
            <a:pPr marL="342900" indent="-342900" eaLnBrk="1" hangingPunct="1">
              <a:buFont typeface="Arial" pitchFamily="34" charset="0"/>
              <a:buChar char="•"/>
            </a:pPr>
            <a:r>
              <a:rPr lang="en-IN" sz="1400" dirty="0" smtClean="0"/>
              <a:t>Leading brands</a:t>
            </a:r>
          </a:p>
          <a:p>
            <a:pPr marL="342900" indent="-342900" eaLnBrk="1" hangingPunct="1">
              <a:buFont typeface="Arial" pitchFamily="34" charset="0"/>
              <a:buChar char="•"/>
            </a:pPr>
            <a:r>
              <a:rPr lang="en-IN" sz="1400" dirty="0" smtClean="0"/>
              <a:t>Distribution channels</a:t>
            </a:r>
          </a:p>
          <a:p>
            <a:pPr marL="342900" indent="-342900" eaLnBrk="1" hangingPunct="1">
              <a:buFont typeface="Arial" pitchFamily="34" charset="0"/>
              <a:buChar char="•"/>
            </a:pPr>
            <a:r>
              <a:rPr lang="en-IN" sz="1400" dirty="0" smtClean="0"/>
              <a:t>Customer Loyalty/Relationships</a:t>
            </a:r>
          </a:p>
          <a:p>
            <a:pPr marL="342900" indent="-342900" eaLnBrk="1" hangingPunct="1">
              <a:buFont typeface="Arial" pitchFamily="34" charset="0"/>
              <a:buChar char="•"/>
            </a:pPr>
            <a:r>
              <a:rPr lang="en-IN" sz="1400" dirty="0" smtClean="0"/>
              <a:t>Product Quality</a:t>
            </a:r>
          </a:p>
          <a:p>
            <a:pPr marL="342900" indent="-342900" eaLnBrk="1" hangingPunct="1">
              <a:buFont typeface="Arial" pitchFamily="34" charset="0"/>
              <a:buChar char="•"/>
            </a:pPr>
            <a:r>
              <a:rPr lang="en-IN" sz="1400" dirty="0" smtClean="0"/>
              <a:t>Scale</a:t>
            </a:r>
          </a:p>
          <a:p>
            <a:pPr marL="342900" indent="-342900" eaLnBrk="1" hangingPunct="1">
              <a:buFont typeface="Arial" pitchFamily="34" charset="0"/>
              <a:buChar char="•"/>
            </a:pPr>
            <a:r>
              <a:rPr lang="en-IN" sz="1400" dirty="0" smtClean="0"/>
              <a:t>Management</a:t>
            </a:r>
            <a:endParaRPr lang="en-US" sz="1400" dirty="0">
              <a:solidFill>
                <a:srgbClr val="FF0000"/>
              </a:solidFill>
            </a:endParaRPr>
          </a:p>
        </p:txBody>
      </p:sp>
      <p:sp>
        <p:nvSpPr>
          <p:cNvPr id="111" name="TextBox 89"/>
          <p:cNvSpPr txBox="1">
            <a:spLocks noChangeArrowheads="1"/>
          </p:cNvSpPr>
          <p:nvPr/>
        </p:nvSpPr>
        <p:spPr bwMode="auto">
          <a:xfrm>
            <a:off x="4788024" y="4077072"/>
            <a:ext cx="333052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Change in customer base</a:t>
            </a:r>
          </a:p>
          <a:p>
            <a:pPr marL="342900" indent="-342900" eaLnBrk="1" hangingPunct="1">
              <a:buFont typeface="Arial" pitchFamily="34" charset="0"/>
              <a:buChar char="•"/>
            </a:pPr>
            <a:r>
              <a:rPr lang="en-IN" sz="1400" dirty="0" smtClean="0"/>
              <a:t>Closing of geographic markets</a:t>
            </a:r>
          </a:p>
          <a:p>
            <a:pPr marL="342900" indent="-342900" eaLnBrk="1" hangingPunct="1">
              <a:buFont typeface="Arial" pitchFamily="34" charset="0"/>
              <a:buChar char="•"/>
            </a:pPr>
            <a:r>
              <a:rPr lang="en-IN" sz="1400" dirty="0" smtClean="0"/>
              <a:t>Technological advances</a:t>
            </a:r>
          </a:p>
          <a:p>
            <a:pPr marL="342900" indent="-342900" eaLnBrk="1" hangingPunct="1">
              <a:buFont typeface="Arial" pitchFamily="34" charset="0"/>
              <a:buChar char="•"/>
            </a:pPr>
            <a:r>
              <a:rPr lang="en-IN" sz="1400" dirty="0" smtClean="0"/>
              <a:t>Change in Government policies</a:t>
            </a:r>
          </a:p>
          <a:p>
            <a:pPr marL="342900" indent="-342900" eaLnBrk="1" hangingPunct="1">
              <a:buFont typeface="Arial" pitchFamily="34" charset="0"/>
              <a:buChar char="•"/>
            </a:pPr>
            <a:r>
              <a:rPr lang="en-IN" sz="1400" dirty="0" smtClean="0"/>
              <a:t>Increase in taxes</a:t>
            </a:r>
          </a:p>
          <a:p>
            <a:pPr marL="342900" indent="-342900" eaLnBrk="1" hangingPunct="1">
              <a:buFont typeface="Arial" pitchFamily="34" charset="0"/>
              <a:buChar char="•"/>
            </a:pPr>
            <a:r>
              <a:rPr lang="en-IN" sz="1400" dirty="0" smtClean="0"/>
              <a:t>Change in demographics of  population</a:t>
            </a:r>
          </a:p>
          <a:p>
            <a:pPr marL="342900" indent="-342900" eaLnBrk="1" hangingPunct="1">
              <a:buFont typeface="Arial" pitchFamily="34" charset="0"/>
              <a:buChar char="•"/>
            </a:pPr>
            <a:r>
              <a:rPr lang="en-IN" sz="1400" dirty="0" smtClean="0"/>
              <a:t>New distribution channels</a:t>
            </a:r>
            <a:endParaRPr lang="en-US" sz="1400" dirty="0"/>
          </a:p>
        </p:txBody>
      </p:sp>
      <p:sp>
        <p:nvSpPr>
          <p:cNvPr id="112" name="TextBox 90"/>
          <p:cNvSpPr txBox="1">
            <a:spLocks noChangeArrowheads="1"/>
          </p:cNvSpPr>
          <p:nvPr/>
        </p:nvSpPr>
        <p:spPr bwMode="auto">
          <a:xfrm>
            <a:off x="4788024" y="1988840"/>
            <a:ext cx="30963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Lack of important skills</a:t>
            </a:r>
          </a:p>
          <a:p>
            <a:pPr marL="342900" indent="-342900" eaLnBrk="1" hangingPunct="1">
              <a:buFont typeface="Arial" pitchFamily="34" charset="0"/>
              <a:buChar char="•"/>
            </a:pPr>
            <a:r>
              <a:rPr lang="en-IN" sz="1400" dirty="0" smtClean="0"/>
              <a:t>Weak brand image</a:t>
            </a:r>
          </a:p>
          <a:p>
            <a:pPr marL="342900" indent="-342900" eaLnBrk="1" hangingPunct="1">
              <a:buFont typeface="Arial" pitchFamily="34" charset="0"/>
              <a:buChar char="•"/>
            </a:pPr>
            <a:r>
              <a:rPr lang="en-IN" sz="1400" dirty="0" smtClean="0"/>
              <a:t>Poor distribution channels</a:t>
            </a:r>
          </a:p>
          <a:p>
            <a:pPr marL="342900" indent="-342900" eaLnBrk="1" hangingPunct="1">
              <a:buFont typeface="Arial" pitchFamily="34" charset="0"/>
              <a:buChar char="•"/>
            </a:pPr>
            <a:r>
              <a:rPr lang="en-IN" sz="1400" dirty="0" smtClean="0"/>
              <a:t>Low customer satisfaction/retention</a:t>
            </a:r>
          </a:p>
          <a:p>
            <a:pPr marL="342900" indent="-342900" eaLnBrk="1" hangingPunct="1">
              <a:buFont typeface="Arial" pitchFamily="34" charset="0"/>
              <a:buChar char="•"/>
            </a:pPr>
            <a:r>
              <a:rPr lang="en-IN" sz="1400" dirty="0" smtClean="0"/>
              <a:t>Unreliable product quality/service</a:t>
            </a:r>
          </a:p>
          <a:p>
            <a:pPr marL="342900" indent="-342900" eaLnBrk="1" hangingPunct="1">
              <a:buFont typeface="Arial" pitchFamily="34" charset="0"/>
              <a:buChar char="•"/>
            </a:pPr>
            <a:r>
              <a:rPr lang="en-IN" sz="1400" dirty="0" smtClean="0"/>
              <a:t>Sub-scale</a:t>
            </a:r>
          </a:p>
          <a:p>
            <a:pPr marL="342900" indent="-342900" eaLnBrk="1" hangingPunct="1">
              <a:buFont typeface="Arial" pitchFamily="34" charset="0"/>
              <a:buChar char="•"/>
            </a:pPr>
            <a:r>
              <a:rPr lang="en-IN" sz="1400" dirty="0" smtClean="0"/>
              <a:t>Poor management</a:t>
            </a:r>
            <a:endParaRPr lang="en-US" sz="1400" dirty="0"/>
          </a:p>
        </p:txBody>
      </p:sp>
      <p:sp>
        <p:nvSpPr>
          <p:cNvPr id="113" name="TextBox 91"/>
          <p:cNvSpPr txBox="1">
            <a:spLocks noChangeArrowheads="1"/>
          </p:cNvSpPr>
          <p:nvPr/>
        </p:nvSpPr>
        <p:spPr bwMode="auto">
          <a:xfrm>
            <a:off x="1299542" y="4149080"/>
            <a:ext cx="312844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109" charset="0"/>
                <a:ea typeface="MS PGothic" pitchFamily="34" charset="-128"/>
              </a:defRPr>
            </a:lvl1pPr>
            <a:lvl2pPr marL="742950" indent="-285750" eaLnBrk="0" hangingPunct="0">
              <a:defRPr sz="2400">
                <a:solidFill>
                  <a:schemeClr val="tx1"/>
                </a:solidFill>
                <a:latin typeface="Calibri" pitchFamily="-109" charset="0"/>
                <a:ea typeface="MS PGothic" pitchFamily="34" charset="-128"/>
              </a:defRPr>
            </a:lvl2pPr>
            <a:lvl3pPr marL="1143000" indent="-228600" eaLnBrk="0" hangingPunct="0">
              <a:defRPr sz="2400">
                <a:solidFill>
                  <a:schemeClr val="tx1"/>
                </a:solidFill>
                <a:latin typeface="Calibri" pitchFamily="-109" charset="0"/>
                <a:ea typeface="MS PGothic" pitchFamily="34" charset="-128"/>
              </a:defRPr>
            </a:lvl3pPr>
            <a:lvl4pPr marL="1600200" indent="-228600" eaLnBrk="0" hangingPunct="0">
              <a:defRPr sz="2400">
                <a:solidFill>
                  <a:schemeClr val="tx1"/>
                </a:solidFill>
                <a:latin typeface="Calibri" pitchFamily="-109" charset="0"/>
                <a:ea typeface="MS PGothic" pitchFamily="34" charset="-128"/>
              </a:defRPr>
            </a:lvl4pPr>
            <a:lvl5pPr marL="2057400" indent="-228600" eaLnBrk="0" hangingPunct="0">
              <a:defRPr sz="2400">
                <a:solidFill>
                  <a:schemeClr val="tx1"/>
                </a:solidFill>
                <a:latin typeface="Calibri" pitchFamily="-109"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109" charset="0"/>
                <a:ea typeface="MS PGothic" pitchFamily="34" charset="-128"/>
              </a:defRPr>
            </a:lvl9pPr>
          </a:lstStyle>
          <a:p>
            <a:pPr marL="342900" indent="-342900" eaLnBrk="1" hangingPunct="1">
              <a:buFont typeface="Arial" pitchFamily="34" charset="0"/>
              <a:buChar char="•"/>
            </a:pPr>
            <a:r>
              <a:rPr lang="en-IN" sz="1400" dirty="0" smtClean="0"/>
              <a:t>Changing customer tastes</a:t>
            </a:r>
          </a:p>
          <a:p>
            <a:pPr marL="342900" indent="-342900" eaLnBrk="1" hangingPunct="1">
              <a:buFont typeface="Arial" pitchFamily="34" charset="0"/>
              <a:buChar char="•"/>
            </a:pPr>
            <a:r>
              <a:rPr lang="en-IN" sz="1400" dirty="0" smtClean="0"/>
              <a:t>Technological advances</a:t>
            </a:r>
          </a:p>
          <a:p>
            <a:pPr marL="342900" indent="-342900" eaLnBrk="1" hangingPunct="1">
              <a:buFont typeface="Arial" pitchFamily="34" charset="0"/>
              <a:buChar char="•"/>
            </a:pPr>
            <a:r>
              <a:rPr lang="en-IN" sz="1400" dirty="0" smtClean="0"/>
              <a:t>Change in Government policies</a:t>
            </a:r>
          </a:p>
          <a:p>
            <a:pPr marL="342900" indent="-342900" eaLnBrk="1" hangingPunct="1">
              <a:buFont typeface="Arial" pitchFamily="34" charset="0"/>
              <a:buChar char="•"/>
            </a:pPr>
            <a:r>
              <a:rPr lang="en-IN" sz="1400" dirty="0" smtClean="0"/>
              <a:t>Lower personal taxes</a:t>
            </a:r>
          </a:p>
          <a:p>
            <a:pPr marL="342900" indent="-342900" eaLnBrk="1" hangingPunct="1">
              <a:buFont typeface="Arial" pitchFamily="34" charset="0"/>
              <a:buChar char="•"/>
            </a:pPr>
            <a:r>
              <a:rPr lang="en-IN" sz="1400" dirty="0" smtClean="0"/>
              <a:t>Change in demographics of population</a:t>
            </a:r>
          </a:p>
          <a:p>
            <a:pPr marL="342900" indent="-342900" eaLnBrk="1" hangingPunct="1">
              <a:buFont typeface="Arial" pitchFamily="34" charset="0"/>
              <a:buChar char="•"/>
            </a:pPr>
            <a:r>
              <a:rPr lang="en-IN" sz="1400" dirty="0" smtClean="0"/>
              <a:t>New distribution channels</a:t>
            </a:r>
            <a:endParaRPr lang="en-US" sz="1400" dirty="0"/>
          </a:p>
        </p:txBody>
      </p:sp>
      <p:pic>
        <p:nvPicPr>
          <p:cNvPr id="66" name="Picture 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0.70"/>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par>
                                <p:cTn id="21" presetID="12" presetClass="entr" presetSubtype="4" fill="hold" grpId="0" nodeType="withEffect">
                                  <p:stCondLst>
                                    <p:cond delay="1000"/>
                                  </p:stCondLst>
                                  <p:childTnLst>
                                    <p:set>
                                      <p:cBhvr>
                                        <p:cTn id="22" dur="1" fill="hold">
                                          <p:stCondLst>
                                            <p:cond delay="0"/>
                                          </p:stCondLst>
                                        </p:cTn>
                                        <p:tgtEl>
                                          <p:spTgt spid="96"/>
                                        </p:tgtEl>
                                        <p:attrNameLst>
                                          <p:attrName>style.visibility</p:attrName>
                                        </p:attrNameLst>
                                      </p:cBhvr>
                                      <p:to>
                                        <p:strVal val="visible"/>
                                      </p:to>
                                    </p:set>
                                    <p:animEffect transition="in" filter="slide(fromBottom)">
                                      <p:cBhvr>
                                        <p:cTn id="23" dur="500"/>
                                        <p:tgtEl>
                                          <p:spTgt spid="96"/>
                                        </p:tgtEl>
                                      </p:cBhvr>
                                    </p:animEffect>
                                  </p:childTnLst>
                                </p:cTn>
                              </p:par>
                              <p:par>
                                <p:cTn id="24" presetID="53" presetClass="entr" presetSubtype="0" fill="hold" grpId="0" nodeType="withEffect">
                                  <p:stCondLst>
                                    <p:cond delay="1500"/>
                                  </p:stCondLst>
                                  <p:childTnLst>
                                    <p:set>
                                      <p:cBhvr>
                                        <p:cTn id="25" dur="1" fill="hold">
                                          <p:stCondLst>
                                            <p:cond delay="0"/>
                                          </p:stCondLst>
                                        </p:cTn>
                                        <p:tgtEl>
                                          <p:spTgt spid="110"/>
                                        </p:tgtEl>
                                        <p:attrNameLst>
                                          <p:attrName>style.visibility</p:attrName>
                                        </p:attrNameLst>
                                      </p:cBhvr>
                                      <p:to>
                                        <p:strVal val="visible"/>
                                      </p:to>
                                    </p:set>
                                    <p:anim calcmode="lin" valueType="num">
                                      <p:cBhvr>
                                        <p:cTn id="26" dur="500" fill="hold"/>
                                        <p:tgtEl>
                                          <p:spTgt spid="110"/>
                                        </p:tgtEl>
                                        <p:attrNameLst>
                                          <p:attrName>ppt_w</p:attrName>
                                        </p:attrNameLst>
                                      </p:cBhvr>
                                      <p:tavLst>
                                        <p:tav tm="0">
                                          <p:val>
                                            <p:fltVal val="0"/>
                                          </p:val>
                                        </p:tav>
                                        <p:tav tm="100000">
                                          <p:val>
                                            <p:strVal val="#ppt_w"/>
                                          </p:val>
                                        </p:tav>
                                      </p:tavLst>
                                    </p:anim>
                                    <p:anim calcmode="lin" valueType="num">
                                      <p:cBhvr>
                                        <p:cTn id="27" dur="500" fill="hold"/>
                                        <p:tgtEl>
                                          <p:spTgt spid="110"/>
                                        </p:tgtEl>
                                        <p:attrNameLst>
                                          <p:attrName>ppt_h</p:attrName>
                                        </p:attrNameLst>
                                      </p:cBhvr>
                                      <p:tavLst>
                                        <p:tav tm="0">
                                          <p:val>
                                            <p:fltVal val="0"/>
                                          </p:val>
                                        </p:tav>
                                        <p:tav tm="100000">
                                          <p:val>
                                            <p:strVal val="#ppt_h"/>
                                          </p:val>
                                        </p:tav>
                                      </p:tavLst>
                                    </p:anim>
                                    <p:animEffect transition="in" filter="fade">
                                      <p:cBhvr>
                                        <p:cTn id="28" dur="500"/>
                                        <p:tgtEl>
                                          <p:spTgt spid="110"/>
                                        </p:tgtEl>
                                      </p:cBhvr>
                                    </p:animEffect>
                                  </p:childTnLst>
                                </p:cTn>
                              </p:par>
                            </p:childTnLst>
                          </p:cTn>
                        </p:par>
                        <p:par>
                          <p:cTn id="29" fill="hold">
                            <p:stCondLst>
                              <p:cond delay="4000"/>
                            </p:stCondLst>
                            <p:childTnLst>
                              <p:par>
                                <p:cTn id="30" presetID="53"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1000" fill="hold"/>
                                        <p:tgtEl>
                                          <p:spTgt spid="23"/>
                                        </p:tgtEl>
                                        <p:attrNameLst>
                                          <p:attrName>ppt_w</p:attrName>
                                        </p:attrNameLst>
                                      </p:cBhvr>
                                      <p:tavLst>
                                        <p:tav tm="0">
                                          <p:val>
                                            <p:fltVal val="0"/>
                                          </p:val>
                                        </p:tav>
                                        <p:tav tm="100000">
                                          <p:val>
                                            <p:strVal val="#ppt_w"/>
                                          </p:val>
                                        </p:tav>
                                      </p:tavLst>
                                    </p:anim>
                                    <p:anim calcmode="lin" valueType="num">
                                      <p:cBhvr>
                                        <p:cTn id="33" dur="1000" fill="hold"/>
                                        <p:tgtEl>
                                          <p:spTgt spid="23"/>
                                        </p:tgtEl>
                                        <p:attrNameLst>
                                          <p:attrName>ppt_h</p:attrName>
                                        </p:attrNameLst>
                                      </p:cBhvr>
                                      <p:tavLst>
                                        <p:tav tm="0">
                                          <p:val>
                                            <p:fltVal val="0"/>
                                          </p:val>
                                        </p:tav>
                                        <p:tav tm="100000">
                                          <p:val>
                                            <p:strVal val="#ppt_h"/>
                                          </p:val>
                                        </p:tav>
                                      </p:tavLst>
                                    </p:anim>
                                    <p:animEffect transition="in" filter="fade">
                                      <p:cBhvr>
                                        <p:cTn id="34" dur="1000"/>
                                        <p:tgtEl>
                                          <p:spTgt spid="23"/>
                                        </p:tgtEl>
                                      </p:cBhvr>
                                    </p:animEffect>
                                  </p:childTnLst>
                                </p:cTn>
                              </p:par>
                              <p:par>
                                <p:cTn id="35" presetID="12" presetClass="entr" presetSubtype="8" fill="hold" grpId="0" nodeType="withEffect">
                                  <p:stCondLst>
                                    <p:cond delay="1000"/>
                                  </p:stCondLst>
                                  <p:childTnLst>
                                    <p:set>
                                      <p:cBhvr>
                                        <p:cTn id="36" dur="1" fill="hold">
                                          <p:stCondLst>
                                            <p:cond delay="0"/>
                                          </p:stCondLst>
                                        </p:cTn>
                                        <p:tgtEl>
                                          <p:spTgt spid="94"/>
                                        </p:tgtEl>
                                        <p:attrNameLst>
                                          <p:attrName>style.visibility</p:attrName>
                                        </p:attrNameLst>
                                      </p:cBhvr>
                                      <p:to>
                                        <p:strVal val="visible"/>
                                      </p:to>
                                    </p:set>
                                    <p:animEffect transition="in" filter="slide(fromLeft)">
                                      <p:cBhvr>
                                        <p:cTn id="37" dur="500"/>
                                        <p:tgtEl>
                                          <p:spTgt spid="94"/>
                                        </p:tgtEl>
                                      </p:cBhvr>
                                    </p:animEffect>
                                  </p:childTnLst>
                                </p:cTn>
                              </p:par>
                              <p:par>
                                <p:cTn id="38" presetID="53" presetClass="entr" presetSubtype="0" fill="hold" grpId="0" nodeType="withEffect">
                                  <p:stCondLst>
                                    <p:cond delay="1500"/>
                                  </p:stCondLst>
                                  <p:childTnLst>
                                    <p:set>
                                      <p:cBhvr>
                                        <p:cTn id="39" dur="1" fill="hold">
                                          <p:stCondLst>
                                            <p:cond delay="0"/>
                                          </p:stCondLst>
                                        </p:cTn>
                                        <p:tgtEl>
                                          <p:spTgt spid="112"/>
                                        </p:tgtEl>
                                        <p:attrNameLst>
                                          <p:attrName>style.visibility</p:attrName>
                                        </p:attrNameLst>
                                      </p:cBhvr>
                                      <p:to>
                                        <p:strVal val="visible"/>
                                      </p:to>
                                    </p:set>
                                    <p:anim calcmode="lin" valueType="num">
                                      <p:cBhvr>
                                        <p:cTn id="40" dur="500" fill="hold"/>
                                        <p:tgtEl>
                                          <p:spTgt spid="112"/>
                                        </p:tgtEl>
                                        <p:attrNameLst>
                                          <p:attrName>ppt_w</p:attrName>
                                        </p:attrNameLst>
                                      </p:cBhvr>
                                      <p:tavLst>
                                        <p:tav tm="0">
                                          <p:val>
                                            <p:fltVal val="0"/>
                                          </p:val>
                                        </p:tav>
                                        <p:tav tm="100000">
                                          <p:val>
                                            <p:strVal val="#ppt_w"/>
                                          </p:val>
                                        </p:tav>
                                      </p:tavLst>
                                    </p:anim>
                                    <p:anim calcmode="lin" valueType="num">
                                      <p:cBhvr>
                                        <p:cTn id="41" dur="500" fill="hold"/>
                                        <p:tgtEl>
                                          <p:spTgt spid="112"/>
                                        </p:tgtEl>
                                        <p:attrNameLst>
                                          <p:attrName>ppt_h</p:attrName>
                                        </p:attrNameLst>
                                      </p:cBhvr>
                                      <p:tavLst>
                                        <p:tav tm="0">
                                          <p:val>
                                            <p:fltVal val="0"/>
                                          </p:val>
                                        </p:tav>
                                        <p:tav tm="100000">
                                          <p:val>
                                            <p:strVal val="#ppt_h"/>
                                          </p:val>
                                        </p:tav>
                                      </p:tavLst>
                                    </p:anim>
                                    <p:animEffect transition="in" filter="fade">
                                      <p:cBhvr>
                                        <p:cTn id="42" dur="500"/>
                                        <p:tgtEl>
                                          <p:spTgt spid="112"/>
                                        </p:tgtEl>
                                      </p:cBhvr>
                                    </p:animEffect>
                                  </p:childTnLst>
                                </p:cTn>
                              </p:par>
                            </p:childTnLst>
                          </p:cTn>
                        </p:par>
                        <p:par>
                          <p:cTn id="43" fill="hold">
                            <p:stCondLst>
                              <p:cond delay="6000"/>
                            </p:stCondLst>
                            <p:childTnLst>
                              <p:par>
                                <p:cTn id="44" presetID="53"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par>
                                <p:cTn id="49" presetID="12" presetClass="entr" presetSubtype="2" fill="hold" grpId="0" nodeType="withEffect">
                                  <p:stCondLst>
                                    <p:cond delay="1000"/>
                                  </p:stCondLst>
                                  <p:childTnLst>
                                    <p:set>
                                      <p:cBhvr>
                                        <p:cTn id="50" dur="1" fill="hold">
                                          <p:stCondLst>
                                            <p:cond delay="0"/>
                                          </p:stCondLst>
                                        </p:cTn>
                                        <p:tgtEl>
                                          <p:spTgt spid="95"/>
                                        </p:tgtEl>
                                        <p:attrNameLst>
                                          <p:attrName>style.visibility</p:attrName>
                                        </p:attrNameLst>
                                      </p:cBhvr>
                                      <p:to>
                                        <p:strVal val="visible"/>
                                      </p:to>
                                    </p:set>
                                    <p:animEffect transition="in" filter="slide(fromRight)">
                                      <p:cBhvr>
                                        <p:cTn id="51" dur="500"/>
                                        <p:tgtEl>
                                          <p:spTgt spid="95"/>
                                        </p:tgtEl>
                                      </p:cBhvr>
                                    </p:animEffect>
                                  </p:childTnLst>
                                </p:cTn>
                              </p:par>
                              <p:par>
                                <p:cTn id="52" presetID="53" presetClass="entr" presetSubtype="0" fill="hold" grpId="0" nodeType="withEffect">
                                  <p:stCondLst>
                                    <p:cond delay="1500"/>
                                  </p:stCondLst>
                                  <p:childTnLst>
                                    <p:set>
                                      <p:cBhvr>
                                        <p:cTn id="53" dur="1" fill="hold">
                                          <p:stCondLst>
                                            <p:cond delay="0"/>
                                          </p:stCondLst>
                                        </p:cTn>
                                        <p:tgtEl>
                                          <p:spTgt spid="113"/>
                                        </p:tgtEl>
                                        <p:attrNameLst>
                                          <p:attrName>style.visibility</p:attrName>
                                        </p:attrNameLst>
                                      </p:cBhvr>
                                      <p:to>
                                        <p:strVal val="visible"/>
                                      </p:to>
                                    </p:set>
                                    <p:anim calcmode="lin" valueType="num">
                                      <p:cBhvr>
                                        <p:cTn id="54" dur="500" fill="hold"/>
                                        <p:tgtEl>
                                          <p:spTgt spid="113"/>
                                        </p:tgtEl>
                                        <p:attrNameLst>
                                          <p:attrName>ppt_w</p:attrName>
                                        </p:attrNameLst>
                                      </p:cBhvr>
                                      <p:tavLst>
                                        <p:tav tm="0">
                                          <p:val>
                                            <p:fltVal val="0"/>
                                          </p:val>
                                        </p:tav>
                                        <p:tav tm="100000">
                                          <p:val>
                                            <p:strVal val="#ppt_w"/>
                                          </p:val>
                                        </p:tav>
                                      </p:tavLst>
                                    </p:anim>
                                    <p:anim calcmode="lin" valueType="num">
                                      <p:cBhvr>
                                        <p:cTn id="55" dur="500" fill="hold"/>
                                        <p:tgtEl>
                                          <p:spTgt spid="113"/>
                                        </p:tgtEl>
                                        <p:attrNameLst>
                                          <p:attrName>ppt_h</p:attrName>
                                        </p:attrNameLst>
                                      </p:cBhvr>
                                      <p:tavLst>
                                        <p:tav tm="0">
                                          <p:val>
                                            <p:fltVal val="0"/>
                                          </p:val>
                                        </p:tav>
                                        <p:tav tm="100000">
                                          <p:val>
                                            <p:strVal val="#ppt_h"/>
                                          </p:val>
                                        </p:tav>
                                      </p:tavLst>
                                    </p:anim>
                                    <p:animEffect transition="in" filter="fade">
                                      <p:cBhvr>
                                        <p:cTn id="56" dur="500"/>
                                        <p:tgtEl>
                                          <p:spTgt spid="113"/>
                                        </p:tgtEl>
                                      </p:cBhvr>
                                    </p:animEffect>
                                  </p:childTnLst>
                                </p:cTn>
                              </p:par>
                            </p:childTnLst>
                          </p:cTn>
                        </p:par>
                        <p:par>
                          <p:cTn id="57" fill="hold">
                            <p:stCondLst>
                              <p:cond delay="8000"/>
                            </p:stCondLst>
                            <p:childTnLst>
                              <p:par>
                                <p:cTn id="58" presetID="53"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Effect transition="in" filter="fade">
                                      <p:cBhvr>
                                        <p:cTn id="62" dur="1000"/>
                                        <p:tgtEl>
                                          <p:spTgt spid="31"/>
                                        </p:tgtEl>
                                      </p:cBhvr>
                                    </p:animEffect>
                                  </p:childTnLst>
                                </p:cTn>
                              </p:par>
                              <p:par>
                                <p:cTn id="63" presetID="12" presetClass="entr" presetSubtype="1" fill="hold" grpId="0" nodeType="withEffect">
                                  <p:stCondLst>
                                    <p:cond delay="1000"/>
                                  </p:stCondLst>
                                  <p:childTnLst>
                                    <p:set>
                                      <p:cBhvr>
                                        <p:cTn id="64" dur="1" fill="hold">
                                          <p:stCondLst>
                                            <p:cond delay="0"/>
                                          </p:stCondLst>
                                        </p:cTn>
                                        <p:tgtEl>
                                          <p:spTgt spid="97"/>
                                        </p:tgtEl>
                                        <p:attrNameLst>
                                          <p:attrName>style.visibility</p:attrName>
                                        </p:attrNameLst>
                                      </p:cBhvr>
                                      <p:to>
                                        <p:strVal val="visible"/>
                                      </p:to>
                                    </p:set>
                                    <p:animEffect transition="in" filter="slide(fromTop)">
                                      <p:cBhvr>
                                        <p:cTn id="65" dur="500"/>
                                        <p:tgtEl>
                                          <p:spTgt spid="97"/>
                                        </p:tgtEl>
                                      </p:cBhvr>
                                    </p:animEffect>
                                  </p:childTnLst>
                                </p:cTn>
                              </p:par>
                              <p:par>
                                <p:cTn id="66" presetID="53" presetClass="entr" presetSubtype="0" fill="hold" grpId="0" nodeType="withEffect">
                                  <p:stCondLst>
                                    <p:cond delay="1500"/>
                                  </p:stCondLst>
                                  <p:childTnLst>
                                    <p:set>
                                      <p:cBhvr>
                                        <p:cTn id="67" dur="1" fill="hold">
                                          <p:stCondLst>
                                            <p:cond delay="0"/>
                                          </p:stCondLst>
                                        </p:cTn>
                                        <p:tgtEl>
                                          <p:spTgt spid="111"/>
                                        </p:tgtEl>
                                        <p:attrNameLst>
                                          <p:attrName>style.visibility</p:attrName>
                                        </p:attrNameLst>
                                      </p:cBhvr>
                                      <p:to>
                                        <p:strVal val="visible"/>
                                      </p:to>
                                    </p:set>
                                    <p:anim calcmode="lin" valueType="num">
                                      <p:cBhvr>
                                        <p:cTn id="68" dur="500" fill="hold"/>
                                        <p:tgtEl>
                                          <p:spTgt spid="111"/>
                                        </p:tgtEl>
                                        <p:attrNameLst>
                                          <p:attrName>ppt_w</p:attrName>
                                        </p:attrNameLst>
                                      </p:cBhvr>
                                      <p:tavLst>
                                        <p:tav tm="0">
                                          <p:val>
                                            <p:fltVal val="0"/>
                                          </p:val>
                                        </p:tav>
                                        <p:tav tm="100000">
                                          <p:val>
                                            <p:strVal val="#ppt_w"/>
                                          </p:val>
                                        </p:tav>
                                      </p:tavLst>
                                    </p:anim>
                                    <p:anim calcmode="lin" valueType="num">
                                      <p:cBhvr>
                                        <p:cTn id="69" dur="500" fill="hold"/>
                                        <p:tgtEl>
                                          <p:spTgt spid="111"/>
                                        </p:tgtEl>
                                        <p:attrNameLst>
                                          <p:attrName>ppt_h</p:attrName>
                                        </p:attrNameLst>
                                      </p:cBhvr>
                                      <p:tavLst>
                                        <p:tav tm="0">
                                          <p:val>
                                            <p:fltVal val="0"/>
                                          </p:val>
                                        </p:tav>
                                        <p:tav tm="100000">
                                          <p:val>
                                            <p:strVal val="#ppt_h"/>
                                          </p:val>
                                        </p:tav>
                                      </p:tavLst>
                                    </p:anim>
                                    <p:animEffect transition="in" filter="fade">
                                      <p:cBhvr>
                                        <p:cTn id="7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110" grpId="0"/>
      <p:bldP spid="111" grpId="0"/>
      <p:bldP spid="112"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rainstorming_10_08_08_pc_pro_m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3528" y="1484784"/>
            <a:ext cx="8496944" cy="2304256"/>
          </a:xfrm>
          <a:prstGeom prst="rect">
            <a:avLst/>
          </a:prstGeom>
        </p:spPr>
      </p:pic>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Brainstorming</a:t>
              </a:r>
              <a:endParaRPr lang="en-IN" sz="3200" dirty="0"/>
            </a:p>
          </p:txBody>
        </p:sp>
      </p:grpSp>
      <p:sp>
        <p:nvSpPr>
          <p:cNvPr id="11" name="TextBox 10"/>
          <p:cNvSpPr txBox="1"/>
          <p:nvPr/>
        </p:nvSpPr>
        <p:spPr>
          <a:xfrm>
            <a:off x="504480" y="908720"/>
            <a:ext cx="8388000" cy="707886"/>
          </a:xfrm>
          <a:prstGeom prst="rect">
            <a:avLst/>
          </a:prstGeom>
          <a:noFill/>
        </p:spPr>
        <p:txBody>
          <a:bodyPr wrap="square" rtlCol="0">
            <a:spAutoFit/>
          </a:bodyPr>
          <a:lstStyle/>
          <a:p>
            <a:r>
              <a:rPr lang="en-IN" sz="2000" dirty="0" smtClean="0"/>
              <a:t>Brainstorming is an important aspect of SWOT Analysis. Brainstorming is useful in SWOT analysis as it helps to:</a:t>
            </a:r>
            <a:endParaRPr lang="en-IN" sz="2000" dirty="0"/>
          </a:p>
        </p:txBody>
      </p:sp>
      <p:sp>
        <p:nvSpPr>
          <p:cNvPr id="13" name="Rectangle 12"/>
          <p:cNvSpPr/>
          <p:nvPr/>
        </p:nvSpPr>
        <p:spPr>
          <a:xfrm flipV="1">
            <a:off x="251520" y="3212976"/>
            <a:ext cx="8568952"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6512" y="4725144"/>
            <a:ext cx="1512168" cy="646331"/>
          </a:xfrm>
          <a:prstGeom prst="rect">
            <a:avLst/>
          </a:prstGeom>
          <a:noFill/>
        </p:spPr>
        <p:txBody>
          <a:bodyPr wrap="square" rtlCol="0">
            <a:spAutoFit/>
          </a:bodyPr>
          <a:lstStyle/>
          <a:p>
            <a:pPr algn="ctr"/>
            <a:r>
              <a:rPr lang="en-IN" dirty="0" smtClean="0"/>
              <a:t>Think outside the box</a:t>
            </a:r>
            <a:endParaRPr lang="en-IN" dirty="0"/>
          </a:p>
        </p:txBody>
      </p:sp>
      <p:grpSp>
        <p:nvGrpSpPr>
          <p:cNvPr id="4" name="Group 64"/>
          <p:cNvGrpSpPr/>
          <p:nvPr/>
        </p:nvGrpSpPr>
        <p:grpSpPr>
          <a:xfrm>
            <a:off x="498648" y="3429000"/>
            <a:ext cx="328936" cy="1224136"/>
            <a:chOff x="802878" y="3212976"/>
            <a:chExt cx="328936" cy="1224136"/>
          </a:xfrm>
        </p:grpSpPr>
        <p:sp>
          <p:nvSpPr>
            <p:cNvPr id="16" name="TextBox 1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7" name="Straight Connector 1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99"/>
          <p:cNvGrpSpPr/>
          <p:nvPr/>
        </p:nvGrpSpPr>
        <p:grpSpPr>
          <a:xfrm>
            <a:off x="498648" y="3429000"/>
            <a:ext cx="328936" cy="1224136"/>
            <a:chOff x="802878" y="3212976"/>
            <a:chExt cx="328936" cy="1224136"/>
          </a:xfrm>
        </p:grpSpPr>
        <p:sp>
          <p:nvSpPr>
            <p:cNvPr id="19" name="TextBox 18"/>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0" name="Straight Connector 19"/>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907704" y="4725144"/>
            <a:ext cx="1800200" cy="1200329"/>
          </a:xfrm>
          <a:prstGeom prst="rect">
            <a:avLst/>
          </a:prstGeom>
          <a:noFill/>
        </p:spPr>
        <p:txBody>
          <a:bodyPr wrap="square" rtlCol="0">
            <a:spAutoFit/>
          </a:bodyPr>
          <a:lstStyle/>
          <a:p>
            <a:pPr algn="ctr"/>
            <a:r>
              <a:rPr lang="en-IN" dirty="0" smtClean="0"/>
              <a:t>Provide varied perspectives due to the group discussion</a:t>
            </a:r>
            <a:endParaRPr lang="en-IN" dirty="0"/>
          </a:p>
        </p:txBody>
      </p:sp>
      <p:grpSp>
        <p:nvGrpSpPr>
          <p:cNvPr id="6" name="Group 103"/>
          <p:cNvGrpSpPr/>
          <p:nvPr/>
        </p:nvGrpSpPr>
        <p:grpSpPr>
          <a:xfrm>
            <a:off x="2442864" y="3429000"/>
            <a:ext cx="328936" cy="1224136"/>
            <a:chOff x="802878" y="3212976"/>
            <a:chExt cx="328936" cy="1224136"/>
          </a:xfrm>
        </p:grpSpPr>
        <p:sp>
          <p:nvSpPr>
            <p:cNvPr id="23" name="TextBox 2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4" name="Straight Connector 2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106"/>
          <p:cNvGrpSpPr/>
          <p:nvPr/>
        </p:nvGrpSpPr>
        <p:grpSpPr>
          <a:xfrm>
            <a:off x="2442864" y="3429000"/>
            <a:ext cx="328936" cy="1224136"/>
            <a:chOff x="802878" y="3212976"/>
            <a:chExt cx="328936" cy="1224136"/>
          </a:xfrm>
        </p:grpSpPr>
        <p:sp>
          <p:nvSpPr>
            <p:cNvPr id="26" name="TextBox 2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7" name="Straight Connector 2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851920" y="4725144"/>
            <a:ext cx="1656184" cy="923330"/>
          </a:xfrm>
          <a:prstGeom prst="rect">
            <a:avLst/>
          </a:prstGeom>
          <a:noFill/>
        </p:spPr>
        <p:txBody>
          <a:bodyPr wrap="square" rtlCol="0">
            <a:spAutoFit/>
          </a:bodyPr>
          <a:lstStyle/>
          <a:p>
            <a:pPr algn="ctr"/>
            <a:r>
              <a:rPr lang="en-IN" dirty="0" smtClean="0"/>
              <a:t>Provide the liberty to say your mind</a:t>
            </a:r>
            <a:endParaRPr lang="en-IN" dirty="0"/>
          </a:p>
        </p:txBody>
      </p:sp>
      <p:grpSp>
        <p:nvGrpSpPr>
          <p:cNvPr id="8" name="Group 110"/>
          <p:cNvGrpSpPr/>
          <p:nvPr/>
        </p:nvGrpSpPr>
        <p:grpSpPr>
          <a:xfrm>
            <a:off x="4387080" y="3429000"/>
            <a:ext cx="328936" cy="1224136"/>
            <a:chOff x="802878" y="3212976"/>
            <a:chExt cx="328936" cy="1224136"/>
          </a:xfrm>
        </p:grpSpPr>
        <p:sp>
          <p:nvSpPr>
            <p:cNvPr id="30" name="TextBox 2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1" name="Straight Connector 3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113"/>
          <p:cNvGrpSpPr/>
          <p:nvPr/>
        </p:nvGrpSpPr>
        <p:grpSpPr>
          <a:xfrm>
            <a:off x="4387080" y="3429000"/>
            <a:ext cx="328936" cy="1224136"/>
            <a:chOff x="802878" y="3212976"/>
            <a:chExt cx="328936" cy="1224136"/>
          </a:xfrm>
        </p:grpSpPr>
        <p:sp>
          <p:nvSpPr>
            <p:cNvPr id="33" name="TextBox 3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4" name="Straight Connector 3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508104" y="4725144"/>
            <a:ext cx="1872208" cy="1200329"/>
          </a:xfrm>
          <a:prstGeom prst="rect">
            <a:avLst/>
          </a:prstGeom>
          <a:noFill/>
        </p:spPr>
        <p:txBody>
          <a:bodyPr wrap="square" rtlCol="0">
            <a:spAutoFit/>
          </a:bodyPr>
          <a:lstStyle/>
          <a:p>
            <a:pPr algn="ctr"/>
            <a:r>
              <a:rPr lang="en-IN" dirty="0" smtClean="0"/>
              <a:t>Allow you to break away from traditional methods</a:t>
            </a:r>
            <a:endParaRPr lang="en-IN" dirty="0"/>
          </a:p>
        </p:txBody>
      </p:sp>
      <p:grpSp>
        <p:nvGrpSpPr>
          <p:cNvPr id="10" name="Group 117"/>
          <p:cNvGrpSpPr/>
          <p:nvPr/>
        </p:nvGrpSpPr>
        <p:grpSpPr>
          <a:xfrm>
            <a:off x="6331296" y="3429000"/>
            <a:ext cx="328936" cy="1224136"/>
            <a:chOff x="802878" y="3212976"/>
            <a:chExt cx="328936" cy="1224136"/>
          </a:xfrm>
        </p:grpSpPr>
        <p:sp>
          <p:nvSpPr>
            <p:cNvPr id="37" name="TextBox 36"/>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8" name="Straight Connector 37"/>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20"/>
          <p:cNvGrpSpPr/>
          <p:nvPr/>
        </p:nvGrpSpPr>
        <p:grpSpPr>
          <a:xfrm>
            <a:off x="6331296" y="3429000"/>
            <a:ext cx="328936" cy="1224136"/>
            <a:chOff x="802878" y="3212976"/>
            <a:chExt cx="328936" cy="1224136"/>
          </a:xfrm>
        </p:grpSpPr>
        <p:sp>
          <p:nvSpPr>
            <p:cNvPr id="40" name="TextBox 3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41" name="Straight Connector 4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7668344" y="4725144"/>
            <a:ext cx="1440160" cy="923330"/>
          </a:xfrm>
          <a:prstGeom prst="rect">
            <a:avLst/>
          </a:prstGeom>
          <a:noFill/>
        </p:spPr>
        <p:txBody>
          <a:bodyPr wrap="square" rtlCol="0">
            <a:spAutoFit/>
          </a:bodyPr>
          <a:lstStyle/>
          <a:p>
            <a:pPr algn="ctr"/>
            <a:r>
              <a:rPr lang="en-IN" dirty="0" smtClean="0"/>
              <a:t>Create an appetite for change</a:t>
            </a:r>
          </a:p>
        </p:txBody>
      </p:sp>
      <p:pic>
        <p:nvPicPr>
          <p:cNvPr id="43" name="Picture 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3000"/>
                            </p:stCondLst>
                            <p:childTnLst>
                              <p:par>
                                <p:cTn id="28" presetID="63" presetClass="path" presetSubtype="0" accel="50000" decel="50000" fill="hold" nodeType="afterEffect">
                                  <p:stCondLst>
                                    <p:cond delay="0"/>
                                  </p:stCondLst>
                                  <p:childTnLst>
                                    <p:animMotion origin="layout" path="M -4.44444E-6 4.6531E-6 L 0.21494 -0.00509 " pathEditMode="relative" rAng="0" ptsTypes="AA">
                                      <p:cBhvr>
                                        <p:cTn id="29" dur="500" fill="hold"/>
                                        <p:tgtEl>
                                          <p:spTgt spid="5"/>
                                        </p:tgtEl>
                                        <p:attrNameLst>
                                          <p:attrName>ppt_x</p:attrName>
                                          <p:attrName>ppt_y</p:attrName>
                                        </p:attrNameLst>
                                      </p:cBhvr>
                                      <p:rCtr x="10700" y="-300"/>
                                    </p:animMotion>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500"/>
                            </p:stCondLst>
                            <p:childTnLst>
                              <p:par>
                                <p:cTn id="42" presetID="63" presetClass="path" presetSubtype="0" accel="50000" decel="50000" fill="hold" nodeType="afterEffect">
                                  <p:stCondLst>
                                    <p:cond delay="0"/>
                                  </p:stCondLst>
                                  <p:childTnLst>
                                    <p:animMotion origin="layout" path="M -4.44444E-6 4.6531E-6 L 0.21494 -0.00509 " pathEditMode="relative" rAng="0" ptsTypes="AA">
                                      <p:cBhvr>
                                        <p:cTn id="43" dur="500" fill="hold"/>
                                        <p:tgtEl>
                                          <p:spTgt spid="7"/>
                                        </p:tgtEl>
                                        <p:attrNameLst>
                                          <p:attrName>ppt_x</p:attrName>
                                          <p:attrName>ppt_y</p:attrName>
                                        </p:attrNameLst>
                                      </p:cBhvr>
                                      <p:rCtr x="10700" y="-300"/>
                                    </p:animMotion>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par>
                          <p:cTn id="55" fill="hold">
                            <p:stCondLst>
                              <p:cond delay="6000"/>
                            </p:stCondLst>
                            <p:childTnLst>
                              <p:par>
                                <p:cTn id="56" presetID="63" presetClass="path" presetSubtype="0" accel="50000" decel="50000" fill="hold" nodeType="afterEffect">
                                  <p:stCondLst>
                                    <p:cond delay="0"/>
                                  </p:stCondLst>
                                  <p:childTnLst>
                                    <p:animMotion origin="layout" path="M -4.44444E-6 4.6531E-6 L 0.21494 -0.00509 " pathEditMode="relative" rAng="0" ptsTypes="AA">
                                      <p:cBhvr>
                                        <p:cTn id="57" dur="500" fill="hold"/>
                                        <p:tgtEl>
                                          <p:spTgt spid="9"/>
                                        </p:tgtEl>
                                        <p:attrNameLst>
                                          <p:attrName>ppt_x</p:attrName>
                                          <p:attrName>ppt_y</p:attrName>
                                        </p:attrNameLst>
                                      </p:cBhvr>
                                      <p:rCtr x="10700" y="-300"/>
                                    </p:animMotion>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7500"/>
                            </p:stCondLst>
                            <p:childTnLst>
                              <p:par>
                                <p:cTn id="70" presetID="63" presetClass="path" presetSubtype="0" accel="50000" decel="50000" fill="hold" nodeType="afterEffect">
                                  <p:stCondLst>
                                    <p:cond delay="0"/>
                                  </p:stCondLst>
                                  <p:childTnLst>
                                    <p:animMotion origin="layout" path="M -4.44444E-6 4.6531E-6 L 0.21494 -0.00509 " pathEditMode="relative" rAng="0" ptsTypes="AA">
                                      <p:cBhvr>
                                        <p:cTn id="71" dur="500" fill="hold"/>
                                        <p:tgtEl>
                                          <p:spTgt spid="15"/>
                                        </p:tgtEl>
                                        <p:attrNameLst>
                                          <p:attrName>ppt_x</p:attrName>
                                          <p:attrName>ppt_y</p:attrName>
                                        </p:attrNameLst>
                                      </p:cBhvr>
                                      <p:rCtr x="10700" y="-300"/>
                                    </p:animMotion>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21" grpId="0"/>
      <p:bldP spid="28" grpId="0"/>
      <p:bldP spid="35"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836712"/>
            <a:ext cx="8748464" cy="6192688"/>
            <a:chOff x="0" y="980729"/>
            <a:chExt cx="8604448" cy="5913556"/>
          </a:xfrm>
        </p:grpSpPr>
        <p:pic>
          <p:nvPicPr>
            <p:cNvPr id="11"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gray">
            <a:xfrm flipH="1">
              <a:off x="0" y="980729"/>
              <a:ext cx="8604448" cy="587727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3"/>
            <p:cNvSpPr/>
            <p:nvPr/>
          </p:nvSpPr>
          <p:spPr bwMode="gray">
            <a:xfrm>
              <a:off x="1" y="985916"/>
              <a:ext cx="6487480" cy="5908369"/>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grpSp>
        <p:nvGrpSpPr>
          <p:cNvPr id="3" name="Group 91"/>
          <p:cNvGrpSpPr/>
          <p:nvPr/>
        </p:nvGrpSpPr>
        <p:grpSpPr>
          <a:xfrm>
            <a:off x="0" y="-1"/>
            <a:ext cx="9160412" cy="872617"/>
            <a:chOff x="0" y="-1"/>
            <a:chExt cx="9160412" cy="872617"/>
          </a:xfrm>
        </p:grpSpPr>
        <p:grpSp>
          <p:nvGrpSpPr>
            <p:cNvPr id="4"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13" name="Textfeld 4"/>
          <p:cNvSpPr txBox="1"/>
          <p:nvPr/>
        </p:nvSpPr>
        <p:spPr bwMode="gray">
          <a:xfrm>
            <a:off x="3419872" y="3240122"/>
            <a:ext cx="3024336" cy="1485022"/>
          </a:xfrm>
          <a:prstGeom prst="rect">
            <a:avLst/>
          </a:prstGeom>
          <a:noFill/>
        </p:spPr>
        <p:txBody>
          <a:bodyPr wrap="square" rtlCol="0">
            <a:spAutoFit/>
          </a:bodyPr>
          <a:lstStyle/>
          <a:p>
            <a:pPr algn="ctr">
              <a:lnSpc>
                <a:spcPct val="90000"/>
              </a:lnSpc>
            </a:pPr>
            <a:r>
              <a:rPr lang="en-IN" sz="2000" b="1" dirty="0" smtClean="0">
                <a:solidFill>
                  <a:srgbClr val="0070C0"/>
                </a:solidFill>
                <a:latin typeface="Segoe Print" pitchFamily="2" charset="0"/>
              </a:rPr>
              <a:t>Let us now take a look at a real life example to understand      SWOT analysis!</a:t>
            </a:r>
            <a:endParaRPr lang="en-US" sz="2000" b="1" dirty="0">
              <a:solidFill>
                <a:srgbClr val="0070C0"/>
              </a:solidFill>
              <a:latin typeface="Segoe Print" pitchFamily="2" charset="0"/>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rot="20700000">
            <a:off x="5317429" y="1565680"/>
            <a:ext cx="3888432" cy="3654649"/>
            <a:chOff x="4860032" y="4869160"/>
            <a:chExt cx="3888432" cy="3654649"/>
          </a:xfrm>
        </p:grpSpPr>
        <p:grpSp>
          <p:nvGrpSpPr>
            <p:cNvPr id="3" name="Gruppe 83"/>
            <p:cNvGrpSpPr>
              <a:grpSpLocks/>
            </p:cNvGrpSpPr>
            <p:nvPr/>
          </p:nvGrpSpPr>
          <p:grpSpPr bwMode="auto">
            <a:xfrm>
              <a:off x="4860032" y="4869160"/>
              <a:ext cx="3888432" cy="3654649"/>
              <a:chOff x="819574" y="1558714"/>
              <a:chExt cx="3535680" cy="2881207"/>
            </a:xfrm>
          </p:grpSpPr>
          <p:sp>
            <p:nvSpPr>
              <p:cNvPr id="3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4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4" name="Picture 43" descr="mzl.hxcrxtkg.480x480-7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004048" y="5013176"/>
              <a:ext cx="2880320" cy="2736304"/>
            </a:xfrm>
            <a:prstGeom prst="rect">
              <a:avLst/>
            </a:prstGeom>
          </p:spPr>
        </p:pic>
      </p:grpSp>
      <p:grpSp>
        <p:nvGrpSpPr>
          <p:cNvPr id="4" name="Group 91"/>
          <p:cNvGrpSpPr/>
          <p:nvPr/>
        </p:nvGrpSpPr>
        <p:grpSpPr>
          <a:xfrm>
            <a:off x="0" y="-1"/>
            <a:ext cx="9160412" cy="872617"/>
            <a:chOff x="0" y="-1"/>
            <a:chExt cx="9160412" cy="872617"/>
          </a:xfrm>
        </p:grpSpPr>
        <p:grpSp>
          <p:nvGrpSpPr>
            <p:cNvPr id="5"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3"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4"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5"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6"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29" name="TextBox 28"/>
          <p:cNvSpPr txBox="1"/>
          <p:nvPr/>
        </p:nvSpPr>
        <p:spPr>
          <a:xfrm>
            <a:off x="0" y="1225743"/>
            <a:ext cx="4680520" cy="1015663"/>
          </a:xfrm>
          <a:prstGeom prst="rect">
            <a:avLst/>
          </a:prstGeom>
          <a:solidFill>
            <a:srgbClr val="FF6699"/>
          </a:solidFill>
        </p:spPr>
        <p:txBody>
          <a:bodyPr wrap="square" rtlCol="0">
            <a:spAutoFit/>
          </a:bodyPr>
          <a:lstStyle/>
          <a:p>
            <a:r>
              <a:rPr lang="en-IN" sz="2000" dirty="0" smtClean="0"/>
              <a:t>McDonald's Corporation or McDonald’s is the world's largest chain of hamburger fast food restaurants.</a:t>
            </a:r>
            <a:endParaRPr lang="en-IN" sz="2000" dirty="0"/>
          </a:p>
        </p:txBody>
      </p:sp>
      <p:sp>
        <p:nvSpPr>
          <p:cNvPr id="30" name="TextBox 29"/>
          <p:cNvSpPr txBox="1"/>
          <p:nvPr/>
        </p:nvSpPr>
        <p:spPr>
          <a:xfrm>
            <a:off x="0" y="2348300"/>
            <a:ext cx="4680520" cy="707886"/>
          </a:xfrm>
          <a:prstGeom prst="rect">
            <a:avLst/>
          </a:prstGeom>
          <a:solidFill>
            <a:srgbClr val="F9AD6F"/>
          </a:solidFill>
        </p:spPr>
        <p:txBody>
          <a:bodyPr wrap="square" rtlCol="0">
            <a:spAutoFit/>
          </a:bodyPr>
          <a:lstStyle/>
          <a:p>
            <a:r>
              <a:rPr lang="en-IN" sz="2000" dirty="0" smtClean="0"/>
              <a:t>It serves around 68 million customers daily across 119 countries.</a:t>
            </a:r>
            <a:endParaRPr lang="en-IN" sz="2000" dirty="0"/>
          </a:p>
        </p:txBody>
      </p:sp>
      <p:sp>
        <p:nvSpPr>
          <p:cNvPr id="31" name="TextBox 30"/>
          <p:cNvSpPr txBox="1"/>
          <p:nvPr/>
        </p:nvSpPr>
        <p:spPr>
          <a:xfrm>
            <a:off x="-36512" y="3140968"/>
            <a:ext cx="4680520" cy="1015663"/>
          </a:xfrm>
          <a:prstGeom prst="rect">
            <a:avLst/>
          </a:prstGeom>
          <a:solidFill>
            <a:schemeClr val="accent5">
              <a:lumMod val="60000"/>
              <a:lumOff val="40000"/>
            </a:schemeClr>
          </a:solidFill>
        </p:spPr>
        <p:txBody>
          <a:bodyPr wrap="square" rtlCol="0">
            <a:spAutoFit/>
          </a:bodyPr>
          <a:lstStyle/>
          <a:p>
            <a:r>
              <a:rPr lang="en-IN" sz="2000" dirty="0" smtClean="0"/>
              <a:t>A McDonald's restaurant is operated by a franchisee, an affiliate, or the corporation itself.</a:t>
            </a:r>
            <a:endParaRPr lang="en-IN" sz="2000" dirty="0"/>
          </a:p>
        </p:txBody>
      </p:sp>
      <p:sp>
        <p:nvSpPr>
          <p:cNvPr id="32" name="TextBox 31"/>
          <p:cNvSpPr txBox="1"/>
          <p:nvPr/>
        </p:nvSpPr>
        <p:spPr>
          <a:xfrm>
            <a:off x="-36512" y="4233282"/>
            <a:ext cx="4680520" cy="1323439"/>
          </a:xfrm>
          <a:prstGeom prst="rect">
            <a:avLst/>
          </a:prstGeom>
          <a:solidFill>
            <a:schemeClr val="accent3">
              <a:lumMod val="60000"/>
              <a:lumOff val="40000"/>
            </a:schemeClr>
          </a:solidFill>
        </p:spPr>
        <p:txBody>
          <a:bodyPr wrap="square" rtlCol="0">
            <a:spAutoFit/>
          </a:bodyPr>
          <a:lstStyle/>
          <a:p>
            <a:r>
              <a:rPr lang="en-IN" sz="2000" dirty="0" smtClean="0"/>
              <a:t>The corporation's revenues come from the rent, royalties and fees paid by the franchisees, as well as sales in company-operated restaurants.</a:t>
            </a:r>
            <a:endParaRPr lang="en-IN" sz="2000" dirty="0"/>
          </a:p>
        </p:txBody>
      </p:sp>
      <p:sp>
        <p:nvSpPr>
          <p:cNvPr id="33" name="TextBox 32"/>
          <p:cNvSpPr txBox="1"/>
          <p:nvPr/>
        </p:nvSpPr>
        <p:spPr>
          <a:xfrm>
            <a:off x="-36512" y="5673442"/>
            <a:ext cx="4680520" cy="707886"/>
          </a:xfrm>
          <a:prstGeom prst="rect">
            <a:avLst/>
          </a:prstGeom>
          <a:solidFill>
            <a:schemeClr val="accent4">
              <a:lumMod val="60000"/>
              <a:lumOff val="40000"/>
            </a:schemeClr>
          </a:solidFill>
        </p:spPr>
        <p:txBody>
          <a:bodyPr wrap="square" rtlCol="0">
            <a:spAutoFit/>
          </a:bodyPr>
          <a:lstStyle/>
          <a:p>
            <a:r>
              <a:rPr lang="en-IN" sz="2000" dirty="0" smtClean="0"/>
              <a:t>Let us look at a basic SWOT Analysis of McDonald's.</a:t>
            </a:r>
            <a:endParaRPr lang="en-IN" sz="2000" dirty="0"/>
          </a:p>
        </p:txBody>
      </p:sp>
      <p:grpSp>
        <p:nvGrpSpPr>
          <p:cNvPr id="6" name="Group 45"/>
          <p:cNvGrpSpPr/>
          <p:nvPr/>
        </p:nvGrpSpPr>
        <p:grpSpPr>
          <a:xfrm rot="1140000">
            <a:off x="5183702" y="1802179"/>
            <a:ext cx="3888432" cy="3654649"/>
            <a:chOff x="8388424" y="1700808"/>
            <a:chExt cx="3888432" cy="3654649"/>
          </a:xfrm>
        </p:grpSpPr>
        <p:grpSp>
          <p:nvGrpSpPr>
            <p:cNvPr id="7" name="Gruppe 83"/>
            <p:cNvGrpSpPr>
              <a:grpSpLocks/>
            </p:cNvGrpSpPr>
            <p:nvPr/>
          </p:nvGrpSpPr>
          <p:grpSpPr bwMode="auto">
            <a:xfrm>
              <a:off x="8388424" y="1700808"/>
              <a:ext cx="3888432" cy="3654649"/>
              <a:chOff x="819574" y="1558714"/>
              <a:chExt cx="3535680" cy="2881207"/>
            </a:xfrm>
          </p:grpSpPr>
          <p:sp>
            <p:nvSpPr>
              <p:cNvPr id="35"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6"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7"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2" name="Picture 41" descr="im-fat-and-lovin-it-09.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2441" y="1844824"/>
              <a:ext cx="2880319" cy="2772000"/>
            </a:xfrm>
            <a:prstGeom prst="rect">
              <a:avLst/>
            </a:prstGeom>
          </p:spPr>
        </p:pic>
      </p:grpSp>
      <p:grpSp>
        <p:nvGrpSpPr>
          <p:cNvPr id="8" name="Group 46"/>
          <p:cNvGrpSpPr/>
          <p:nvPr/>
        </p:nvGrpSpPr>
        <p:grpSpPr>
          <a:xfrm>
            <a:off x="5270771" y="1700808"/>
            <a:ext cx="3888432" cy="3654649"/>
            <a:chOff x="4860032" y="1052736"/>
            <a:chExt cx="3888432" cy="3654649"/>
          </a:xfrm>
        </p:grpSpPr>
        <p:grpSp>
          <p:nvGrpSpPr>
            <p:cNvPr id="9" name="Gruppe 83"/>
            <p:cNvGrpSpPr>
              <a:grpSpLocks/>
            </p:cNvGrpSpPr>
            <p:nvPr/>
          </p:nvGrpSpPr>
          <p:grpSpPr bwMode="auto">
            <a:xfrm>
              <a:off x="4860032" y="1052736"/>
              <a:ext cx="3888432" cy="3654649"/>
              <a:chOff x="819574" y="1558714"/>
              <a:chExt cx="3535680" cy="2881207"/>
            </a:xfrm>
          </p:grpSpPr>
          <p:sp>
            <p:nvSpPr>
              <p:cNvPr id="11"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2"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43" name="Picture 42" descr="mcdonald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32040" y="1196752"/>
              <a:ext cx="2988000" cy="2808312"/>
            </a:xfrm>
            <a:prstGeom prst="rect">
              <a:avLst/>
            </a:prstGeom>
          </p:spPr>
        </p:pic>
      </p:grpSp>
      <p:pic>
        <p:nvPicPr>
          <p:cNvPr id="34"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2" presetClass="entr" presetSubtype="8" fill="hold" grpId="0"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slide(fromLeft)">
                                      <p:cBhvr>
                                        <p:cTn id="10" dur="1000"/>
                                        <p:tgtEl>
                                          <p:spTgt spid="29"/>
                                        </p:tgtEl>
                                      </p:cBhvr>
                                    </p:animEffect>
                                  </p:childTnLst>
                                </p:cTn>
                              </p:par>
                            </p:childTnLst>
                          </p:cTn>
                        </p:par>
                        <p:par>
                          <p:cTn id="11" fill="hold">
                            <p:stCondLst>
                              <p:cond delay="3000"/>
                            </p:stCondLst>
                            <p:childTnLst>
                              <p:par>
                                <p:cTn id="12" presetID="1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slide(fromLeft)">
                                      <p:cBhvr>
                                        <p:cTn id="14" dur="1000"/>
                                        <p:tgtEl>
                                          <p:spTgt spid="30"/>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5000"/>
                            </p:stCondLst>
                            <p:childTnLst>
                              <p:par>
                                <p:cTn id="20" presetID="1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lide(fromLeft)">
                                      <p:cBhvr>
                                        <p:cTn id="22" dur="1000"/>
                                        <p:tgtEl>
                                          <p:spTgt spid="31"/>
                                        </p:tgtEl>
                                      </p:cBhvr>
                                    </p:animEffect>
                                  </p:childTnLst>
                                </p:cTn>
                              </p:par>
                            </p:childTnLst>
                          </p:cTn>
                        </p:par>
                        <p:par>
                          <p:cTn id="23" fill="hold">
                            <p:stCondLst>
                              <p:cond delay="6000"/>
                            </p:stCondLst>
                            <p:childTnLst>
                              <p:par>
                                <p:cTn id="24" presetID="1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slide(fromLeft)">
                                      <p:cBhvr>
                                        <p:cTn id="26" dur="1000"/>
                                        <p:tgtEl>
                                          <p:spTgt spid="32"/>
                                        </p:tgtEl>
                                      </p:cBhvr>
                                    </p:animEffect>
                                  </p:childTnLst>
                                </p:cTn>
                              </p:par>
                            </p:childTnLst>
                          </p:cTn>
                        </p:par>
                        <p:par>
                          <p:cTn id="27" fill="hold">
                            <p:stCondLst>
                              <p:cond delay="7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8000"/>
                            </p:stCondLst>
                            <p:childTnLst>
                              <p:par>
                                <p:cTn id="32" presetID="1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slide(fromLeft)">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SWOT-Driven Strategic Planning</a:t>
              </a:r>
              <a:endParaRPr lang="en-IN" sz="3200" dirty="0"/>
            </a:p>
          </p:txBody>
        </p:sp>
      </p:grpSp>
      <p:sp>
        <p:nvSpPr>
          <p:cNvPr id="10" name="TextBox 9"/>
          <p:cNvSpPr txBox="1"/>
          <p:nvPr/>
        </p:nvSpPr>
        <p:spPr>
          <a:xfrm>
            <a:off x="1656184" y="848906"/>
            <a:ext cx="7487816" cy="707886"/>
          </a:xfrm>
          <a:prstGeom prst="rect">
            <a:avLst/>
          </a:prstGeom>
          <a:noFill/>
        </p:spPr>
        <p:txBody>
          <a:bodyPr wrap="square" rtlCol="0">
            <a:spAutoFit/>
          </a:bodyPr>
          <a:lstStyle/>
          <a:p>
            <a:r>
              <a:rPr lang="en-IN" sz="2000" dirty="0" smtClean="0"/>
              <a:t>SWOT Analysis can be effectively used for strategic planning in an organization. However, utilizing a SWOT for strategic planning requires:</a:t>
            </a:r>
          </a:p>
        </p:txBody>
      </p:sp>
      <p:sp>
        <p:nvSpPr>
          <p:cNvPr id="11" name="Arc 10"/>
          <p:cNvSpPr/>
          <p:nvPr/>
        </p:nvSpPr>
        <p:spPr>
          <a:xfrm>
            <a:off x="-3312160" y="980728"/>
            <a:ext cx="6444000" cy="5805264"/>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2" name="TextBox 11"/>
          <p:cNvSpPr txBox="1"/>
          <p:nvPr/>
        </p:nvSpPr>
        <p:spPr>
          <a:xfrm flipH="1">
            <a:off x="2411760" y="1660738"/>
            <a:ext cx="6768032" cy="400110"/>
          </a:xfrm>
          <a:prstGeom prst="rect">
            <a:avLst/>
          </a:prstGeom>
          <a:solidFill>
            <a:schemeClr val="accent1">
              <a:lumMod val="20000"/>
              <a:lumOff val="80000"/>
            </a:schemeClr>
          </a:solidFill>
        </p:spPr>
        <p:txBody>
          <a:bodyPr wrap="square" rtlCol="0">
            <a:spAutoFit/>
          </a:bodyPr>
          <a:lstStyle/>
          <a:p>
            <a:r>
              <a:rPr lang="en-IN" sz="2000" dirty="0" smtClean="0"/>
              <a:t>Looking beyond the firm’s current products</a:t>
            </a:r>
            <a:endParaRPr lang="en-US" sz="2000" dirty="0"/>
          </a:p>
        </p:txBody>
      </p:sp>
      <p:sp>
        <p:nvSpPr>
          <p:cNvPr id="13" name="TextBox 12"/>
          <p:cNvSpPr txBox="1"/>
          <p:nvPr/>
        </p:nvSpPr>
        <p:spPr>
          <a:xfrm flipH="1">
            <a:off x="3251798" y="2348880"/>
            <a:ext cx="5892201" cy="707886"/>
          </a:xfrm>
          <a:prstGeom prst="rect">
            <a:avLst/>
          </a:prstGeom>
          <a:solidFill>
            <a:schemeClr val="accent3">
              <a:lumMod val="40000"/>
              <a:lumOff val="60000"/>
            </a:schemeClr>
          </a:solidFill>
        </p:spPr>
        <p:txBody>
          <a:bodyPr wrap="square" rtlCol="0">
            <a:spAutoFit/>
          </a:bodyPr>
          <a:lstStyle/>
          <a:p>
            <a:r>
              <a:rPr lang="en-IN" sz="2000" dirty="0" smtClean="0"/>
              <a:t>Matching strengths with opportunities which means that the strengths should be translated into capabilities</a:t>
            </a:r>
            <a:endParaRPr lang="en-US" sz="2000" dirty="0"/>
          </a:p>
        </p:txBody>
      </p:sp>
      <p:sp>
        <p:nvSpPr>
          <p:cNvPr id="14" name="TextBox 13"/>
          <p:cNvSpPr txBox="1"/>
          <p:nvPr/>
        </p:nvSpPr>
        <p:spPr>
          <a:xfrm flipH="1">
            <a:off x="3491878" y="3604954"/>
            <a:ext cx="5652121" cy="400110"/>
          </a:xfrm>
          <a:prstGeom prst="rect">
            <a:avLst/>
          </a:prstGeom>
          <a:solidFill>
            <a:schemeClr val="accent2">
              <a:lumMod val="40000"/>
              <a:lumOff val="60000"/>
            </a:schemeClr>
          </a:solidFill>
        </p:spPr>
        <p:txBody>
          <a:bodyPr wrap="square" rtlCol="0">
            <a:spAutoFit/>
          </a:bodyPr>
          <a:lstStyle/>
          <a:p>
            <a:r>
              <a:rPr lang="en-IN" sz="2000" dirty="0" smtClean="0"/>
              <a:t>Converting weaknesses into strengths</a:t>
            </a:r>
            <a:endParaRPr lang="en-US" sz="2000" dirty="0"/>
          </a:p>
        </p:txBody>
      </p:sp>
      <p:sp>
        <p:nvSpPr>
          <p:cNvPr id="15" name="TextBox 14"/>
          <p:cNvSpPr txBox="1"/>
          <p:nvPr/>
        </p:nvSpPr>
        <p:spPr>
          <a:xfrm flipH="1">
            <a:off x="3275856" y="4581128"/>
            <a:ext cx="5868144" cy="707886"/>
          </a:xfrm>
          <a:prstGeom prst="rect">
            <a:avLst/>
          </a:prstGeom>
          <a:solidFill>
            <a:schemeClr val="accent6">
              <a:lumMod val="40000"/>
              <a:lumOff val="60000"/>
            </a:schemeClr>
          </a:solidFill>
        </p:spPr>
        <p:txBody>
          <a:bodyPr wrap="square" rtlCol="0">
            <a:spAutoFit/>
          </a:bodyPr>
          <a:lstStyle/>
          <a:p>
            <a:r>
              <a:rPr lang="en-IN" sz="2000" dirty="0" smtClean="0"/>
              <a:t>Investing in key areas: customer support, R&amp;D, promotion, employee training etc.</a:t>
            </a:r>
            <a:endParaRPr lang="en-US" sz="2000" dirty="0"/>
          </a:p>
        </p:txBody>
      </p:sp>
      <p:sp>
        <p:nvSpPr>
          <p:cNvPr id="16" name="Oval 15"/>
          <p:cNvSpPr/>
          <p:nvPr/>
        </p:nvSpPr>
        <p:spPr>
          <a:xfrm>
            <a:off x="1955655" y="166887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p:cNvSpPr/>
          <p:nvPr/>
        </p:nvSpPr>
        <p:spPr>
          <a:xfrm>
            <a:off x="2747743" y="246095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p:cNvSpPr/>
          <p:nvPr/>
        </p:nvSpPr>
        <p:spPr>
          <a:xfrm>
            <a:off x="3059832" y="354107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18"/>
          <p:cNvSpPr/>
          <p:nvPr/>
        </p:nvSpPr>
        <p:spPr>
          <a:xfrm>
            <a:off x="2915816" y="476521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Arc 19"/>
          <p:cNvSpPr/>
          <p:nvPr/>
        </p:nvSpPr>
        <p:spPr>
          <a:xfrm>
            <a:off x="-1524000" y="21812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24"/>
          <p:cNvGrpSpPr/>
          <p:nvPr/>
        </p:nvGrpSpPr>
        <p:grpSpPr>
          <a:xfrm rot="5400000">
            <a:off x="-2465640" y="3447288"/>
            <a:ext cx="4896000" cy="252000"/>
            <a:chOff x="-3200400" y="3314700"/>
            <a:chExt cx="6246420" cy="228600"/>
          </a:xfrm>
        </p:grpSpPr>
        <p:sp>
          <p:nvSpPr>
            <p:cNvPr id="22" name="Rounded Rectangle 21"/>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ounded Rectangle 22"/>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Oval 23"/>
          <p:cNvSpPr/>
          <p:nvPr/>
        </p:nvSpPr>
        <p:spPr>
          <a:xfrm>
            <a:off x="2195736" y="584533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flipH="1">
            <a:off x="2699790" y="5818038"/>
            <a:ext cx="6444209" cy="707886"/>
          </a:xfrm>
          <a:prstGeom prst="rect">
            <a:avLst/>
          </a:prstGeom>
          <a:solidFill>
            <a:schemeClr val="bg2">
              <a:lumMod val="75000"/>
            </a:schemeClr>
          </a:solidFill>
        </p:spPr>
        <p:txBody>
          <a:bodyPr wrap="square" rtlCol="0">
            <a:spAutoFit/>
          </a:bodyPr>
          <a:lstStyle/>
          <a:p>
            <a:r>
              <a:rPr lang="en-IN" sz="2000" dirty="0" smtClean="0"/>
              <a:t>Understanding the fact that weaknesses that cannot be converted into strengths become limitations</a:t>
            </a:r>
            <a:endParaRPr lang="en-US" sz="2000" dirty="0"/>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7800000">
                                      <p:cBhvr>
                                        <p:cTn id="10" dur="1000" fill="hold"/>
                                        <p:tgtEl>
                                          <p:spTgt spid="4"/>
                                        </p:tgtEl>
                                        <p:attrNameLst>
                                          <p:attrName>r</p:attrName>
                                        </p:attrNameLst>
                                      </p:cBhvr>
                                    </p:animRot>
                                  </p:childTnLst>
                                </p:cTn>
                              </p:par>
                            </p:childTnLst>
                          </p:cTn>
                        </p:par>
                        <p:par>
                          <p:cTn id="11" fill="hold">
                            <p:stCondLst>
                              <p:cond delay="1500"/>
                            </p:stCondLst>
                            <p:childTnLst>
                              <p:par>
                                <p:cTn id="12" presetID="1" presetClass="emph" presetSubtype="2" fill="hold" nodeType="afterEffect">
                                  <p:stCondLst>
                                    <p:cond delay="0"/>
                                  </p:stCondLst>
                                  <p:childTnLst>
                                    <p:animClr clrSpc="rgb" dir="cw">
                                      <p:cBhvr>
                                        <p:cTn id="13" dur="500" fill="hold"/>
                                        <p:tgtEl>
                                          <p:spTgt spid="16"/>
                                        </p:tgtEl>
                                        <p:attrNameLst>
                                          <p:attrName>fillcolor</p:attrName>
                                        </p:attrNameLst>
                                      </p:cBhvr>
                                      <p:to>
                                        <a:srgbClr val="829975"/>
                                      </p:to>
                                    </p:animClr>
                                    <p:set>
                                      <p:cBhvr>
                                        <p:cTn id="14" dur="500" fill="hold"/>
                                        <p:tgtEl>
                                          <p:spTgt spid="16"/>
                                        </p:tgtEl>
                                        <p:attrNameLst>
                                          <p:attrName>fill.type</p:attrName>
                                        </p:attrNameLst>
                                      </p:cBhvr>
                                      <p:to>
                                        <p:strVal val="solid"/>
                                      </p:to>
                                    </p:set>
                                    <p:set>
                                      <p:cBhvr>
                                        <p:cTn id="15" dur="500" fill="hold"/>
                                        <p:tgtEl>
                                          <p:spTgt spid="16"/>
                                        </p:tgtEl>
                                        <p:attrNameLst>
                                          <p:attrName>fill.on</p:attrName>
                                        </p:attrNameLst>
                                      </p:cBhvr>
                                      <p:to>
                                        <p:strVal val="true"/>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000"/>
                            </p:stCondLst>
                            <p:childTnLst>
                              <p:par>
                                <p:cTn id="20" presetID="8" presetClass="emph" presetSubtype="0" fill="hold" nodeType="afterEffect">
                                  <p:stCondLst>
                                    <p:cond delay="0"/>
                                  </p:stCondLst>
                                  <p:childTnLst>
                                    <p:animRot by="1320000">
                                      <p:cBhvr>
                                        <p:cTn id="21" dur="500" fill="hold"/>
                                        <p:tgtEl>
                                          <p:spTgt spid="4"/>
                                        </p:tgtEl>
                                        <p:attrNameLst>
                                          <p:attrName>r</p:attrName>
                                        </p:attrNameLst>
                                      </p:cBhvr>
                                    </p:animRot>
                                  </p:childTnLst>
                                </p:cTn>
                              </p:par>
                            </p:childTnLst>
                          </p:cTn>
                        </p:par>
                        <p:par>
                          <p:cTn id="22" fill="hold">
                            <p:stCondLst>
                              <p:cond delay="2500"/>
                            </p:stCondLst>
                            <p:childTnLst>
                              <p:par>
                                <p:cTn id="23" presetID="1" presetClass="emph" presetSubtype="2" fill="hold" nodeType="afterEffect">
                                  <p:stCondLst>
                                    <p:cond delay="0"/>
                                  </p:stCondLst>
                                  <p:childTnLst>
                                    <p:animClr clrSpc="rgb" dir="cw">
                                      <p:cBhvr>
                                        <p:cTn id="24" dur="500" fill="hold"/>
                                        <p:tgtEl>
                                          <p:spTgt spid="17"/>
                                        </p:tgtEl>
                                        <p:attrNameLst>
                                          <p:attrName>fillcolor</p:attrName>
                                        </p:attrNameLst>
                                      </p:cBhvr>
                                      <p:to>
                                        <a:srgbClr val="829975"/>
                                      </p:to>
                                    </p:animClr>
                                    <p:set>
                                      <p:cBhvr>
                                        <p:cTn id="25" dur="500" fill="hold"/>
                                        <p:tgtEl>
                                          <p:spTgt spid="17"/>
                                        </p:tgtEl>
                                        <p:attrNameLst>
                                          <p:attrName>fill.type</p:attrName>
                                        </p:attrNameLst>
                                      </p:cBhvr>
                                      <p:to>
                                        <p:strVal val="solid"/>
                                      </p:to>
                                    </p:set>
                                    <p:set>
                                      <p:cBhvr>
                                        <p:cTn id="26" dur="500" fill="hold"/>
                                        <p:tgtEl>
                                          <p:spTgt spid="17"/>
                                        </p:tgtEl>
                                        <p:attrNameLst>
                                          <p:attrName>fill.on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3000"/>
                            </p:stCondLst>
                            <p:childTnLst>
                              <p:par>
                                <p:cTn id="31" presetID="8" presetClass="emph" presetSubtype="0" fill="hold" nodeType="afterEffect">
                                  <p:stCondLst>
                                    <p:cond delay="0"/>
                                  </p:stCondLst>
                                  <p:childTnLst>
                                    <p:animRot by="1320000">
                                      <p:cBhvr>
                                        <p:cTn id="32" dur="500" fill="hold"/>
                                        <p:tgtEl>
                                          <p:spTgt spid="4"/>
                                        </p:tgtEl>
                                        <p:attrNameLst>
                                          <p:attrName>r</p:attrName>
                                        </p:attrNameLst>
                                      </p:cBhvr>
                                    </p:animRot>
                                  </p:childTnLst>
                                </p:cTn>
                              </p:par>
                            </p:childTnLst>
                          </p:cTn>
                        </p:par>
                        <p:par>
                          <p:cTn id="33" fill="hold">
                            <p:stCondLst>
                              <p:cond delay="3500"/>
                            </p:stCondLst>
                            <p:childTnLst>
                              <p:par>
                                <p:cTn id="34" presetID="1" presetClass="emph" presetSubtype="2" fill="hold" nodeType="afterEffect">
                                  <p:stCondLst>
                                    <p:cond delay="0"/>
                                  </p:stCondLst>
                                  <p:childTnLst>
                                    <p:animClr clrSpc="rgb" dir="cw">
                                      <p:cBhvr>
                                        <p:cTn id="35" dur="500" fill="hold"/>
                                        <p:tgtEl>
                                          <p:spTgt spid="18"/>
                                        </p:tgtEl>
                                        <p:attrNameLst>
                                          <p:attrName>fillcolor</p:attrName>
                                        </p:attrNameLst>
                                      </p:cBhvr>
                                      <p:to>
                                        <a:srgbClr val="829975"/>
                                      </p:to>
                                    </p:animClr>
                                    <p:set>
                                      <p:cBhvr>
                                        <p:cTn id="36" dur="500" fill="hold"/>
                                        <p:tgtEl>
                                          <p:spTgt spid="18"/>
                                        </p:tgtEl>
                                        <p:attrNameLst>
                                          <p:attrName>fill.type</p:attrName>
                                        </p:attrNameLst>
                                      </p:cBhvr>
                                      <p:to>
                                        <p:strVal val="solid"/>
                                      </p:to>
                                    </p:set>
                                    <p:set>
                                      <p:cBhvr>
                                        <p:cTn id="37" dur="500" fill="hold"/>
                                        <p:tgtEl>
                                          <p:spTgt spid="18"/>
                                        </p:tgtEl>
                                        <p:attrNameLst>
                                          <p:attrName>fill.on</p:attrName>
                                        </p:attrNameLst>
                                      </p:cBhvr>
                                      <p:to>
                                        <p:strVal val="true"/>
                                      </p:to>
                                    </p:se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4000"/>
                            </p:stCondLst>
                            <p:childTnLst>
                              <p:par>
                                <p:cTn id="42" presetID="8" presetClass="emph" presetSubtype="0" fill="hold" nodeType="afterEffect">
                                  <p:stCondLst>
                                    <p:cond delay="0"/>
                                  </p:stCondLst>
                                  <p:childTnLst>
                                    <p:animRot by="1320000">
                                      <p:cBhvr>
                                        <p:cTn id="43" dur="500" fill="hold"/>
                                        <p:tgtEl>
                                          <p:spTgt spid="4"/>
                                        </p:tgtEl>
                                        <p:attrNameLst>
                                          <p:attrName>r</p:attrName>
                                        </p:attrNameLst>
                                      </p:cBhvr>
                                    </p:animRot>
                                  </p:childTnLst>
                                </p:cTn>
                              </p:par>
                            </p:childTnLst>
                          </p:cTn>
                        </p:par>
                        <p:par>
                          <p:cTn id="44" fill="hold">
                            <p:stCondLst>
                              <p:cond delay="4500"/>
                            </p:stCondLst>
                            <p:childTnLst>
                              <p:par>
                                <p:cTn id="45" presetID="1" presetClass="emph" presetSubtype="2" fill="hold" nodeType="afterEffect">
                                  <p:stCondLst>
                                    <p:cond delay="0"/>
                                  </p:stCondLst>
                                  <p:childTnLst>
                                    <p:animClr clrSpc="rgb" dir="cw">
                                      <p:cBhvr>
                                        <p:cTn id="46" dur="500" fill="hold"/>
                                        <p:tgtEl>
                                          <p:spTgt spid="19"/>
                                        </p:tgtEl>
                                        <p:attrNameLst>
                                          <p:attrName>fillcolor</p:attrName>
                                        </p:attrNameLst>
                                      </p:cBhvr>
                                      <p:to>
                                        <a:srgbClr val="829975"/>
                                      </p:to>
                                    </p:animClr>
                                    <p:set>
                                      <p:cBhvr>
                                        <p:cTn id="47" dur="500" fill="hold"/>
                                        <p:tgtEl>
                                          <p:spTgt spid="19"/>
                                        </p:tgtEl>
                                        <p:attrNameLst>
                                          <p:attrName>fill.type</p:attrName>
                                        </p:attrNameLst>
                                      </p:cBhvr>
                                      <p:to>
                                        <p:strVal val="solid"/>
                                      </p:to>
                                    </p:set>
                                    <p:set>
                                      <p:cBhvr>
                                        <p:cTn id="48" dur="500" fill="hold"/>
                                        <p:tgtEl>
                                          <p:spTgt spid="19"/>
                                        </p:tgtEl>
                                        <p:attrNameLst>
                                          <p:attrName>fill.on</p:attrName>
                                        </p:attrNameLst>
                                      </p:cBhvr>
                                      <p:to>
                                        <p:strVal val="true"/>
                                      </p:to>
                                    </p:se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5000"/>
                            </p:stCondLst>
                            <p:childTnLst>
                              <p:par>
                                <p:cTn id="53" presetID="8" presetClass="emph" presetSubtype="0" fill="hold" nodeType="afterEffect">
                                  <p:stCondLst>
                                    <p:cond delay="0"/>
                                  </p:stCondLst>
                                  <p:childTnLst>
                                    <p:animRot by="1320000">
                                      <p:cBhvr>
                                        <p:cTn id="54" dur="500" fill="hold"/>
                                        <p:tgtEl>
                                          <p:spTgt spid="4"/>
                                        </p:tgtEl>
                                        <p:attrNameLst>
                                          <p:attrName>r</p:attrName>
                                        </p:attrNameLst>
                                      </p:cBhvr>
                                    </p:animRot>
                                  </p:childTnLst>
                                </p:cTn>
                              </p:par>
                            </p:childTnLst>
                          </p:cTn>
                        </p:par>
                        <p:par>
                          <p:cTn id="55" fill="hold">
                            <p:stCondLst>
                              <p:cond delay="5500"/>
                            </p:stCondLst>
                            <p:childTnLst>
                              <p:par>
                                <p:cTn id="56" presetID="1" presetClass="emph" presetSubtype="2" fill="hold" nodeType="afterEffect">
                                  <p:stCondLst>
                                    <p:cond delay="0"/>
                                  </p:stCondLst>
                                  <p:childTnLst>
                                    <p:animClr clrSpc="rgb" dir="cw">
                                      <p:cBhvr>
                                        <p:cTn id="57" dur="500" fill="hold"/>
                                        <p:tgtEl>
                                          <p:spTgt spid="24"/>
                                        </p:tgtEl>
                                        <p:attrNameLst>
                                          <p:attrName>fillcolor</p:attrName>
                                        </p:attrNameLst>
                                      </p:cBhvr>
                                      <p:to>
                                        <a:srgbClr val="829975"/>
                                      </p:to>
                                    </p:animClr>
                                    <p:set>
                                      <p:cBhvr>
                                        <p:cTn id="58" dur="500" fill="hold"/>
                                        <p:tgtEl>
                                          <p:spTgt spid="24"/>
                                        </p:tgtEl>
                                        <p:attrNameLst>
                                          <p:attrName>fill.type</p:attrName>
                                        </p:attrNameLst>
                                      </p:cBhvr>
                                      <p:to>
                                        <p:strVal val="solid"/>
                                      </p:to>
                                    </p:set>
                                    <p:set>
                                      <p:cBhvr>
                                        <p:cTn id="59" dur="500" fill="hold"/>
                                        <p:tgtEl>
                                          <p:spTgt spid="24"/>
                                        </p:tgtEl>
                                        <p:attrNameLst>
                                          <p:attrName>fill.on</p:attrName>
                                        </p:attrNameLst>
                                      </p:cBhvr>
                                      <p:to>
                                        <p:strVal val="true"/>
                                      </p:to>
                                    </p:se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873384"/>
            <a:ext cx="1843709" cy="6012000"/>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a:off x="358250" y="2009258"/>
            <a:ext cx="934272" cy="398022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400" dirty="0" smtClean="0"/>
              <a:t>Collaborating with other functional areas</a:t>
            </a:r>
            <a:endParaRPr lang="en-IN" sz="2400" dirty="0"/>
          </a:p>
        </p:txBody>
      </p:sp>
      <p:cxnSp>
        <p:nvCxnSpPr>
          <p:cNvPr id="12" name="Straight Connector 11"/>
          <p:cNvCxnSpPr/>
          <p:nvPr/>
        </p:nvCxnSpPr>
        <p:spPr>
          <a:xfrm>
            <a:off x="358250" y="1633765"/>
            <a:ext cx="0" cy="4693139"/>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Effective SWOT Analysis</a:t>
              </a:r>
              <a:endParaRPr lang="en-IN" sz="3200" dirty="0"/>
            </a:p>
          </p:txBody>
        </p:sp>
      </p:grpSp>
      <p:pic>
        <p:nvPicPr>
          <p:cNvPr id="14" name="Picture 13" descr="672964.jpg"/>
          <p:cNvPicPr>
            <a:picLocks noChangeAspect="1"/>
          </p:cNvPicPr>
          <p:nvPr/>
        </p:nvPicPr>
        <p:blipFill>
          <a:blip r:embed="rId6" cstate="print">
            <a:lum bright="20000" contrast="-20000"/>
          </a:blip>
          <a:stretch>
            <a:fillRect/>
          </a:stretch>
        </p:blipFill>
        <p:spPr>
          <a:xfrm>
            <a:off x="1763688" y="911572"/>
            <a:ext cx="7380312" cy="5946428"/>
          </a:xfrm>
          <a:prstGeom prst="rect">
            <a:avLst/>
          </a:prstGeom>
        </p:spPr>
      </p:pic>
      <p:sp>
        <p:nvSpPr>
          <p:cNvPr id="15" name="Rounded Rectangle 14"/>
          <p:cNvSpPr/>
          <p:nvPr/>
        </p:nvSpPr>
        <p:spPr>
          <a:xfrm>
            <a:off x="2123728" y="2636912"/>
            <a:ext cx="6840760" cy="3284984"/>
          </a:xfrm>
          <a:prstGeom prst="roundRect">
            <a:avLst>
              <a:gd name="adj" fmla="val 2315"/>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b="1" dirty="0" smtClean="0">
                <a:solidFill>
                  <a:schemeClr val="tx1"/>
                </a:solidFill>
              </a:rPr>
              <a:t>Collaborating with Other Functional Areas:</a:t>
            </a:r>
          </a:p>
          <a:p>
            <a:pPr marL="457200" indent="-457200"/>
            <a:endParaRPr lang="en-IN" sz="2000" b="1" dirty="0" smtClean="0">
              <a:solidFill>
                <a:schemeClr val="tx1"/>
              </a:solidFill>
            </a:endParaRPr>
          </a:p>
          <a:p>
            <a:pPr marL="457200" indent="-457200">
              <a:buFont typeface="Arial" pitchFamily="34" charset="0"/>
              <a:buChar char="•"/>
            </a:pPr>
            <a:r>
              <a:rPr lang="en-IN" sz="2000" dirty="0" smtClean="0">
                <a:solidFill>
                  <a:schemeClr val="tx1"/>
                </a:solidFill>
              </a:rPr>
              <a:t>An effective SWOT Analysis can only be achieved by collaborating with other functional areas. </a:t>
            </a:r>
          </a:p>
          <a:p>
            <a:pPr marL="457200" indent="-457200">
              <a:buFont typeface="Arial" pitchFamily="34" charset="0"/>
              <a:buChar char="•"/>
            </a:pPr>
            <a:r>
              <a:rPr lang="en-IN" sz="2000" dirty="0" smtClean="0">
                <a:solidFill>
                  <a:schemeClr val="tx1"/>
                </a:solidFill>
              </a:rPr>
              <a:t>Such collaboration stimulates communication outside normal channels</a:t>
            </a:r>
          </a:p>
          <a:p>
            <a:pPr marL="457200" indent="-457200">
              <a:buFont typeface="Arial" pitchFamily="34" charset="0"/>
              <a:buChar char="•"/>
            </a:pPr>
            <a:r>
              <a:rPr lang="en-IN" sz="2000" dirty="0" smtClean="0">
                <a:solidFill>
                  <a:schemeClr val="tx1"/>
                </a:solidFill>
              </a:rPr>
              <a:t>Collaboration also results in varied information from diverse sources</a:t>
            </a:r>
          </a:p>
          <a:p>
            <a:pPr marL="457200" indent="-457200">
              <a:buFont typeface="Arial" pitchFamily="34" charset="0"/>
              <a:buChar char="•"/>
            </a:pPr>
            <a:r>
              <a:rPr lang="en-IN" sz="2000" dirty="0" smtClean="0">
                <a:solidFill>
                  <a:schemeClr val="tx1"/>
                </a:solidFill>
              </a:rPr>
              <a:t>It provides an ‘outsiders’ perspective in the SWOT</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Left)">
                                      <p:cBhvr>
                                        <p:cTn id="21" dur="500"/>
                                        <p:tgtEl>
                                          <p:spTgt spid="11"/>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Left)">
                                      <p:cBhvr>
                                        <p:cTn id="25" dur="500"/>
                                        <p:tgtEl>
                                          <p:spTgt spid="14"/>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SWOT Analysis.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Sign Up</a:t>
              </a:r>
              <a:r>
                <a:rPr lang="en-US" sz="2800" b="1" dirty="0" smtClean="0">
                  <a:solidFill>
                    <a:prstClr val="white"/>
                  </a:solidFill>
                  <a:latin typeface="FreesiaUPC" pitchFamily="34" charset="-34"/>
                  <a:ea typeface="ＭＳ Ｐゴシック" pitchFamily="34" charset="-128"/>
                  <a:cs typeface="FreesiaUPC" pitchFamily="34" charset="-34"/>
                </a:rPr>
                <a:t> and Get Access to Complete Course on </a:t>
              </a:r>
              <a:r>
                <a:rPr lang="en-US" sz="2800" b="1" dirty="0" smtClean="0">
                  <a:solidFill>
                    <a:srgbClr val="FFFF00"/>
                  </a:solidFill>
                  <a:latin typeface="FreesiaUPC" pitchFamily="34" charset="-34"/>
                  <a:ea typeface="ＭＳ Ｐゴシック" pitchFamily="34" charset="-128"/>
                  <a:cs typeface="FreesiaUPC" pitchFamily="34" charset="-34"/>
                </a:rPr>
                <a:t>SWOT Analysis for 130 Slides for FREE</a:t>
              </a:r>
              <a:r>
                <a:rPr lang="en-US" sz="2800" b="1" dirty="0" smtClean="0">
                  <a:solidFill>
                    <a:prstClr val="white"/>
                  </a:solidFill>
                  <a:latin typeface="FreesiaUPC" pitchFamily="34" charset="-34"/>
                  <a:ea typeface="ＭＳ Ｐゴシック" pitchFamily="34" charset="-128"/>
                  <a:cs typeface="FreesiaUPC" pitchFamily="34" charset="-34"/>
                </a:rPr>
                <a:t>.</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p>
            <a:p>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3339056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pic>
        <p:nvPicPr>
          <p:cNvPr id="11" name="Picture 10" descr="15993411-vector-icon-baby-bottle.jpg"/>
          <p:cNvPicPr>
            <a:picLocks noChangeAspect="1"/>
          </p:cNvPicPr>
          <p:nvPr/>
        </p:nvPicPr>
        <p:blipFill>
          <a:blip r:embed="rId7" cstate="print">
            <a:clrChange>
              <a:clrFrom>
                <a:srgbClr val="FCFDFF"/>
              </a:clrFrom>
              <a:clrTo>
                <a:srgbClr val="FCFDFF">
                  <a:alpha val="0"/>
                </a:srgbClr>
              </a:clrTo>
            </a:clrChange>
            <a:lum bright="-10000" contrast="10000"/>
          </a:blip>
          <a:stretch>
            <a:fillRect/>
          </a:stretch>
        </p:blipFill>
        <p:spPr>
          <a:xfrm>
            <a:off x="899592" y="4110317"/>
            <a:ext cx="1626865" cy="2054987"/>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Inc.      is a leading manufacturer of baby products.</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8" name="Picture 17" descr="Make-up-cosmetic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9872" y="1916832"/>
            <a:ext cx="1996525" cy="1800200"/>
          </a:xfrm>
          <a:prstGeom prst="ellipse">
            <a:avLst/>
          </a:prstGeom>
        </p:spPr>
      </p:pic>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It has decided to venture into the market of cosmetics with the launch of a new brand of cosmetics ‘Glaze’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29" name="Picture 28" descr="Presenter-Male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0232" y="4638676"/>
            <a:ext cx="2016224" cy="1742652"/>
          </a:xfrm>
          <a:prstGeom prst="ellipse">
            <a:avLst/>
          </a:prstGeom>
        </p:spPr>
      </p:pic>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771800" y="4699010"/>
            <a:ext cx="3744416"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However, before Globus can actually make the final decision of venturing into a new market, it needs to find out the things that are working in its favor and the aspects that can lead to the failure of its new venture.</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33" name="Picture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70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par>
                          <p:cTn id="46" fill="hold">
                            <p:stCondLst>
                              <p:cond delay="90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10000"/>
                            </p:stCondLst>
                            <p:childTnLst>
                              <p:par>
                                <p:cTn id="51" presetID="22"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1000"/>
                                        <p:tgtEl>
                                          <p:spTgt spid="28"/>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childTnLst>
                                </p:cTn>
                              </p:par>
                            </p:childTnLst>
                          </p:cTn>
                        </p:par>
                        <p:par>
                          <p:cTn id="58" fill="hold">
                            <p:stCondLst>
                              <p:cond delay="120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par>
                          <p:cTn id="62" fill="hold">
                            <p:stCondLst>
                              <p:cond delay="13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animBg="1"/>
      <p:bldP spid="22" grpId="0" animBg="1"/>
      <p:bldP spid="24" grpId="0" animBg="1"/>
      <p:bldP spid="25" grpId="0" animBg="1"/>
      <p:bldP spid="26" grpId="0"/>
      <p:bldP spid="27" grpId="0" animBg="1"/>
      <p:bldP spid="28" grpId="0" animBg="1"/>
      <p:bldP spid="30" grpId="0" animBg="1"/>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pic>
        <p:nvPicPr>
          <p:cNvPr id="11" name="Picture 10" descr="15993411-vector-icon-baby-bottle.jpg"/>
          <p:cNvPicPr>
            <a:picLocks noChangeAspect="1"/>
          </p:cNvPicPr>
          <p:nvPr/>
        </p:nvPicPr>
        <p:blipFill>
          <a:blip r:embed="rId7" cstate="print">
            <a:clrChange>
              <a:clrFrom>
                <a:srgbClr val="FCFDFF"/>
              </a:clrFrom>
              <a:clrTo>
                <a:srgbClr val="FCFDFF">
                  <a:alpha val="0"/>
                </a:srgbClr>
              </a:clrTo>
            </a:clrChange>
            <a:grayscl/>
          </a:blip>
          <a:stretch>
            <a:fillRect/>
          </a:stretch>
        </p:blipFill>
        <p:spPr>
          <a:xfrm>
            <a:off x="899592" y="4110317"/>
            <a:ext cx="1626865" cy="2054987"/>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Inc.      is a leading manufacturer of baby products.</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8" name="Picture 17" descr="Make-up-cosmetics.png"/>
          <p:cNvPicPr>
            <a:picLocks noChangeAspect="1"/>
          </p:cNvPicPr>
          <p:nvPr/>
        </p:nvPicPr>
        <p:blipFill>
          <a:blip r:embed="rId8" cstate="email">
            <a:grayscl/>
            <a:extLst>
              <a:ext uri="{28A0092B-C50C-407E-A947-70E740481C1C}">
                <a14:useLocalDpi xmlns:a14="http://schemas.microsoft.com/office/drawing/2010/main"/>
              </a:ext>
            </a:extLst>
          </a:blip>
          <a:stretch>
            <a:fillRect/>
          </a:stretch>
        </p:blipFill>
        <p:spPr>
          <a:xfrm>
            <a:off x="3419872" y="1916832"/>
            <a:ext cx="1996525" cy="1800200"/>
          </a:xfrm>
          <a:prstGeom prst="ellipse">
            <a:avLst/>
          </a:prstGeom>
        </p:spPr>
      </p:pic>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It has decided to venture into the market of cosmetics with the launch of a new brand of cosmetics ‘Glaze’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29" name="Picture 28" descr="Presenter-Male1.png"/>
          <p:cNvPicPr>
            <a:picLocks noChangeAspect="1"/>
          </p:cNvPicPr>
          <p:nvPr/>
        </p:nvPicPr>
        <p:blipFill>
          <a:blip r:embed="rId9" cstate="email">
            <a:grayscl/>
            <a:extLst>
              <a:ext uri="{28A0092B-C50C-407E-A947-70E740481C1C}">
                <a14:useLocalDpi xmlns:a14="http://schemas.microsoft.com/office/drawing/2010/main"/>
              </a:ext>
            </a:extLst>
          </a:blip>
          <a:stretch>
            <a:fillRect/>
          </a:stretch>
        </p:blipFill>
        <p:spPr>
          <a:xfrm>
            <a:off x="6660232" y="4638676"/>
            <a:ext cx="2016224" cy="1742652"/>
          </a:xfrm>
          <a:prstGeom prst="ellipse">
            <a:avLst/>
          </a:prstGeom>
        </p:spPr>
      </p:pic>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771800" y="4699010"/>
            <a:ext cx="3744416" cy="1754326"/>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However, before Globus can actually make the final decision of venturing into a new market, it needs to find out the things that are working in its favor and the aspects that can lead to the failure of its new venture.</a:t>
            </a:r>
            <a:endParaRPr lang="da-DK" sz="1600" kern="0" noProof="1">
              <a:solidFill>
                <a:srgbClr val="080808"/>
              </a:solidFill>
              <a:latin typeface="Calibri" pitchFamily="34" charset="0"/>
              <a:ea typeface="ＭＳ Ｐゴシック" pitchFamily="-108" charset="-128"/>
              <a:cs typeface="Arial" pitchFamily="34" charset="0"/>
            </a:endParaRPr>
          </a:p>
        </p:txBody>
      </p:sp>
      <p:grpSp>
        <p:nvGrpSpPr>
          <p:cNvPr id="33" name="Gruppieren 20"/>
          <p:cNvGrpSpPr/>
          <p:nvPr/>
        </p:nvGrpSpPr>
        <p:grpSpPr>
          <a:xfrm rot="383809">
            <a:off x="1824647" y="2666961"/>
            <a:ext cx="4530622" cy="2028134"/>
            <a:chOff x="4645151" y="-658054"/>
            <a:chExt cx="8176843" cy="2146892"/>
          </a:xfrm>
        </p:grpSpPr>
        <p:sp>
          <p:nvSpPr>
            <p:cNvPr id="34" name="Rechteck 21"/>
            <p:cNvSpPr/>
            <p:nvPr/>
          </p:nvSpPr>
          <p:spPr bwMode="auto">
            <a:xfrm>
              <a:off x="5473045" y="-493352"/>
              <a:ext cx="7348949" cy="198219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400" dirty="0" smtClean="0"/>
                <a:t>What do you think Globus should do to analyze this situation?</a:t>
              </a:r>
            </a:p>
          </p:txBody>
        </p:sp>
        <p:pic>
          <p:nvPicPr>
            <p:cNvPr id="35" name="Picture 34" descr="Tessafilm_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36" name="Picture 3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can do a SWOT Analysis of its position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Carrying out a SWOT Analysis will help Globus understand the company’s strengths, weaknesses, opportunities and threats.</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699792" y="3940021"/>
            <a:ext cx="3888432" cy="2585323"/>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SWOT Analysis would help Globus understand its strengths that would be helpful in the new venture, its weaknesses that need to be overcome to be successful in launching the new products, the opportunities that it has at hand to succeed in the new venture and the threats that it perceives to the success in the new venture.</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027"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560" y="4221088"/>
            <a:ext cx="2016224" cy="1728192"/>
          </a:xfrm>
          <a:prstGeom prst="ellipse">
            <a:avLst/>
          </a:prstGeom>
          <a:noFill/>
          <a:ln w="9525">
            <a:noFill/>
            <a:miter lim="800000"/>
            <a:headEnd/>
            <a:tailEnd/>
          </a:ln>
        </p:spPr>
      </p:pic>
      <p:pic>
        <p:nvPicPr>
          <p:cNvPr id="1029" name="Picture 5"/>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7864" y="1484784"/>
            <a:ext cx="2147431" cy="2458710"/>
          </a:xfrm>
          <a:prstGeom prst="rect">
            <a:avLst/>
          </a:prstGeom>
          <a:noFill/>
          <a:ln w="9525">
            <a:noFill/>
            <a:miter lim="800000"/>
            <a:headEnd/>
            <a:tailEnd/>
          </a:ln>
        </p:spPr>
      </p:pic>
      <p:pic>
        <p:nvPicPr>
          <p:cNvPr id="1030" name="Picture 6"/>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4214" y="4653136"/>
            <a:ext cx="1652242" cy="1747932"/>
          </a:xfrm>
          <a:prstGeom prst="rect">
            <a:avLst/>
          </a:prstGeom>
          <a:noFill/>
          <a:ln w="9525">
            <a:noFill/>
            <a:miter lim="800000"/>
            <a:headEnd/>
            <a:tailEnd/>
          </a:ln>
        </p:spPr>
      </p:pic>
      <p:pic>
        <p:nvPicPr>
          <p:cNvPr id="29" name="Pictur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1000"/>
                                        <p:tgtEl>
                                          <p:spTgt spid="1029"/>
                                        </p:tgtEl>
                                      </p:cBhvr>
                                    </p:animEffect>
                                  </p:childTnLst>
                                </p:cTn>
                              </p:par>
                            </p:childTnLst>
                          </p:cTn>
                        </p:par>
                        <p:par>
                          <p:cTn id="35" fill="hold">
                            <p:stCondLst>
                              <p:cond delay="7000"/>
                            </p:stCondLst>
                            <p:childTnLst>
                              <p:par>
                                <p:cTn id="36" presetID="22" presetClass="entr" presetSubtype="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par>
                          <p:cTn id="46" fill="hold">
                            <p:stCondLst>
                              <p:cond delay="9000"/>
                            </p:stCondLst>
                            <p:childTnLst>
                              <p:par>
                                <p:cTn id="47" presetID="22" presetClass="entr" presetSubtype="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1000"/>
                                        <p:tgtEl>
                                          <p:spTgt spid="27"/>
                                        </p:tgtEl>
                                      </p:cBhvr>
                                    </p:animEffect>
                                  </p:childTnLst>
                                </p:cTn>
                              </p:par>
                            </p:childTnLst>
                          </p:cTn>
                        </p:par>
                        <p:par>
                          <p:cTn id="50" fill="hold">
                            <p:stCondLst>
                              <p:cond delay="10000"/>
                            </p:stCondLst>
                            <p:childTnLst>
                              <p:par>
                                <p:cTn id="51" presetID="22" presetClass="entr" presetSubtype="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1000"/>
                                        <p:tgtEl>
                                          <p:spTgt spid="28"/>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1000"/>
                                        <p:tgtEl>
                                          <p:spTgt spid="1030"/>
                                        </p:tgtEl>
                                      </p:cBhvr>
                                    </p:animEffect>
                                  </p:childTnLst>
                                </p:cTn>
                              </p:par>
                            </p:childTnLst>
                          </p:cTn>
                        </p:par>
                        <p:par>
                          <p:cTn id="58" fill="hold">
                            <p:stCondLst>
                              <p:cond delay="12000"/>
                            </p:stCondLst>
                            <p:childTnLst>
                              <p:par>
                                <p:cTn id="59" presetID="22" presetClass="entr" presetSubtype="1"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1000"/>
                                        <p:tgtEl>
                                          <p:spTgt spid="30"/>
                                        </p:tgtEl>
                                      </p:cBhvr>
                                    </p:animEffect>
                                  </p:childTnLst>
                                </p:cTn>
                              </p:par>
                            </p:childTnLst>
                          </p:cTn>
                        </p:par>
                        <p:par>
                          <p:cTn id="62" fill="hold">
                            <p:stCondLst>
                              <p:cond delay="13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animBg="1"/>
      <p:bldP spid="22" grpId="0" animBg="1"/>
      <p:bldP spid="24" grpId="0" animBg="1"/>
      <p:bldP spid="25" grpId="0" animBg="1"/>
      <p:bldP spid="26" grpId="0"/>
      <p:bldP spid="27" grpId="0" animBg="1"/>
      <p:bldP spid="28" grpId="0" animBg="1"/>
      <p:bldP spid="30" grpId="0" animBg="1"/>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0" name="Picture 9" descr="yellow-notebook-paper_thumb.jpg"/>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251520" y="1196752"/>
            <a:ext cx="8640960" cy="5256584"/>
          </a:xfrm>
          <a:prstGeom prst="rect">
            <a:avLst/>
          </a:prstGeom>
        </p:spPr>
      </p:pic>
      <p:sp>
        <p:nvSpPr>
          <p:cNvPr id="15" name="Oval 14"/>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7" name="Rektangel 64"/>
          <p:cNvSpPr/>
          <p:nvPr/>
        </p:nvSpPr>
        <p:spPr bwMode="auto">
          <a:xfrm>
            <a:off x="323528" y="2348880"/>
            <a:ext cx="165618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Globus can do a SWOT Analysis of its position in the market.</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19" name="Oval 18"/>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21"/>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4" name="Freeform 2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156176" y="1628800"/>
            <a:ext cx="2736304"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Carrying out a SWOT Analysis will help Globus understand the company’s strengths, weaknesses, opportunities and threats.</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27" name="Freeform 2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Freeform 2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0" name="Oval 2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32" name="Rektangel 64"/>
          <p:cNvSpPr/>
          <p:nvPr/>
        </p:nvSpPr>
        <p:spPr bwMode="auto">
          <a:xfrm>
            <a:off x="2699792" y="3940021"/>
            <a:ext cx="3888432" cy="2585323"/>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SWOT Analysis would help Globus understand its strengths that would be helpful in the new venture, its weaknesses that need to be overcome to be successful in launching the new products, the opportunities that it has at hand to succeed in the new venture and the threats that it perceives to the success in the new venture.</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027" name="Picture 3"/>
          <p:cNvPicPr>
            <a:picLocks noChangeAspect="1" noChangeArrowheads="1"/>
          </p:cNvPicPr>
          <p:nvPr/>
        </p:nvPicPr>
        <p:blipFill>
          <a:blip r:embed="rId7"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611560" y="4221088"/>
            <a:ext cx="2016224" cy="1728192"/>
          </a:xfrm>
          <a:prstGeom prst="ellipse">
            <a:avLst/>
          </a:prstGeom>
          <a:noFill/>
          <a:ln w="9525">
            <a:noFill/>
            <a:miter lim="800000"/>
            <a:headEnd/>
            <a:tailEnd/>
          </a:ln>
        </p:spPr>
      </p:pic>
      <p:pic>
        <p:nvPicPr>
          <p:cNvPr id="1029" name="Picture 5"/>
          <p:cNvPicPr>
            <a:picLocks noChangeAspect="1" noChangeArrowheads="1"/>
          </p:cNvPicPr>
          <p:nvPr/>
        </p:nvPicPr>
        <p:blipFill>
          <a:blip r:embed="rId8"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3347864" y="1484784"/>
            <a:ext cx="2147431" cy="2458710"/>
          </a:xfrm>
          <a:prstGeom prst="rect">
            <a:avLst/>
          </a:prstGeom>
          <a:noFill/>
          <a:ln w="9525">
            <a:noFill/>
            <a:miter lim="800000"/>
            <a:headEnd/>
            <a:tailEnd/>
          </a:ln>
        </p:spPr>
      </p:pic>
      <p:pic>
        <p:nvPicPr>
          <p:cNvPr id="1030" name="Picture 6"/>
          <p:cNvPicPr>
            <a:picLocks noChangeAspect="1" noChangeArrowheads="1"/>
          </p:cNvPicPr>
          <p:nvPr/>
        </p:nvPicPr>
        <p:blipFill>
          <a:blip r:embed="rId9"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7024214" y="4653136"/>
            <a:ext cx="1652242" cy="1747932"/>
          </a:xfrm>
          <a:prstGeom prst="rect">
            <a:avLst/>
          </a:prstGeom>
          <a:noFill/>
          <a:ln w="9525">
            <a:noFill/>
            <a:miter lim="800000"/>
            <a:headEnd/>
            <a:tailEnd/>
          </a:ln>
        </p:spPr>
      </p:pic>
      <p:grpSp>
        <p:nvGrpSpPr>
          <p:cNvPr id="29" name="Gruppieren 20"/>
          <p:cNvGrpSpPr/>
          <p:nvPr/>
        </p:nvGrpSpPr>
        <p:grpSpPr>
          <a:xfrm rot="165783">
            <a:off x="512823" y="1849108"/>
            <a:ext cx="6201705" cy="2028134"/>
            <a:chOff x="4645151" y="-658054"/>
            <a:chExt cx="9034157" cy="2146892"/>
          </a:xfrm>
        </p:grpSpPr>
        <p:sp>
          <p:nvSpPr>
            <p:cNvPr id="33" name="Rechteck 21"/>
            <p:cNvSpPr/>
            <p:nvPr/>
          </p:nvSpPr>
          <p:spPr bwMode="auto">
            <a:xfrm>
              <a:off x="5473045" y="-493352"/>
              <a:ext cx="8206263" cy="1982190"/>
            </a:xfrm>
            <a:prstGeom prst="rect">
              <a:avLst/>
            </a:prstGeom>
            <a:gradFill flip="none" rotWithShape="1">
              <a:gsLst>
                <a:gs pos="0">
                  <a:srgbClr val="FF85A2">
                    <a:shade val="30000"/>
                    <a:satMod val="115000"/>
                  </a:srgbClr>
                </a:gs>
                <a:gs pos="50000">
                  <a:srgbClr val="FF85A2">
                    <a:shade val="67500"/>
                    <a:satMod val="115000"/>
                  </a:srgbClr>
                </a:gs>
                <a:gs pos="100000">
                  <a:srgbClr val="FF85A2">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200" dirty="0" smtClean="0"/>
                <a:t>Hence, you can see that an organizational SWOT Analysis can be a very useful tool for a company’s development to succeed in any venture. </a:t>
              </a:r>
            </a:p>
          </p:txBody>
        </p:sp>
        <p:pic>
          <p:nvPicPr>
            <p:cNvPr id="34" name="Picture 33" descr="Tessafilm_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grpSp>
        <p:nvGrpSpPr>
          <p:cNvPr id="35" name="Gruppieren 20"/>
          <p:cNvGrpSpPr/>
          <p:nvPr/>
        </p:nvGrpSpPr>
        <p:grpSpPr>
          <a:xfrm rot="21097556">
            <a:off x="2137548" y="4541285"/>
            <a:ext cx="4507694" cy="1508664"/>
            <a:chOff x="4645151" y="-658054"/>
            <a:chExt cx="6566454" cy="1597004"/>
          </a:xfrm>
        </p:grpSpPr>
        <p:sp>
          <p:nvSpPr>
            <p:cNvPr id="36" name="Rechteck 21"/>
            <p:cNvSpPr/>
            <p:nvPr/>
          </p:nvSpPr>
          <p:spPr bwMode="auto">
            <a:xfrm>
              <a:off x="5473044" y="-493350"/>
              <a:ext cx="5738561" cy="14323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lgn="ctr"/>
              <a:r>
                <a:rPr lang="en-IN" sz="2200" dirty="0" smtClean="0"/>
                <a:t>Let us look at organizational SWOT Analysis in detail.</a:t>
              </a:r>
            </a:p>
          </p:txBody>
        </p:sp>
        <p:pic>
          <p:nvPicPr>
            <p:cNvPr id="37" name="Picture 36" descr="Tessafilm_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rot="20222041">
              <a:off x="4645151" y="-658054"/>
              <a:ext cx="2229621" cy="525903"/>
            </a:xfrm>
            <a:prstGeom prst="rect">
              <a:avLst/>
            </a:prstGeom>
            <a:noFill/>
          </p:spPr>
        </p:pic>
      </p:grpSp>
      <p:pic>
        <p:nvPicPr>
          <p:cNvPr id="38" name="Picture 3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2"/>
          <p:cNvGrpSpPr>
            <a:grpSpLocks/>
          </p:cNvGrpSpPr>
          <p:nvPr/>
        </p:nvGrpSpPr>
        <p:grpSpPr bwMode="auto">
          <a:xfrm>
            <a:off x="-756592" y="-171400"/>
            <a:ext cx="6872288" cy="5568950"/>
            <a:chOff x="6321322" y="-953166"/>
            <a:chExt cx="3309653" cy="3198557"/>
          </a:xfrm>
        </p:grpSpPr>
        <p:sp>
          <p:nvSpPr>
            <p:cNvPr id="158" name="Oval 157"/>
            <p:cNvSpPr/>
            <p:nvPr/>
          </p:nvSpPr>
          <p:spPr>
            <a:xfrm>
              <a:off x="6321322" y="-953166"/>
              <a:ext cx="3309653" cy="3198557"/>
            </a:xfrm>
            <a:prstGeom prst="ellipse">
              <a:avLst/>
            </a:prstGeom>
            <a:gradFill flip="none" rotWithShape="1">
              <a:gsLst>
                <a:gs pos="0">
                  <a:srgbClr val="FFFF00">
                    <a:alpha val="58000"/>
                  </a:srgbClr>
                </a:gs>
                <a:gs pos="29000">
                  <a:srgbClr val="E6FF00">
                    <a:alpha val="34000"/>
                  </a:srgbClr>
                </a:gs>
                <a:gs pos="69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159" name="Oval 158"/>
            <p:cNvSpPr/>
            <p:nvPr/>
          </p:nvSpPr>
          <p:spPr>
            <a:xfrm>
              <a:off x="7143250" y="246565"/>
              <a:ext cx="1492351" cy="1593713"/>
            </a:xfrm>
            <a:prstGeom prst="ellipse">
              <a:avLst/>
            </a:prstGeom>
            <a:gradFill flip="none" rotWithShape="1">
              <a:gsLst>
                <a:gs pos="0">
                  <a:schemeClr val="bg1">
                    <a:alpha val="58000"/>
                  </a:schemeClr>
                </a:gs>
                <a:gs pos="43000">
                  <a:srgbClr val="E6FF00">
                    <a:alpha val="34000"/>
                  </a:srgbClr>
                </a:gs>
                <a:gs pos="51000">
                  <a:srgbClr val="E6FF00">
                    <a:alpha val="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grpSp>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Opportunities</a:t>
              </a:r>
              <a:endParaRPr lang="en-IN" sz="3200" dirty="0"/>
            </a:p>
          </p:txBody>
        </p:sp>
      </p:grpSp>
      <p:grpSp>
        <p:nvGrpSpPr>
          <p:cNvPr id="10" name="Group 9"/>
          <p:cNvGrpSpPr/>
          <p:nvPr/>
        </p:nvGrpSpPr>
        <p:grpSpPr>
          <a:xfrm>
            <a:off x="107504" y="908720"/>
            <a:ext cx="1687455" cy="1113658"/>
            <a:chOff x="2992456" y="1412776"/>
            <a:chExt cx="2155608" cy="1740393"/>
          </a:xfrm>
        </p:grpSpPr>
        <p:sp>
          <p:nvSpPr>
            <p:cNvPr id="11" name="Ellipse 66"/>
            <p:cNvSpPr/>
            <p:nvPr/>
          </p:nvSpPr>
          <p:spPr>
            <a:xfrm>
              <a:off x="3064464" y="1412776"/>
              <a:ext cx="2083600" cy="1740393"/>
            </a:xfrm>
            <a:prstGeom prst="roundRect">
              <a:avLst>
                <a:gd name="adj" fmla="val 7304"/>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accent2">
                <a:lumMod val="20000"/>
                <a:lumOff val="80000"/>
              </a:schemeClr>
            </a:solidFill>
            <a:ln>
              <a:solidFill>
                <a:schemeClr val="accent2">
                  <a:lumMod val="20000"/>
                  <a:lumOff val="8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3" name="TextBox 12"/>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14" name="Group 13"/>
          <p:cNvGrpSpPr/>
          <p:nvPr/>
        </p:nvGrpSpPr>
        <p:grpSpPr>
          <a:xfrm>
            <a:off x="1854236" y="908720"/>
            <a:ext cx="1637644" cy="1113658"/>
            <a:chOff x="1556920" y="1052736"/>
            <a:chExt cx="1358896" cy="1183262"/>
          </a:xfrm>
        </p:grpSpPr>
        <p:grpSp>
          <p:nvGrpSpPr>
            <p:cNvPr id="15" name="Group 24"/>
            <p:cNvGrpSpPr/>
            <p:nvPr/>
          </p:nvGrpSpPr>
          <p:grpSpPr>
            <a:xfrm>
              <a:off x="1556920" y="1052736"/>
              <a:ext cx="1358896" cy="1183262"/>
              <a:chOff x="3056087" y="1412776"/>
              <a:chExt cx="2091977" cy="1740393"/>
            </a:xfrm>
          </p:grpSpPr>
          <p:sp>
            <p:nvSpPr>
              <p:cNvPr id="35" name="Ellipse 66"/>
              <p:cNvSpPr/>
              <p:nvPr/>
            </p:nvSpPr>
            <p:spPr>
              <a:xfrm>
                <a:off x="3064464" y="1412776"/>
                <a:ext cx="2083600" cy="1740393"/>
              </a:xfrm>
              <a:prstGeom prst="roundRect">
                <a:avLst>
                  <a:gd name="adj" fmla="val 7304"/>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6" name="TextBox 35"/>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6"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7"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8"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9"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0"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1"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2"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3"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4"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5"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6"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7"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8"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29"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0"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1"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2"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3"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34"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37" name="Group 36"/>
          <p:cNvGrpSpPr/>
          <p:nvPr/>
        </p:nvGrpSpPr>
        <p:grpSpPr>
          <a:xfrm>
            <a:off x="107504" y="2080992"/>
            <a:ext cx="1687455" cy="1113658"/>
            <a:chOff x="107504" y="2298275"/>
            <a:chExt cx="1400229" cy="1183262"/>
          </a:xfrm>
        </p:grpSpPr>
        <p:grpSp>
          <p:nvGrpSpPr>
            <p:cNvPr id="38" name="Group 28"/>
            <p:cNvGrpSpPr/>
            <p:nvPr/>
          </p:nvGrpSpPr>
          <p:grpSpPr>
            <a:xfrm>
              <a:off x="107504" y="2298275"/>
              <a:ext cx="1400229" cy="1183262"/>
              <a:chOff x="2992456" y="1412776"/>
              <a:chExt cx="2155608" cy="1740393"/>
            </a:xfrm>
          </p:grpSpPr>
          <p:sp>
            <p:nvSpPr>
              <p:cNvPr id="45" name="Ellipse 66"/>
              <p:cNvSpPr/>
              <p:nvPr/>
            </p:nvSpPr>
            <p:spPr>
              <a:xfrm>
                <a:off x="3064464" y="1412776"/>
                <a:ext cx="2083600" cy="1740393"/>
              </a:xfrm>
              <a:prstGeom prst="roundRect">
                <a:avLst>
                  <a:gd name="adj" fmla="val 7304"/>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46" name="TextBox 31"/>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O</a:t>
                </a:r>
                <a:endParaRPr lang="en-IN" sz="5400" b="1" dirty="0">
                  <a:effectLst>
                    <a:outerShdw blurRad="38100" dist="38100" dir="2700000" algn="tl">
                      <a:srgbClr val="000000">
                        <a:alpha val="43137"/>
                      </a:srgbClr>
                    </a:outerShdw>
                  </a:effectLst>
                </a:endParaRPr>
              </a:p>
            </p:txBody>
          </p:sp>
        </p:grpSp>
        <p:grpSp>
          <p:nvGrpSpPr>
            <p:cNvPr id="39" name="Group 48"/>
            <p:cNvGrpSpPr>
              <a:grpSpLocks/>
            </p:cNvGrpSpPr>
            <p:nvPr/>
          </p:nvGrpSpPr>
          <p:grpSpPr bwMode="auto">
            <a:xfrm>
              <a:off x="840107" y="2775337"/>
              <a:ext cx="602974" cy="643922"/>
              <a:chOff x="521" y="799"/>
              <a:chExt cx="2746" cy="2873"/>
            </a:xfrm>
            <a:solidFill>
              <a:schemeClr val="accent6">
                <a:lumMod val="20000"/>
                <a:lumOff val="80000"/>
              </a:schemeClr>
            </a:solidFill>
          </p:grpSpPr>
          <p:sp>
            <p:nvSpPr>
              <p:cNvPr id="40" name="Freeform 49"/>
              <p:cNvSpPr>
                <a:spLocks/>
              </p:cNvSpPr>
              <p:nvPr/>
            </p:nvSpPr>
            <p:spPr bwMode="auto">
              <a:xfrm>
                <a:off x="1338" y="3433"/>
                <a:ext cx="262" cy="239"/>
              </a:xfrm>
              <a:custGeom>
                <a:avLst/>
                <a:gdLst/>
                <a:ahLst/>
                <a:cxnLst>
                  <a:cxn ang="0">
                    <a:pos x="41" y="2"/>
                  </a:cxn>
                  <a:cxn ang="0">
                    <a:pos x="33" y="2"/>
                  </a:cxn>
                  <a:cxn ang="0">
                    <a:pos x="26" y="2"/>
                  </a:cxn>
                  <a:cxn ang="0">
                    <a:pos x="18" y="2"/>
                  </a:cxn>
                  <a:cxn ang="0">
                    <a:pos x="10" y="1"/>
                  </a:cxn>
                  <a:cxn ang="0">
                    <a:pos x="0" y="89"/>
                  </a:cxn>
                  <a:cxn ang="0">
                    <a:pos x="6" y="89"/>
                  </a:cxn>
                  <a:cxn ang="0">
                    <a:pos x="10" y="90"/>
                  </a:cxn>
                  <a:cxn ang="0">
                    <a:pos x="16" y="90"/>
                  </a:cxn>
                  <a:cxn ang="0">
                    <a:pos x="20" y="90"/>
                  </a:cxn>
                  <a:cxn ang="0">
                    <a:pos x="26" y="91"/>
                  </a:cxn>
                  <a:cxn ang="0">
                    <a:pos x="31" y="91"/>
                  </a:cxn>
                  <a:cxn ang="0">
                    <a:pos x="37" y="91"/>
                  </a:cxn>
                  <a:cxn ang="0">
                    <a:pos x="41" y="91"/>
                  </a:cxn>
                  <a:cxn ang="0">
                    <a:pos x="47" y="91"/>
                  </a:cxn>
                  <a:cxn ang="0">
                    <a:pos x="53" y="91"/>
                  </a:cxn>
                  <a:cxn ang="0">
                    <a:pos x="58" y="91"/>
                  </a:cxn>
                  <a:cxn ang="0">
                    <a:pos x="64" y="90"/>
                  </a:cxn>
                  <a:cxn ang="0">
                    <a:pos x="70" y="90"/>
                  </a:cxn>
                  <a:cxn ang="0">
                    <a:pos x="76" y="89"/>
                  </a:cxn>
                  <a:cxn ang="0">
                    <a:pos x="82" y="89"/>
                  </a:cxn>
                  <a:cxn ang="0">
                    <a:pos x="87" y="88"/>
                  </a:cxn>
                  <a:cxn ang="0">
                    <a:pos x="84" y="66"/>
                  </a:cxn>
                  <a:cxn ang="0">
                    <a:pos x="80" y="44"/>
                  </a:cxn>
                  <a:cxn ang="0">
                    <a:pos x="77" y="22"/>
                  </a:cxn>
                  <a:cxn ang="0">
                    <a:pos x="73" y="0"/>
                  </a:cxn>
                  <a:cxn ang="0">
                    <a:pos x="65" y="1"/>
                  </a:cxn>
                  <a:cxn ang="0">
                    <a:pos x="57" y="1"/>
                  </a:cxn>
                  <a:cxn ang="0">
                    <a:pos x="49" y="2"/>
                  </a:cxn>
                  <a:cxn ang="0">
                    <a:pos x="41" y="2"/>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grpFill/>
              <a:ln w="9525">
                <a:noFill/>
                <a:round/>
                <a:headEnd/>
                <a:tailEnd/>
              </a:ln>
            </p:spPr>
            <p:txBody>
              <a:bodyPr/>
              <a:lstStyle/>
              <a:p>
                <a:endParaRPr lang="en-IN" sz="1400" dirty="0"/>
              </a:p>
            </p:txBody>
          </p:sp>
          <p:sp>
            <p:nvSpPr>
              <p:cNvPr id="41" name="Freeform 50"/>
              <p:cNvSpPr>
                <a:spLocks/>
              </p:cNvSpPr>
              <p:nvPr/>
            </p:nvSpPr>
            <p:spPr bwMode="auto">
              <a:xfrm>
                <a:off x="1383" y="2946"/>
                <a:ext cx="159" cy="233"/>
              </a:xfrm>
              <a:custGeom>
                <a:avLst/>
                <a:gdLst/>
                <a:ahLst/>
                <a:cxnLst>
                  <a:cxn ang="0">
                    <a:pos x="38" y="88"/>
                  </a:cxn>
                  <a:cxn ang="0">
                    <a:pos x="34" y="63"/>
                  </a:cxn>
                  <a:cxn ang="0">
                    <a:pos x="30" y="40"/>
                  </a:cxn>
                  <a:cxn ang="0">
                    <a:pos x="27" y="18"/>
                  </a:cxn>
                  <a:cxn ang="0">
                    <a:pos x="25" y="0"/>
                  </a:cxn>
                  <a:cxn ang="0">
                    <a:pos x="11" y="0"/>
                  </a:cxn>
                  <a:cxn ang="0">
                    <a:pos x="0" y="88"/>
                  </a:cxn>
                  <a:cxn ang="0">
                    <a:pos x="38" y="88"/>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grpFill/>
              <a:ln w="9525">
                <a:noFill/>
                <a:round/>
                <a:headEnd/>
                <a:tailEnd/>
              </a:ln>
            </p:spPr>
            <p:txBody>
              <a:bodyPr/>
              <a:lstStyle/>
              <a:p>
                <a:endParaRPr lang="en-IN" sz="1400" dirty="0"/>
              </a:p>
            </p:txBody>
          </p:sp>
          <p:sp>
            <p:nvSpPr>
              <p:cNvPr id="42" name="Freeform 51"/>
              <p:cNvSpPr>
                <a:spLocks/>
              </p:cNvSpPr>
              <p:nvPr/>
            </p:nvSpPr>
            <p:spPr bwMode="auto">
              <a:xfrm>
                <a:off x="1438" y="2813"/>
                <a:ext cx="21" cy="80"/>
              </a:xfrm>
              <a:custGeom>
                <a:avLst/>
                <a:gdLst/>
                <a:ahLst/>
                <a:cxnLst>
                  <a:cxn ang="0">
                    <a:pos x="4" y="0"/>
                  </a:cxn>
                  <a:cxn ang="0">
                    <a:pos x="0" y="30"/>
                  </a:cxn>
                  <a:cxn ang="0">
                    <a:pos x="8" y="30"/>
                  </a:cxn>
                  <a:cxn ang="0">
                    <a:pos x="6" y="17"/>
                  </a:cxn>
                  <a:cxn ang="0">
                    <a:pos x="5" y="8"/>
                  </a:cxn>
                  <a:cxn ang="0">
                    <a:pos x="4" y="2"/>
                  </a:cxn>
                  <a:cxn ang="0">
                    <a:pos x="4" y="0"/>
                  </a:cxn>
                </a:cxnLst>
                <a:rect l="0" t="0" r="r" b="b"/>
                <a:pathLst>
                  <a:path w="8" h="30">
                    <a:moveTo>
                      <a:pt x="4" y="0"/>
                    </a:moveTo>
                    <a:lnTo>
                      <a:pt x="0" y="30"/>
                    </a:lnTo>
                    <a:lnTo>
                      <a:pt x="8" y="30"/>
                    </a:lnTo>
                    <a:lnTo>
                      <a:pt x="6" y="17"/>
                    </a:lnTo>
                    <a:lnTo>
                      <a:pt x="5" y="8"/>
                    </a:lnTo>
                    <a:lnTo>
                      <a:pt x="4" y="2"/>
                    </a:lnTo>
                    <a:lnTo>
                      <a:pt x="4" y="0"/>
                    </a:lnTo>
                    <a:close/>
                  </a:path>
                </a:pathLst>
              </a:custGeom>
              <a:grpFill/>
              <a:ln w="9525">
                <a:noFill/>
                <a:round/>
                <a:headEnd/>
                <a:tailEnd/>
              </a:ln>
            </p:spPr>
            <p:txBody>
              <a:bodyPr/>
              <a:lstStyle/>
              <a:p>
                <a:endParaRPr lang="en-IN" sz="1400" dirty="0"/>
              </a:p>
            </p:txBody>
          </p:sp>
          <p:sp>
            <p:nvSpPr>
              <p:cNvPr id="43" name="Freeform 52"/>
              <p:cNvSpPr>
                <a:spLocks/>
              </p:cNvSpPr>
              <p:nvPr/>
            </p:nvSpPr>
            <p:spPr bwMode="auto">
              <a:xfrm>
                <a:off x="3018" y="2458"/>
                <a:ext cx="249" cy="164"/>
              </a:xfrm>
              <a:custGeom>
                <a:avLst/>
                <a:gdLst/>
                <a:ahLst/>
                <a:cxnLst>
                  <a:cxn ang="0">
                    <a:pos x="93" y="0"/>
                  </a:cxn>
                  <a:cxn ang="0">
                    <a:pos x="5" y="23"/>
                  </a:cxn>
                  <a:cxn ang="0">
                    <a:pos x="5" y="28"/>
                  </a:cxn>
                  <a:cxn ang="0">
                    <a:pos x="4" y="34"/>
                  </a:cxn>
                  <a:cxn ang="0">
                    <a:pos x="2" y="40"/>
                  </a:cxn>
                  <a:cxn ang="0">
                    <a:pos x="0" y="46"/>
                  </a:cxn>
                  <a:cxn ang="0">
                    <a:pos x="88" y="62"/>
                  </a:cxn>
                  <a:cxn ang="0">
                    <a:pos x="91" y="51"/>
                  </a:cxn>
                  <a:cxn ang="0">
                    <a:pos x="93" y="41"/>
                  </a:cxn>
                  <a:cxn ang="0">
                    <a:pos x="94" y="32"/>
                  </a:cxn>
                  <a:cxn ang="0">
                    <a:pos x="94" y="21"/>
                  </a:cxn>
                  <a:cxn ang="0">
                    <a:pos x="94" y="16"/>
                  </a:cxn>
                  <a:cxn ang="0">
                    <a:pos x="94" y="10"/>
                  </a:cxn>
                  <a:cxn ang="0">
                    <a:pos x="93" y="5"/>
                  </a:cxn>
                  <a:cxn ang="0">
                    <a:pos x="93" y="0"/>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grpFill/>
              <a:ln w="9525">
                <a:noFill/>
                <a:round/>
                <a:headEnd/>
                <a:tailEnd/>
              </a:ln>
            </p:spPr>
            <p:txBody>
              <a:bodyPr/>
              <a:lstStyle/>
              <a:p>
                <a:endParaRPr lang="en-IN" sz="1400" dirty="0"/>
              </a:p>
            </p:txBody>
          </p:sp>
          <p:sp>
            <p:nvSpPr>
              <p:cNvPr id="44" name="Freeform 53"/>
              <p:cNvSpPr>
                <a:spLocks/>
              </p:cNvSpPr>
              <p:nvPr/>
            </p:nvSpPr>
            <p:spPr bwMode="auto">
              <a:xfrm>
                <a:off x="521" y="799"/>
                <a:ext cx="2741" cy="2868"/>
              </a:xfrm>
              <a:custGeom>
                <a:avLst/>
                <a:gdLst/>
                <a:ahLst/>
                <a:cxnLst>
                  <a:cxn ang="0">
                    <a:pos x="844" y="680"/>
                  </a:cxn>
                  <a:cxn ang="0">
                    <a:pos x="845" y="615"/>
                  </a:cxn>
                  <a:cxn ang="0">
                    <a:pos x="898" y="591"/>
                  </a:cxn>
                  <a:cxn ang="0">
                    <a:pos x="928" y="603"/>
                  </a:cxn>
                  <a:cxn ang="0">
                    <a:pos x="949" y="648"/>
                  </a:cxn>
                  <a:cxn ang="0">
                    <a:pos x="1031" y="603"/>
                  </a:cxn>
                  <a:cxn ang="0">
                    <a:pos x="994" y="545"/>
                  </a:cxn>
                  <a:cxn ang="0">
                    <a:pos x="921" y="506"/>
                  </a:cxn>
                  <a:cxn ang="0">
                    <a:pos x="809" y="530"/>
                  </a:cxn>
                  <a:cxn ang="0">
                    <a:pos x="706" y="388"/>
                  </a:cxn>
                  <a:cxn ang="0">
                    <a:pos x="561" y="137"/>
                  </a:cxn>
                  <a:cxn ang="0">
                    <a:pos x="478" y="36"/>
                  </a:cxn>
                  <a:cxn ang="0">
                    <a:pos x="355" y="0"/>
                  </a:cxn>
                  <a:cxn ang="0">
                    <a:pos x="230" y="38"/>
                  </a:cxn>
                  <a:cxn ang="0">
                    <a:pos x="148" y="137"/>
                  </a:cxn>
                  <a:cxn ang="0">
                    <a:pos x="132" y="297"/>
                  </a:cxn>
                  <a:cxn ang="0">
                    <a:pos x="165" y="331"/>
                  </a:cxn>
                  <a:cxn ang="0">
                    <a:pos x="211" y="313"/>
                  </a:cxn>
                  <a:cxn ang="0">
                    <a:pos x="222" y="197"/>
                  </a:cxn>
                  <a:cxn ang="0">
                    <a:pos x="258" y="127"/>
                  </a:cxn>
                  <a:cxn ang="0">
                    <a:pos x="329" y="89"/>
                  </a:cxn>
                  <a:cxn ang="0">
                    <a:pos x="407" y="97"/>
                  </a:cxn>
                  <a:cxn ang="0">
                    <a:pos x="468" y="148"/>
                  </a:cxn>
                  <a:cxn ang="0">
                    <a:pos x="491" y="223"/>
                  </a:cxn>
                  <a:cxn ang="0">
                    <a:pos x="15" y="832"/>
                  </a:cxn>
                  <a:cxn ang="0">
                    <a:pos x="115" y="990"/>
                  </a:cxn>
                  <a:cxn ang="0">
                    <a:pos x="187" y="1041"/>
                  </a:cxn>
                  <a:cxn ang="0">
                    <a:pos x="270" y="1074"/>
                  </a:cxn>
                  <a:cxn ang="0">
                    <a:pos x="280" y="985"/>
                  </a:cxn>
                  <a:cxn ang="0">
                    <a:pos x="165" y="917"/>
                  </a:cxn>
                  <a:cxn ang="0">
                    <a:pos x="93" y="781"/>
                  </a:cxn>
                  <a:cxn ang="0">
                    <a:pos x="467" y="597"/>
                  </a:cxn>
                  <a:cxn ang="0">
                    <a:pos x="421" y="544"/>
                  </a:cxn>
                  <a:cxn ang="0">
                    <a:pos x="349" y="522"/>
                  </a:cxn>
                  <a:cxn ang="0">
                    <a:pos x="230" y="600"/>
                  </a:cxn>
                  <a:cxn ang="0">
                    <a:pos x="239" y="720"/>
                  </a:cxn>
                  <a:cxn ang="0">
                    <a:pos x="318" y="678"/>
                  </a:cxn>
                  <a:cxn ang="0">
                    <a:pos x="311" y="635"/>
                  </a:cxn>
                  <a:cxn ang="0">
                    <a:pos x="343" y="610"/>
                  </a:cxn>
                  <a:cxn ang="0">
                    <a:pos x="353" y="776"/>
                  </a:cxn>
                  <a:cxn ang="0">
                    <a:pos x="364" y="851"/>
                  </a:cxn>
                  <a:cxn ang="0">
                    <a:pos x="468" y="703"/>
                  </a:cxn>
                  <a:cxn ang="0">
                    <a:pos x="575" y="685"/>
                  </a:cxn>
                  <a:cxn ang="0">
                    <a:pos x="621" y="752"/>
                  </a:cxn>
                  <a:cxn ang="0">
                    <a:pos x="613" y="798"/>
                  </a:cxn>
                  <a:cxn ang="0">
                    <a:pos x="546" y="914"/>
                  </a:cxn>
                  <a:cxn ang="0">
                    <a:pos x="432" y="984"/>
                  </a:cxn>
                  <a:cxn ang="0">
                    <a:pos x="401" y="1081"/>
                  </a:cxn>
                  <a:cxn ang="0">
                    <a:pos x="566" y="1014"/>
                  </a:cxn>
                  <a:cxn ang="0">
                    <a:pos x="678" y="878"/>
                  </a:cxn>
                  <a:cxn ang="0">
                    <a:pos x="709" y="753"/>
                  </a:cxn>
                  <a:cxn ang="0">
                    <a:pos x="709" y="744"/>
                  </a:cxn>
                  <a:cxn ang="0">
                    <a:pos x="802" y="763"/>
                  </a:cxn>
                  <a:cxn ang="0">
                    <a:pos x="920" y="790"/>
                  </a:cxn>
                  <a:cxn ang="0">
                    <a:pos x="994" y="751"/>
                  </a:cxn>
                  <a:cxn ang="0">
                    <a:pos x="1025" y="706"/>
                  </a:cxn>
                  <a:cxn ang="0">
                    <a:pos x="929" y="691"/>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grpFill/>
              <a:ln w="9525">
                <a:noFill/>
                <a:round/>
                <a:headEnd/>
                <a:tailEnd/>
              </a:ln>
            </p:spPr>
            <p:txBody>
              <a:bodyPr/>
              <a:lstStyle/>
              <a:p>
                <a:endParaRPr lang="en-IN" sz="1400" dirty="0"/>
              </a:p>
            </p:txBody>
          </p:sp>
        </p:grpSp>
      </p:grpSp>
      <p:grpSp>
        <p:nvGrpSpPr>
          <p:cNvPr id="47" name="Group 46"/>
          <p:cNvGrpSpPr/>
          <p:nvPr/>
        </p:nvGrpSpPr>
        <p:grpSpPr>
          <a:xfrm>
            <a:off x="1804425" y="2080992"/>
            <a:ext cx="1687455" cy="1113658"/>
            <a:chOff x="1515587" y="2298275"/>
            <a:chExt cx="1400229" cy="1183262"/>
          </a:xfrm>
        </p:grpSpPr>
        <p:grpSp>
          <p:nvGrpSpPr>
            <p:cNvPr id="48" name="Group 32"/>
            <p:cNvGrpSpPr/>
            <p:nvPr/>
          </p:nvGrpSpPr>
          <p:grpSpPr>
            <a:xfrm>
              <a:off x="1515587" y="2298275"/>
              <a:ext cx="1400229" cy="1183262"/>
              <a:chOff x="2992456" y="1412776"/>
              <a:chExt cx="2155608" cy="1740393"/>
            </a:xfrm>
          </p:grpSpPr>
          <p:sp>
            <p:nvSpPr>
              <p:cNvPr id="52" name="Ellipse 66"/>
              <p:cNvSpPr/>
              <p:nvPr/>
            </p:nvSpPr>
            <p:spPr>
              <a:xfrm>
                <a:off x="3064464" y="1412776"/>
                <a:ext cx="2083600" cy="1740393"/>
              </a:xfrm>
              <a:prstGeom prst="roundRect">
                <a:avLst>
                  <a:gd name="adj" fmla="val 7304"/>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53" name="TextBox 52"/>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49"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50"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51"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94" name="Group 93"/>
          <p:cNvGrpSpPr/>
          <p:nvPr/>
        </p:nvGrpSpPr>
        <p:grpSpPr>
          <a:xfrm>
            <a:off x="107504" y="908720"/>
            <a:ext cx="1687455" cy="1113658"/>
            <a:chOff x="2992456" y="1412776"/>
            <a:chExt cx="2155608" cy="1740393"/>
          </a:xfrm>
        </p:grpSpPr>
        <p:sp>
          <p:nvSpPr>
            <p:cNvPr id="95"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96" name="Freeform 9"/>
            <p:cNvSpPr>
              <a:spLocks noEditPoints="1"/>
            </p:cNvSpPr>
            <p:nvPr/>
          </p:nvSpPr>
          <p:spPr bwMode="auto">
            <a:xfrm>
              <a:off x="4000568" y="1824879"/>
              <a:ext cx="1124650" cy="1328290"/>
            </a:xfrm>
            <a:custGeom>
              <a:avLst/>
              <a:gdLst>
                <a:gd name="T0" fmla="*/ 53 w 485"/>
                <a:gd name="T1" fmla="*/ 368 h 575"/>
                <a:gd name="T2" fmla="*/ 80 w 485"/>
                <a:gd name="T3" fmla="*/ 352 h 575"/>
                <a:gd name="T4" fmla="*/ 53 w 485"/>
                <a:gd name="T5" fmla="*/ 220 h 575"/>
                <a:gd name="T6" fmla="*/ 86 w 485"/>
                <a:gd name="T7" fmla="*/ 379 h 575"/>
                <a:gd name="T8" fmla="*/ 114 w 485"/>
                <a:gd name="T9" fmla="*/ 360 h 575"/>
                <a:gd name="T10" fmla="*/ 19 w 485"/>
                <a:gd name="T11" fmla="*/ 398 h 575"/>
                <a:gd name="T12" fmla="*/ 42 w 485"/>
                <a:gd name="T13" fmla="*/ 399 h 575"/>
                <a:gd name="T14" fmla="*/ 178 w 485"/>
                <a:gd name="T15" fmla="*/ 405 h 575"/>
                <a:gd name="T16" fmla="*/ 138 w 485"/>
                <a:gd name="T17" fmla="*/ 444 h 575"/>
                <a:gd name="T18" fmla="*/ 269 w 485"/>
                <a:gd name="T19" fmla="*/ 457 h 575"/>
                <a:gd name="T20" fmla="*/ 251 w 485"/>
                <a:gd name="T21" fmla="*/ 357 h 575"/>
                <a:gd name="T22" fmla="*/ 317 w 485"/>
                <a:gd name="T23" fmla="*/ 375 h 575"/>
                <a:gd name="T24" fmla="*/ 241 w 485"/>
                <a:gd name="T25" fmla="*/ 343 h 575"/>
                <a:gd name="T26" fmla="*/ 269 w 485"/>
                <a:gd name="T27" fmla="*/ 336 h 575"/>
                <a:gd name="T28" fmla="*/ 304 w 485"/>
                <a:gd name="T29" fmla="*/ 347 h 575"/>
                <a:gd name="T30" fmla="*/ 317 w 485"/>
                <a:gd name="T31" fmla="*/ 351 h 575"/>
                <a:gd name="T32" fmla="*/ 348 w 485"/>
                <a:gd name="T33" fmla="*/ 363 h 575"/>
                <a:gd name="T34" fmla="*/ 355 w 485"/>
                <a:gd name="T35" fmla="*/ 359 h 575"/>
                <a:gd name="T36" fmla="*/ 361 w 485"/>
                <a:gd name="T37" fmla="*/ 376 h 575"/>
                <a:gd name="T38" fmla="*/ 354 w 485"/>
                <a:gd name="T39" fmla="*/ 311 h 575"/>
                <a:gd name="T40" fmla="*/ 152 w 485"/>
                <a:gd name="T41" fmla="*/ 297 h 575"/>
                <a:gd name="T42" fmla="*/ 121 w 485"/>
                <a:gd name="T43" fmla="*/ 320 h 575"/>
                <a:gd name="T44" fmla="*/ 138 w 485"/>
                <a:gd name="T45" fmla="*/ 237 h 575"/>
                <a:gd name="T46" fmla="*/ 139 w 485"/>
                <a:gd name="T47" fmla="*/ 289 h 575"/>
                <a:gd name="T48" fmla="*/ 148 w 485"/>
                <a:gd name="T49" fmla="*/ 258 h 575"/>
                <a:gd name="T50" fmla="*/ 150 w 485"/>
                <a:gd name="T51" fmla="*/ 225 h 575"/>
                <a:gd name="T52" fmla="*/ 170 w 485"/>
                <a:gd name="T53" fmla="*/ 84 h 575"/>
                <a:gd name="T54" fmla="*/ 177 w 485"/>
                <a:gd name="T55" fmla="*/ 43 h 575"/>
                <a:gd name="T56" fmla="*/ 201 w 485"/>
                <a:gd name="T57" fmla="*/ 68 h 575"/>
                <a:gd name="T58" fmla="*/ 245 w 485"/>
                <a:gd name="T59" fmla="*/ 74 h 575"/>
                <a:gd name="T60" fmla="*/ 264 w 485"/>
                <a:gd name="T61" fmla="*/ 91 h 575"/>
                <a:gd name="T62" fmla="*/ 284 w 485"/>
                <a:gd name="T63" fmla="*/ 85 h 575"/>
                <a:gd name="T64" fmla="*/ 303 w 485"/>
                <a:gd name="T65" fmla="*/ 66 h 575"/>
                <a:gd name="T66" fmla="*/ 317 w 485"/>
                <a:gd name="T67" fmla="*/ 52 h 575"/>
                <a:gd name="T68" fmla="*/ 252 w 485"/>
                <a:gd name="T69" fmla="*/ 108 h 575"/>
                <a:gd name="T70" fmla="*/ 167 w 485"/>
                <a:gd name="T71" fmla="*/ 188 h 575"/>
                <a:gd name="T72" fmla="*/ 313 w 485"/>
                <a:gd name="T73" fmla="*/ 243 h 575"/>
                <a:gd name="T74" fmla="*/ 336 w 485"/>
                <a:gd name="T75" fmla="*/ 250 h 575"/>
                <a:gd name="T76" fmla="*/ 389 w 485"/>
                <a:gd name="T77" fmla="*/ 334 h 575"/>
                <a:gd name="T78" fmla="*/ 423 w 485"/>
                <a:gd name="T79" fmla="*/ 376 h 575"/>
                <a:gd name="T80" fmla="*/ 433 w 485"/>
                <a:gd name="T81" fmla="*/ 389 h 575"/>
                <a:gd name="T82" fmla="*/ 471 w 485"/>
                <a:gd name="T83" fmla="*/ 413 h 575"/>
                <a:gd name="T84" fmla="*/ 450 w 485"/>
                <a:gd name="T85" fmla="*/ 421 h 575"/>
                <a:gd name="T86" fmla="*/ 448 w 485"/>
                <a:gd name="T87" fmla="*/ 432 h 575"/>
                <a:gd name="T88" fmla="*/ 473 w 485"/>
                <a:gd name="T89" fmla="*/ 466 h 575"/>
                <a:gd name="T90" fmla="*/ 473 w 485"/>
                <a:gd name="T91" fmla="*/ 483 h 575"/>
                <a:gd name="T92" fmla="*/ 425 w 485"/>
                <a:gd name="T93" fmla="*/ 419 h 575"/>
                <a:gd name="T94" fmla="*/ 307 w 485"/>
                <a:gd name="T95" fmla="*/ 398 h 575"/>
                <a:gd name="T96" fmla="*/ 341 w 485"/>
                <a:gd name="T97" fmla="*/ 426 h 575"/>
                <a:gd name="T98" fmla="*/ 326 w 485"/>
                <a:gd name="T99" fmla="*/ 442 h 575"/>
                <a:gd name="T100" fmla="*/ 344 w 485"/>
                <a:gd name="T101" fmla="*/ 512 h 575"/>
                <a:gd name="T102" fmla="*/ 408 w 485"/>
                <a:gd name="T103" fmla="*/ 573 h 575"/>
                <a:gd name="T104" fmla="*/ 280 w 485"/>
                <a:gd name="T105" fmla="*/ 460 h 575"/>
                <a:gd name="T106" fmla="*/ 24 w 485"/>
                <a:gd name="T107" fmla="*/ 413 h 575"/>
                <a:gd name="T108" fmla="*/ 75 w 485"/>
                <a:gd name="T109" fmla="*/ 132 h 575"/>
                <a:gd name="T110" fmla="*/ 230 w 485"/>
                <a:gd name="T111" fmla="*/ 0 h 575"/>
                <a:gd name="T112" fmla="*/ 176 w 485"/>
                <a:gd name="T113" fmla="*/ 26 h 575"/>
                <a:gd name="T114" fmla="*/ 19 w 485"/>
                <a:gd name="T115" fmla="*/ 255 h 575"/>
                <a:gd name="T116" fmla="*/ 17 w 485"/>
                <a:gd name="T117" fmla="*/ 369 h 575"/>
                <a:gd name="T118" fmla="*/ 278 w 485"/>
                <a:gd name="T119" fmla="*/ 3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5" h="575">
                  <a:moveTo>
                    <a:pt x="41" y="376"/>
                  </a:moveTo>
                  <a:lnTo>
                    <a:pt x="41" y="376"/>
                  </a:lnTo>
                  <a:lnTo>
                    <a:pt x="45" y="366"/>
                  </a:lnTo>
                  <a:lnTo>
                    <a:pt x="47" y="356"/>
                  </a:lnTo>
                  <a:lnTo>
                    <a:pt x="47" y="345"/>
                  </a:lnTo>
                  <a:lnTo>
                    <a:pt x="47" y="334"/>
                  </a:lnTo>
                  <a:lnTo>
                    <a:pt x="47" y="334"/>
                  </a:lnTo>
                  <a:lnTo>
                    <a:pt x="46" y="326"/>
                  </a:lnTo>
                  <a:lnTo>
                    <a:pt x="45" y="318"/>
                  </a:lnTo>
                  <a:lnTo>
                    <a:pt x="41" y="303"/>
                  </a:lnTo>
                  <a:lnTo>
                    <a:pt x="41" y="296"/>
                  </a:lnTo>
                  <a:lnTo>
                    <a:pt x="41" y="289"/>
                  </a:lnTo>
                  <a:lnTo>
                    <a:pt x="44" y="283"/>
                  </a:lnTo>
                  <a:lnTo>
                    <a:pt x="47" y="278"/>
                  </a:lnTo>
                  <a:lnTo>
                    <a:pt x="47" y="278"/>
                  </a:lnTo>
                  <a:lnTo>
                    <a:pt x="47" y="302"/>
                  </a:lnTo>
                  <a:lnTo>
                    <a:pt x="50" y="326"/>
                  </a:lnTo>
                  <a:lnTo>
                    <a:pt x="52" y="348"/>
                  </a:lnTo>
                  <a:lnTo>
                    <a:pt x="53" y="368"/>
                  </a:lnTo>
                  <a:lnTo>
                    <a:pt x="53" y="368"/>
                  </a:lnTo>
                  <a:lnTo>
                    <a:pt x="53" y="364"/>
                  </a:lnTo>
                  <a:lnTo>
                    <a:pt x="55" y="363"/>
                  </a:lnTo>
                  <a:lnTo>
                    <a:pt x="56" y="363"/>
                  </a:lnTo>
                  <a:lnTo>
                    <a:pt x="58" y="364"/>
                  </a:lnTo>
                  <a:lnTo>
                    <a:pt x="58" y="364"/>
                  </a:lnTo>
                  <a:lnTo>
                    <a:pt x="58" y="358"/>
                  </a:lnTo>
                  <a:lnTo>
                    <a:pt x="57" y="353"/>
                  </a:lnTo>
                  <a:lnTo>
                    <a:pt x="57" y="349"/>
                  </a:lnTo>
                  <a:lnTo>
                    <a:pt x="58" y="345"/>
                  </a:lnTo>
                  <a:lnTo>
                    <a:pt x="58" y="345"/>
                  </a:lnTo>
                  <a:lnTo>
                    <a:pt x="59" y="348"/>
                  </a:lnTo>
                  <a:lnTo>
                    <a:pt x="61" y="351"/>
                  </a:lnTo>
                  <a:lnTo>
                    <a:pt x="62" y="353"/>
                  </a:lnTo>
                  <a:lnTo>
                    <a:pt x="64" y="354"/>
                  </a:lnTo>
                  <a:lnTo>
                    <a:pt x="70" y="356"/>
                  </a:lnTo>
                  <a:lnTo>
                    <a:pt x="79" y="356"/>
                  </a:lnTo>
                  <a:lnTo>
                    <a:pt x="79" y="356"/>
                  </a:lnTo>
                  <a:lnTo>
                    <a:pt x="80" y="352"/>
                  </a:lnTo>
                  <a:lnTo>
                    <a:pt x="80" y="347"/>
                  </a:lnTo>
                  <a:lnTo>
                    <a:pt x="80" y="337"/>
                  </a:lnTo>
                  <a:lnTo>
                    <a:pt x="76" y="330"/>
                  </a:lnTo>
                  <a:lnTo>
                    <a:pt x="73" y="322"/>
                  </a:lnTo>
                  <a:lnTo>
                    <a:pt x="62" y="306"/>
                  </a:lnTo>
                  <a:lnTo>
                    <a:pt x="57" y="297"/>
                  </a:lnTo>
                  <a:lnTo>
                    <a:pt x="53" y="289"/>
                  </a:lnTo>
                  <a:lnTo>
                    <a:pt x="53" y="289"/>
                  </a:lnTo>
                  <a:lnTo>
                    <a:pt x="50" y="277"/>
                  </a:lnTo>
                  <a:lnTo>
                    <a:pt x="49" y="265"/>
                  </a:lnTo>
                  <a:lnTo>
                    <a:pt x="47" y="252"/>
                  </a:lnTo>
                  <a:lnTo>
                    <a:pt x="49" y="242"/>
                  </a:lnTo>
                  <a:lnTo>
                    <a:pt x="50" y="229"/>
                  </a:lnTo>
                  <a:lnTo>
                    <a:pt x="52" y="218"/>
                  </a:lnTo>
                  <a:lnTo>
                    <a:pt x="55" y="209"/>
                  </a:lnTo>
                  <a:lnTo>
                    <a:pt x="58" y="199"/>
                  </a:lnTo>
                  <a:lnTo>
                    <a:pt x="58" y="199"/>
                  </a:lnTo>
                  <a:lnTo>
                    <a:pt x="56" y="210"/>
                  </a:lnTo>
                  <a:lnTo>
                    <a:pt x="53" y="220"/>
                  </a:lnTo>
                  <a:lnTo>
                    <a:pt x="53" y="231"/>
                  </a:lnTo>
                  <a:lnTo>
                    <a:pt x="52" y="240"/>
                  </a:lnTo>
                  <a:lnTo>
                    <a:pt x="55" y="258"/>
                  </a:lnTo>
                  <a:lnTo>
                    <a:pt x="58" y="277"/>
                  </a:lnTo>
                  <a:lnTo>
                    <a:pt x="64" y="295"/>
                  </a:lnTo>
                  <a:lnTo>
                    <a:pt x="72" y="311"/>
                  </a:lnTo>
                  <a:lnTo>
                    <a:pt x="79" y="325"/>
                  </a:lnTo>
                  <a:lnTo>
                    <a:pt x="86" y="340"/>
                  </a:lnTo>
                  <a:lnTo>
                    <a:pt x="86" y="340"/>
                  </a:lnTo>
                  <a:lnTo>
                    <a:pt x="85" y="345"/>
                  </a:lnTo>
                  <a:lnTo>
                    <a:pt x="84" y="352"/>
                  </a:lnTo>
                  <a:lnTo>
                    <a:pt x="84" y="359"/>
                  </a:lnTo>
                  <a:lnTo>
                    <a:pt x="81" y="364"/>
                  </a:lnTo>
                  <a:lnTo>
                    <a:pt x="81" y="364"/>
                  </a:lnTo>
                  <a:lnTo>
                    <a:pt x="84" y="364"/>
                  </a:lnTo>
                  <a:lnTo>
                    <a:pt x="86" y="365"/>
                  </a:lnTo>
                  <a:lnTo>
                    <a:pt x="87" y="366"/>
                  </a:lnTo>
                  <a:lnTo>
                    <a:pt x="87" y="369"/>
                  </a:lnTo>
                  <a:lnTo>
                    <a:pt x="86" y="379"/>
                  </a:lnTo>
                  <a:lnTo>
                    <a:pt x="86" y="379"/>
                  </a:lnTo>
                  <a:lnTo>
                    <a:pt x="91" y="374"/>
                  </a:lnTo>
                  <a:lnTo>
                    <a:pt x="93" y="368"/>
                  </a:lnTo>
                  <a:lnTo>
                    <a:pt x="97" y="362"/>
                  </a:lnTo>
                  <a:lnTo>
                    <a:pt x="101" y="356"/>
                  </a:lnTo>
                  <a:lnTo>
                    <a:pt x="101" y="356"/>
                  </a:lnTo>
                  <a:lnTo>
                    <a:pt x="102" y="363"/>
                  </a:lnTo>
                  <a:lnTo>
                    <a:pt x="104" y="365"/>
                  </a:lnTo>
                  <a:lnTo>
                    <a:pt x="107" y="368"/>
                  </a:lnTo>
                  <a:lnTo>
                    <a:pt x="107" y="368"/>
                  </a:lnTo>
                  <a:lnTo>
                    <a:pt x="107" y="363"/>
                  </a:lnTo>
                  <a:lnTo>
                    <a:pt x="107" y="362"/>
                  </a:lnTo>
                  <a:lnTo>
                    <a:pt x="108" y="363"/>
                  </a:lnTo>
                  <a:lnTo>
                    <a:pt x="109" y="365"/>
                  </a:lnTo>
                  <a:lnTo>
                    <a:pt x="112" y="368"/>
                  </a:lnTo>
                  <a:lnTo>
                    <a:pt x="112" y="368"/>
                  </a:lnTo>
                  <a:lnTo>
                    <a:pt x="112" y="364"/>
                  </a:lnTo>
                  <a:lnTo>
                    <a:pt x="113" y="362"/>
                  </a:lnTo>
                  <a:lnTo>
                    <a:pt x="114" y="360"/>
                  </a:lnTo>
                  <a:lnTo>
                    <a:pt x="115" y="360"/>
                  </a:lnTo>
                  <a:lnTo>
                    <a:pt x="120" y="362"/>
                  </a:lnTo>
                  <a:lnTo>
                    <a:pt x="121" y="363"/>
                  </a:lnTo>
                  <a:lnTo>
                    <a:pt x="123" y="362"/>
                  </a:lnTo>
                  <a:lnTo>
                    <a:pt x="123" y="362"/>
                  </a:lnTo>
                  <a:lnTo>
                    <a:pt x="121" y="366"/>
                  </a:lnTo>
                  <a:lnTo>
                    <a:pt x="119" y="370"/>
                  </a:lnTo>
                  <a:lnTo>
                    <a:pt x="113" y="379"/>
                  </a:lnTo>
                  <a:lnTo>
                    <a:pt x="103" y="383"/>
                  </a:lnTo>
                  <a:lnTo>
                    <a:pt x="93" y="387"/>
                  </a:lnTo>
                  <a:lnTo>
                    <a:pt x="82" y="389"/>
                  </a:lnTo>
                  <a:lnTo>
                    <a:pt x="72" y="388"/>
                  </a:lnTo>
                  <a:lnTo>
                    <a:pt x="61" y="386"/>
                  </a:lnTo>
                  <a:lnTo>
                    <a:pt x="50" y="381"/>
                  </a:lnTo>
                  <a:lnTo>
                    <a:pt x="50" y="381"/>
                  </a:lnTo>
                  <a:lnTo>
                    <a:pt x="44" y="387"/>
                  </a:lnTo>
                  <a:lnTo>
                    <a:pt x="36" y="392"/>
                  </a:lnTo>
                  <a:lnTo>
                    <a:pt x="28" y="396"/>
                  </a:lnTo>
                  <a:lnTo>
                    <a:pt x="19" y="398"/>
                  </a:lnTo>
                  <a:lnTo>
                    <a:pt x="19" y="398"/>
                  </a:lnTo>
                  <a:lnTo>
                    <a:pt x="29" y="404"/>
                  </a:lnTo>
                  <a:lnTo>
                    <a:pt x="40" y="409"/>
                  </a:lnTo>
                  <a:lnTo>
                    <a:pt x="51" y="414"/>
                  </a:lnTo>
                  <a:lnTo>
                    <a:pt x="63" y="417"/>
                  </a:lnTo>
                  <a:lnTo>
                    <a:pt x="87" y="425"/>
                  </a:lnTo>
                  <a:lnTo>
                    <a:pt x="98" y="430"/>
                  </a:lnTo>
                  <a:lnTo>
                    <a:pt x="109" y="434"/>
                  </a:lnTo>
                  <a:lnTo>
                    <a:pt x="109" y="434"/>
                  </a:lnTo>
                  <a:lnTo>
                    <a:pt x="107" y="431"/>
                  </a:lnTo>
                  <a:lnTo>
                    <a:pt x="103" y="427"/>
                  </a:lnTo>
                  <a:lnTo>
                    <a:pt x="93" y="422"/>
                  </a:lnTo>
                  <a:lnTo>
                    <a:pt x="84" y="419"/>
                  </a:lnTo>
                  <a:lnTo>
                    <a:pt x="72" y="415"/>
                  </a:lnTo>
                  <a:lnTo>
                    <a:pt x="61" y="411"/>
                  </a:lnTo>
                  <a:lnTo>
                    <a:pt x="51" y="408"/>
                  </a:lnTo>
                  <a:lnTo>
                    <a:pt x="47" y="405"/>
                  </a:lnTo>
                  <a:lnTo>
                    <a:pt x="45" y="403"/>
                  </a:lnTo>
                  <a:lnTo>
                    <a:pt x="42" y="399"/>
                  </a:lnTo>
                  <a:lnTo>
                    <a:pt x="41" y="396"/>
                  </a:lnTo>
                  <a:lnTo>
                    <a:pt x="41" y="396"/>
                  </a:lnTo>
                  <a:lnTo>
                    <a:pt x="50" y="399"/>
                  </a:lnTo>
                  <a:lnTo>
                    <a:pt x="57" y="403"/>
                  </a:lnTo>
                  <a:lnTo>
                    <a:pt x="66" y="404"/>
                  </a:lnTo>
                  <a:lnTo>
                    <a:pt x="75" y="405"/>
                  </a:lnTo>
                  <a:lnTo>
                    <a:pt x="95" y="403"/>
                  </a:lnTo>
                  <a:lnTo>
                    <a:pt x="114" y="400"/>
                  </a:lnTo>
                  <a:lnTo>
                    <a:pt x="135" y="398"/>
                  </a:lnTo>
                  <a:lnTo>
                    <a:pt x="144" y="397"/>
                  </a:lnTo>
                  <a:lnTo>
                    <a:pt x="154" y="397"/>
                  </a:lnTo>
                  <a:lnTo>
                    <a:pt x="164" y="398"/>
                  </a:lnTo>
                  <a:lnTo>
                    <a:pt x="173" y="400"/>
                  </a:lnTo>
                  <a:lnTo>
                    <a:pt x="182" y="404"/>
                  </a:lnTo>
                  <a:lnTo>
                    <a:pt x="190" y="409"/>
                  </a:lnTo>
                  <a:lnTo>
                    <a:pt x="190" y="409"/>
                  </a:lnTo>
                  <a:lnTo>
                    <a:pt x="183" y="408"/>
                  </a:lnTo>
                  <a:lnTo>
                    <a:pt x="180" y="405"/>
                  </a:lnTo>
                  <a:lnTo>
                    <a:pt x="178" y="405"/>
                  </a:lnTo>
                  <a:lnTo>
                    <a:pt x="177" y="405"/>
                  </a:lnTo>
                  <a:lnTo>
                    <a:pt x="176" y="409"/>
                  </a:lnTo>
                  <a:lnTo>
                    <a:pt x="176" y="409"/>
                  </a:lnTo>
                  <a:lnTo>
                    <a:pt x="170" y="406"/>
                  </a:lnTo>
                  <a:lnTo>
                    <a:pt x="164" y="405"/>
                  </a:lnTo>
                  <a:lnTo>
                    <a:pt x="156" y="404"/>
                  </a:lnTo>
                  <a:lnTo>
                    <a:pt x="148" y="405"/>
                  </a:lnTo>
                  <a:lnTo>
                    <a:pt x="132" y="408"/>
                  </a:lnTo>
                  <a:lnTo>
                    <a:pt x="118" y="409"/>
                  </a:lnTo>
                  <a:lnTo>
                    <a:pt x="118" y="409"/>
                  </a:lnTo>
                  <a:lnTo>
                    <a:pt x="109" y="410"/>
                  </a:lnTo>
                  <a:lnTo>
                    <a:pt x="104" y="410"/>
                  </a:lnTo>
                  <a:lnTo>
                    <a:pt x="99" y="413"/>
                  </a:lnTo>
                  <a:lnTo>
                    <a:pt x="95" y="417"/>
                  </a:lnTo>
                  <a:lnTo>
                    <a:pt x="95" y="417"/>
                  </a:lnTo>
                  <a:lnTo>
                    <a:pt x="103" y="421"/>
                  </a:lnTo>
                  <a:lnTo>
                    <a:pt x="109" y="425"/>
                  </a:lnTo>
                  <a:lnTo>
                    <a:pt x="124" y="434"/>
                  </a:lnTo>
                  <a:lnTo>
                    <a:pt x="138" y="444"/>
                  </a:lnTo>
                  <a:lnTo>
                    <a:pt x="146" y="448"/>
                  </a:lnTo>
                  <a:lnTo>
                    <a:pt x="154" y="451"/>
                  </a:lnTo>
                  <a:lnTo>
                    <a:pt x="154" y="451"/>
                  </a:lnTo>
                  <a:lnTo>
                    <a:pt x="164" y="453"/>
                  </a:lnTo>
                  <a:lnTo>
                    <a:pt x="175" y="454"/>
                  </a:lnTo>
                  <a:lnTo>
                    <a:pt x="184" y="454"/>
                  </a:lnTo>
                  <a:lnTo>
                    <a:pt x="189" y="455"/>
                  </a:lnTo>
                  <a:lnTo>
                    <a:pt x="193" y="457"/>
                  </a:lnTo>
                  <a:lnTo>
                    <a:pt x="193" y="457"/>
                  </a:lnTo>
                  <a:lnTo>
                    <a:pt x="193" y="455"/>
                  </a:lnTo>
                  <a:lnTo>
                    <a:pt x="192" y="454"/>
                  </a:lnTo>
                  <a:lnTo>
                    <a:pt x="192" y="453"/>
                  </a:lnTo>
                  <a:lnTo>
                    <a:pt x="193" y="451"/>
                  </a:lnTo>
                  <a:lnTo>
                    <a:pt x="193" y="451"/>
                  </a:lnTo>
                  <a:lnTo>
                    <a:pt x="210" y="456"/>
                  </a:lnTo>
                  <a:lnTo>
                    <a:pt x="227" y="460"/>
                  </a:lnTo>
                  <a:lnTo>
                    <a:pt x="245" y="460"/>
                  </a:lnTo>
                  <a:lnTo>
                    <a:pt x="262" y="459"/>
                  </a:lnTo>
                  <a:lnTo>
                    <a:pt x="269" y="457"/>
                  </a:lnTo>
                  <a:lnTo>
                    <a:pt x="277" y="455"/>
                  </a:lnTo>
                  <a:lnTo>
                    <a:pt x="284" y="451"/>
                  </a:lnTo>
                  <a:lnTo>
                    <a:pt x="290" y="448"/>
                  </a:lnTo>
                  <a:lnTo>
                    <a:pt x="295" y="443"/>
                  </a:lnTo>
                  <a:lnTo>
                    <a:pt x="298" y="437"/>
                  </a:lnTo>
                  <a:lnTo>
                    <a:pt x="301" y="431"/>
                  </a:lnTo>
                  <a:lnTo>
                    <a:pt x="302" y="423"/>
                  </a:lnTo>
                  <a:lnTo>
                    <a:pt x="302" y="423"/>
                  </a:lnTo>
                  <a:lnTo>
                    <a:pt x="303" y="417"/>
                  </a:lnTo>
                  <a:lnTo>
                    <a:pt x="302" y="411"/>
                  </a:lnTo>
                  <a:lnTo>
                    <a:pt x="300" y="400"/>
                  </a:lnTo>
                  <a:lnTo>
                    <a:pt x="295" y="391"/>
                  </a:lnTo>
                  <a:lnTo>
                    <a:pt x="289" y="382"/>
                  </a:lnTo>
                  <a:lnTo>
                    <a:pt x="281" y="375"/>
                  </a:lnTo>
                  <a:lnTo>
                    <a:pt x="273" y="368"/>
                  </a:lnTo>
                  <a:lnTo>
                    <a:pt x="264" y="363"/>
                  </a:lnTo>
                  <a:lnTo>
                    <a:pt x="257" y="359"/>
                  </a:lnTo>
                  <a:lnTo>
                    <a:pt x="257" y="359"/>
                  </a:lnTo>
                  <a:lnTo>
                    <a:pt x="251" y="357"/>
                  </a:lnTo>
                  <a:lnTo>
                    <a:pt x="244" y="356"/>
                  </a:lnTo>
                  <a:lnTo>
                    <a:pt x="237" y="353"/>
                  </a:lnTo>
                  <a:lnTo>
                    <a:pt x="234" y="351"/>
                  </a:lnTo>
                  <a:lnTo>
                    <a:pt x="233" y="348"/>
                  </a:lnTo>
                  <a:lnTo>
                    <a:pt x="233" y="348"/>
                  </a:lnTo>
                  <a:lnTo>
                    <a:pt x="240" y="348"/>
                  </a:lnTo>
                  <a:lnTo>
                    <a:pt x="246" y="349"/>
                  </a:lnTo>
                  <a:lnTo>
                    <a:pt x="260" y="354"/>
                  </a:lnTo>
                  <a:lnTo>
                    <a:pt x="273" y="360"/>
                  </a:lnTo>
                  <a:lnTo>
                    <a:pt x="285" y="368"/>
                  </a:lnTo>
                  <a:lnTo>
                    <a:pt x="296" y="374"/>
                  </a:lnTo>
                  <a:lnTo>
                    <a:pt x="308" y="379"/>
                  </a:lnTo>
                  <a:lnTo>
                    <a:pt x="314" y="380"/>
                  </a:lnTo>
                  <a:lnTo>
                    <a:pt x="320" y="380"/>
                  </a:lnTo>
                  <a:lnTo>
                    <a:pt x="326" y="379"/>
                  </a:lnTo>
                  <a:lnTo>
                    <a:pt x="334" y="376"/>
                  </a:lnTo>
                  <a:lnTo>
                    <a:pt x="334" y="376"/>
                  </a:lnTo>
                  <a:lnTo>
                    <a:pt x="325" y="376"/>
                  </a:lnTo>
                  <a:lnTo>
                    <a:pt x="317" y="375"/>
                  </a:lnTo>
                  <a:lnTo>
                    <a:pt x="309" y="372"/>
                  </a:lnTo>
                  <a:lnTo>
                    <a:pt x="302" y="368"/>
                  </a:lnTo>
                  <a:lnTo>
                    <a:pt x="295" y="363"/>
                  </a:lnTo>
                  <a:lnTo>
                    <a:pt x="290" y="357"/>
                  </a:lnTo>
                  <a:lnTo>
                    <a:pt x="285" y="352"/>
                  </a:lnTo>
                  <a:lnTo>
                    <a:pt x="283" y="348"/>
                  </a:lnTo>
                  <a:lnTo>
                    <a:pt x="283" y="348"/>
                  </a:lnTo>
                  <a:lnTo>
                    <a:pt x="280" y="351"/>
                  </a:lnTo>
                  <a:lnTo>
                    <a:pt x="277" y="352"/>
                  </a:lnTo>
                  <a:lnTo>
                    <a:pt x="273" y="352"/>
                  </a:lnTo>
                  <a:lnTo>
                    <a:pt x="268" y="351"/>
                  </a:lnTo>
                  <a:lnTo>
                    <a:pt x="261" y="348"/>
                  </a:lnTo>
                  <a:lnTo>
                    <a:pt x="257" y="347"/>
                  </a:lnTo>
                  <a:lnTo>
                    <a:pt x="255" y="348"/>
                  </a:lnTo>
                  <a:lnTo>
                    <a:pt x="255" y="348"/>
                  </a:lnTo>
                  <a:lnTo>
                    <a:pt x="254" y="346"/>
                  </a:lnTo>
                  <a:lnTo>
                    <a:pt x="252" y="345"/>
                  </a:lnTo>
                  <a:lnTo>
                    <a:pt x="247" y="345"/>
                  </a:lnTo>
                  <a:lnTo>
                    <a:pt x="241" y="343"/>
                  </a:lnTo>
                  <a:lnTo>
                    <a:pt x="234" y="345"/>
                  </a:lnTo>
                  <a:lnTo>
                    <a:pt x="217" y="347"/>
                  </a:lnTo>
                  <a:lnTo>
                    <a:pt x="204" y="348"/>
                  </a:lnTo>
                  <a:lnTo>
                    <a:pt x="204" y="348"/>
                  </a:lnTo>
                  <a:lnTo>
                    <a:pt x="207" y="345"/>
                  </a:lnTo>
                  <a:lnTo>
                    <a:pt x="211" y="343"/>
                  </a:lnTo>
                  <a:lnTo>
                    <a:pt x="218" y="340"/>
                  </a:lnTo>
                  <a:lnTo>
                    <a:pt x="227" y="339"/>
                  </a:lnTo>
                  <a:lnTo>
                    <a:pt x="237" y="337"/>
                  </a:lnTo>
                  <a:lnTo>
                    <a:pt x="245" y="337"/>
                  </a:lnTo>
                  <a:lnTo>
                    <a:pt x="252" y="336"/>
                  </a:lnTo>
                  <a:lnTo>
                    <a:pt x="257" y="335"/>
                  </a:lnTo>
                  <a:lnTo>
                    <a:pt x="260" y="332"/>
                  </a:lnTo>
                  <a:lnTo>
                    <a:pt x="261" y="331"/>
                  </a:lnTo>
                  <a:lnTo>
                    <a:pt x="261" y="331"/>
                  </a:lnTo>
                  <a:lnTo>
                    <a:pt x="262" y="332"/>
                  </a:lnTo>
                  <a:lnTo>
                    <a:pt x="264" y="334"/>
                  </a:lnTo>
                  <a:lnTo>
                    <a:pt x="267" y="335"/>
                  </a:lnTo>
                  <a:lnTo>
                    <a:pt x="269" y="336"/>
                  </a:lnTo>
                  <a:lnTo>
                    <a:pt x="269" y="336"/>
                  </a:lnTo>
                  <a:lnTo>
                    <a:pt x="267" y="334"/>
                  </a:lnTo>
                  <a:lnTo>
                    <a:pt x="267" y="331"/>
                  </a:lnTo>
                  <a:lnTo>
                    <a:pt x="269" y="331"/>
                  </a:lnTo>
                  <a:lnTo>
                    <a:pt x="274" y="331"/>
                  </a:lnTo>
                  <a:lnTo>
                    <a:pt x="274" y="331"/>
                  </a:lnTo>
                  <a:lnTo>
                    <a:pt x="275" y="332"/>
                  </a:lnTo>
                  <a:lnTo>
                    <a:pt x="277" y="335"/>
                  </a:lnTo>
                  <a:lnTo>
                    <a:pt x="283" y="336"/>
                  </a:lnTo>
                  <a:lnTo>
                    <a:pt x="286" y="337"/>
                  </a:lnTo>
                  <a:lnTo>
                    <a:pt x="289" y="339"/>
                  </a:lnTo>
                  <a:lnTo>
                    <a:pt x="291" y="341"/>
                  </a:lnTo>
                  <a:lnTo>
                    <a:pt x="291" y="345"/>
                  </a:lnTo>
                  <a:lnTo>
                    <a:pt x="291" y="345"/>
                  </a:lnTo>
                  <a:lnTo>
                    <a:pt x="292" y="342"/>
                  </a:lnTo>
                  <a:lnTo>
                    <a:pt x="295" y="342"/>
                  </a:lnTo>
                  <a:lnTo>
                    <a:pt x="298" y="345"/>
                  </a:lnTo>
                  <a:lnTo>
                    <a:pt x="303" y="347"/>
                  </a:lnTo>
                  <a:lnTo>
                    <a:pt x="304" y="347"/>
                  </a:lnTo>
                  <a:lnTo>
                    <a:pt x="306" y="345"/>
                  </a:lnTo>
                  <a:lnTo>
                    <a:pt x="306" y="345"/>
                  </a:lnTo>
                  <a:lnTo>
                    <a:pt x="300" y="342"/>
                  </a:lnTo>
                  <a:lnTo>
                    <a:pt x="294" y="339"/>
                  </a:lnTo>
                  <a:lnTo>
                    <a:pt x="290" y="336"/>
                  </a:lnTo>
                  <a:lnTo>
                    <a:pt x="291" y="336"/>
                  </a:lnTo>
                  <a:lnTo>
                    <a:pt x="291" y="336"/>
                  </a:lnTo>
                  <a:lnTo>
                    <a:pt x="297" y="337"/>
                  </a:lnTo>
                  <a:lnTo>
                    <a:pt x="302" y="340"/>
                  </a:lnTo>
                  <a:lnTo>
                    <a:pt x="307" y="342"/>
                  </a:lnTo>
                  <a:lnTo>
                    <a:pt x="311" y="345"/>
                  </a:lnTo>
                  <a:lnTo>
                    <a:pt x="315" y="351"/>
                  </a:lnTo>
                  <a:lnTo>
                    <a:pt x="319" y="354"/>
                  </a:lnTo>
                  <a:lnTo>
                    <a:pt x="323" y="356"/>
                  </a:lnTo>
                  <a:lnTo>
                    <a:pt x="323" y="356"/>
                  </a:lnTo>
                  <a:lnTo>
                    <a:pt x="321" y="354"/>
                  </a:lnTo>
                  <a:lnTo>
                    <a:pt x="319" y="353"/>
                  </a:lnTo>
                  <a:lnTo>
                    <a:pt x="318" y="352"/>
                  </a:lnTo>
                  <a:lnTo>
                    <a:pt x="317" y="351"/>
                  </a:lnTo>
                  <a:lnTo>
                    <a:pt x="317" y="351"/>
                  </a:lnTo>
                  <a:lnTo>
                    <a:pt x="321" y="352"/>
                  </a:lnTo>
                  <a:lnTo>
                    <a:pt x="325" y="354"/>
                  </a:lnTo>
                  <a:lnTo>
                    <a:pt x="330" y="359"/>
                  </a:lnTo>
                  <a:lnTo>
                    <a:pt x="335" y="365"/>
                  </a:lnTo>
                  <a:lnTo>
                    <a:pt x="340" y="368"/>
                  </a:lnTo>
                  <a:lnTo>
                    <a:pt x="344" y="370"/>
                  </a:lnTo>
                  <a:lnTo>
                    <a:pt x="344" y="370"/>
                  </a:lnTo>
                  <a:lnTo>
                    <a:pt x="343" y="368"/>
                  </a:lnTo>
                  <a:lnTo>
                    <a:pt x="342" y="365"/>
                  </a:lnTo>
                  <a:lnTo>
                    <a:pt x="337" y="363"/>
                  </a:lnTo>
                  <a:lnTo>
                    <a:pt x="332" y="359"/>
                  </a:lnTo>
                  <a:lnTo>
                    <a:pt x="328" y="356"/>
                  </a:lnTo>
                  <a:lnTo>
                    <a:pt x="328" y="356"/>
                  </a:lnTo>
                  <a:lnTo>
                    <a:pt x="331" y="356"/>
                  </a:lnTo>
                  <a:lnTo>
                    <a:pt x="335" y="357"/>
                  </a:lnTo>
                  <a:lnTo>
                    <a:pt x="341" y="360"/>
                  </a:lnTo>
                  <a:lnTo>
                    <a:pt x="346" y="364"/>
                  </a:lnTo>
                  <a:lnTo>
                    <a:pt x="348" y="363"/>
                  </a:lnTo>
                  <a:lnTo>
                    <a:pt x="351" y="362"/>
                  </a:lnTo>
                  <a:lnTo>
                    <a:pt x="351" y="362"/>
                  </a:lnTo>
                  <a:lnTo>
                    <a:pt x="348" y="362"/>
                  </a:lnTo>
                  <a:lnTo>
                    <a:pt x="346" y="362"/>
                  </a:lnTo>
                  <a:lnTo>
                    <a:pt x="342" y="359"/>
                  </a:lnTo>
                  <a:lnTo>
                    <a:pt x="342" y="358"/>
                  </a:lnTo>
                  <a:lnTo>
                    <a:pt x="342" y="357"/>
                  </a:lnTo>
                  <a:lnTo>
                    <a:pt x="344" y="356"/>
                  </a:lnTo>
                  <a:lnTo>
                    <a:pt x="347" y="356"/>
                  </a:lnTo>
                  <a:lnTo>
                    <a:pt x="347" y="356"/>
                  </a:lnTo>
                  <a:lnTo>
                    <a:pt x="348" y="356"/>
                  </a:lnTo>
                  <a:lnTo>
                    <a:pt x="348" y="356"/>
                  </a:lnTo>
                  <a:lnTo>
                    <a:pt x="351" y="359"/>
                  </a:lnTo>
                  <a:lnTo>
                    <a:pt x="352" y="360"/>
                  </a:lnTo>
                  <a:lnTo>
                    <a:pt x="354" y="360"/>
                  </a:lnTo>
                  <a:lnTo>
                    <a:pt x="355" y="359"/>
                  </a:lnTo>
                  <a:lnTo>
                    <a:pt x="355" y="356"/>
                  </a:lnTo>
                  <a:lnTo>
                    <a:pt x="355" y="356"/>
                  </a:lnTo>
                  <a:lnTo>
                    <a:pt x="355" y="359"/>
                  </a:lnTo>
                  <a:lnTo>
                    <a:pt x="357" y="363"/>
                  </a:lnTo>
                  <a:lnTo>
                    <a:pt x="358" y="365"/>
                  </a:lnTo>
                  <a:lnTo>
                    <a:pt x="361" y="366"/>
                  </a:lnTo>
                  <a:lnTo>
                    <a:pt x="366" y="369"/>
                  </a:lnTo>
                  <a:lnTo>
                    <a:pt x="368" y="370"/>
                  </a:lnTo>
                  <a:lnTo>
                    <a:pt x="366" y="370"/>
                  </a:lnTo>
                  <a:lnTo>
                    <a:pt x="366" y="370"/>
                  </a:lnTo>
                  <a:lnTo>
                    <a:pt x="365" y="372"/>
                  </a:lnTo>
                  <a:lnTo>
                    <a:pt x="364" y="374"/>
                  </a:lnTo>
                  <a:lnTo>
                    <a:pt x="360" y="370"/>
                  </a:lnTo>
                  <a:lnTo>
                    <a:pt x="355" y="368"/>
                  </a:lnTo>
                  <a:lnTo>
                    <a:pt x="354" y="368"/>
                  </a:lnTo>
                  <a:lnTo>
                    <a:pt x="353" y="370"/>
                  </a:lnTo>
                  <a:lnTo>
                    <a:pt x="353" y="370"/>
                  </a:lnTo>
                  <a:lnTo>
                    <a:pt x="357" y="370"/>
                  </a:lnTo>
                  <a:lnTo>
                    <a:pt x="359" y="371"/>
                  </a:lnTo>
                  <a:lnTo>
                    <a:pt x="360" y="374"/>
                  </a:lnTo>
                  <a:lnTo>
                    <a:pt x="361" y="376"/>
                  </a:lnTo>
                  <a:lnTo>
                    <a:pt x="361" y="376"/>
                  </a:lnTo>
                  <a:lnTo>
                    <a:pt x="354" y="376"/>
                  </a:lnTo>
                  <a:lnTo>
                    <a:pt x="348" y="379"/>
                  </a:lnTo>
                  <a:lnTo>
                    <a:pt x="343" y="381"/>
                  </a:lnTo>
                  <a:lnTo>
                    <a:pt x="338" y="385"/>
                  </a:lnTo>
                  <a:lnTo>
                    <a:pt x="338" y="385"/>
                  </a:lnTo>
                  <a:lnTo>
                    <a:pt x="354" y="383"/>
                  </a:lnTo>
                  <a:lnTo>
                    <a:pt x="370" y="382"/>
                  </a:lnTo>
                  <a:lnTo>
                    <a:pt x="377" y="382"/>
                  </a:lnTo>
                  <a:lnTo>
                    <a:pt x="385" y="381"/>
                  </a:lnTo>
                  <a:lnTo>
                    <a:pt x="389" y="379"/>
                  </a:lnTo>
                  <a:lnTo>
                    <a:pt x="395" y="376"/>
                  </a:lnTo>
                  <a:lnTo>
                    <a:pt x="395" y="376"/>
                  </a:lnTo>
                  <a:lnTo>
                    <a:pt x="393" y="366"/>
                  </a:lnTo>
                  <a:lnTo>
                    <a:pt x="388" y="357"/>
                  </a:lnTo>
                  <a:lnTo>
                    <a:pt x="383" y="347"/>
                  </a:lnTo>
                  <a:lnTo>
                    <a:pt x="377" y="337"/>
                  </a:lnTo>
                  <a:lnTo>
                    <a:pt x="371" y="328"/>
                  </a:lnTo>
                  <a:lnTo>
                    <a:pt x="363" y="319"/>
                  </a:lnTo>
                  <a:lnTo>
                    <a:pt x="354" y="311"/>
                  </a:lnTo>
                  <a:lnTo>
                    <a:pt x="344" y="302"/>
                  </a:lnTo>
                  <a:lnTo>
                    <a:pt x="334" y="295"/>
                  </a:lnTo>
                  <a:lnTo>
                    <a:pt x="323" y="288"/>
                  </a:lnTo>
                  <a:lnTo>
                    <a:pt x="312" y="282"/>
                  </a:lnTo>
                  <a:lnTo>
                    <a:pt x="298" y="277"/>
                  </a:lnTo>
                  <a:lnTo>
                    <a:pt x="286" y="272"/>
                  </a:lnTo>
                  <a:lnTo>
                    <a:pt x="273" y="268"/>
                  </a:lnTo>
                  <a:lnTo>
                    <a:pt x="260" y="266"/>
                  </a:lnTo>
                  <a:lnTo>
                    <a:pt x="246" y="263"/>
                  </a:lnTo>
                  <a:lnTo>
                    <a:pt x="246" y="263"/>
                  </a:lnTo>
                  <a:lnTo>
                    <a:pt x="229" y="263"/>
                  </a:lnTo>
                  <a:lnTo>
                    <a:pt x="212" y="265"/>
                  </a:lnTo>
                  <a:lnTo>
                    <a:pt x="195" y="268"/>
                  </a:lnTo>
                  <a:lnTo>
                    <a:pt x="180" y="273"/>
                  </a:lnTo>
                  <a:lnTo>
                    <a:pt x="167" y="279"/>
                  </a:lnTo>
                  <a:lnTo>
                    <a:pt x="161" y="283"/>
                  </a:lnTo>
                  <a:lnTo>
                    <a:pt x="158" y="288"/>
                  </a:lnTo>
                  <a:lnTo>
                    <a:pt x="154" y="292"/>
                  </a:lnTo>
                  <a:lnTo>
                    <a:pt x="152" y="297"/>
                  </a:lnTo>
                  <a:lnTo>
                    <a:pt x="150" y="302"/>
                  </a:lnTo>
                  <a:lnTo>
                    <a:pt x="152" y="308"/>
                  </a:lnTo>
                  <a:lnTo>
                    <a:pt x="152" y="308"/>
                  </a:lnTo>
                  <a:lnTo>
                    <a:pt x="144" y="312"/>
                  </a:lnTo>
                  <a:lnTo>
                    <a:pt x="138" y="317"/>
                  </a:lnTo>
                  <a:lnTo>
                    <a:pt x="133" y="323"/>
                  </a:lnTo>
                  <a:lnTo>
                    <a:pt x="129" y="328"/>
                  </a:lnTo>
                  <a:lnTo>
                    <a:pt x="129" y="328"/>
                  </a:lnTo>
                  <a:lnTo>
                    <a:pt x="129" y="324"/>
                  </a:lnTo>
                  <a:lnTo>
                    <a:pt x="131" y="319"/>
                  </a:lnTo>
                  <a:lnTo>
                    <a:pt x="137" y="313"/>
                  </a:lnTo>
                  <a:lnTo>
                    <a:pt x="142" y="308"/>
                  </a:lnTo>
                  <a:lnTo>
                    <a:pt x="143" y="306"/>
                  </a:lnTo>
                  <a:lnTo>
                    <a:pt x="143" y="303"/>
                  </a:lnTo>
                  <a:lnTo>
                    <a:pt x="143" y="303"/>
                  </a:lnTo>
                  <a:lnTo>
                    <a:pt x="136" y="308"/>
                  </a:lnTo>
                  <a:lnTo>
                    <a:pt x="131" y="313"/>
                  </a:lnTo>
                  <a:lnTo>
                    <a:pt x="125" y="319"/>
                  </a:lnTo>
                  <a:lnTo>
                    <a:pt x="121" y="320"/>
                  </a:lnTo>
                  <a:lnTo>
                    <a:pt x="118" y="323"/>
                  </a:lnTo>
                  <a:lnTo>
                    <a:pt x="118" y="323"/>
                  </a:lnTo>
                  <a:lnTo>
                    <a:pt x="115" y="314"/>
                  </a:lnTo>
                  <a:lnTo>
                    <a:pt x="114" y="307"/>
                  </a:lnTo>
                  <a:lnTo>
                    <a:pt x="114" y="292"/>
                  </a:lnTo>
                  <a:lnTo>
                    <a:pt x="116" y="279"/>
                  </a:lnTo>
                  <a:lnTo>
                    <a:pt x="120" y="266"/>
                  </a:lnTo>
                  <a:lnTo>
                    <a:pt x="130" y="242"/>
                  </a:lnTo>
                  <a:lnTo>
                    <a:pt x="133" y="228"/>
                  </a:lnTo>
                  <a:lnTo>
                    <a:pt x="137" y="216"/>
                  </a:lnTo>
                  <a:lnTo>
                    <a:pt x="137" y="216"/>
                  </a:lnTo>
                  <a:lnTo>
                    <a:pt x="137" y="211"/>
                  </a:lnTo>
                  <a:lnTo>
                    <a:pt x="138" y="209"/>
                  </a:lnTo>
                  <a:lnTo>
                    <a:pt x="139" y="208"/>
                  </a:lnTo>
                  <a:lnTo>
                    <a:pt x="139" y="209"/>
                  </a:lnTo>
                  <a:lnTo>
                    <a:pt x="139" y="214"/>
                  </a:lnTo>
                  <a:lnTo>
                    <a:pt x="139" y="214"/>
                  </a:lnTo>
                  <a:lnTo>
                    <a:pt x="139" y="226"/>
                  </a:lnTo>
                  <a:lnTo>
                    <a:pt x="138" y="237"/>
                  </a:lnTo>
                  <a:lnTo>
                    <a:pt x="135" y="248"/>
                  </a:lnTo>
                  <a:lnTo>
                    <a:pt x="130" y="257"/>
                  </a:lnTo>
                  <a:lnTo>
                    <a:pt x="126" y="267"/>
                  </a:lnTo>
                  <a:lnTo>
                    <a:pt x="124" y="277"/>
                  </a:lnTo>
                  <a:lnTo>
                    <a:pt x="123" y="286"/>
                  </a:lnTo>
                  <a:lnTo>
                    <a:pt x="123" y="297"/>
                  </a:lnTo>
                  <a:lnTo>
                    <a:pt x="123" y="297"/>
                  </a:lnTo>
                  <a:lnTo>
                    <a:pt x="126" y="294"/>
                  </a:lnTo>
                  <a:lnTo>
                    <a:pt x="127" y="289"/>
                  </a:lnTo>
                  <a:lnTo>
                    <a:pt x="129" y="284"/>
                  </a:lnTo>
                  <a:lnTo>
                    <a:pt x="129" y="278"/>
                  </a:lnTo>
                  <a:lnTo>
                    <a:pt x="129" y="278"/>
                  </a:lnTo>
                  <a:lnTo>
                    <a:pt x="132" y="277"/>
                  </a:lnTo>
                  <a:lnTo>
                    <a:pt x="135" y="278"/>
                  </a:lnTo>
                  <a:lnTo>
                    <a:pt x="136" y="279"/>
                  </a:lnTo>
                  <a:lnTo>
                    <a:pt x="136" y="282"/>
                  </a:lnTo>
                  <a:lnTo>
                    <a:pt x="137" y="286"/>
                  </a:lnTo>
                  <a:lnTo>
                    <a:pt x="138" y="288"/>
                  </a:lnTo>
                  <a:lnTo>
                    <a:pt x="139" y="289"/>
                  </a:lnTo>
                  <a:lnTo>
                    <a:pt x="139" y="289"/>
                  </a:lnTo>
                  <a:lnTo>
                    <a:pt x="142" y="285"/>
                  </a:lnTo>
                  <a:lnTo>
                    <a:pt x="142" y="282"/>
                  </a:lnTo>
                  <a:lnTo>
                    <a:pt x="142" y="273"/>
                  </a:lnTo>
                  <a:lnTo>
                    <a:pt x="141" y="268"/>
                  </a:lnTo>
                  <a:lnTo>
                    <a:pt x="143" y="268"/>
                  </a:lnTo>
                  <a:lnTo>
                    <a:pt x="146" y="272"/>
                  </a:lnTo>
                  <a:lnTo>
                    <a:pt x="146" y="272"/>
                  </a:lnTo>
                  <a:lnTo>
                    <a:pt x="147" y="268"/>
                  </a:lnTo>
                  <a:lnTo>
                    <a:pt x="146" y="265"/>
                  </a:lnTo>
                  <a:lnTo>
                    <a:pt x="143" y="260"/>
                  </a:lnTo>
                  <a:lnTo>
                    <a:pt x="141" y="255"/>
                  </a:lnTo>
                  <a:lnTo>
                    <a:pt x="141" y="254"/>
                  </a:lnTo>
                  <a:lnTo>
                    <a:pt x="143" y="252"/>
                  </a:lnTo>
                  <a:lnTo>
                    <a:pt x="143" y="252"/>
                  </a:lnTo>
                  <a:lnTo>
                    <a:pt x="143" y="255"/>
                  </a:lnTo>
                  <a:lnTo>
                    <a:pt x="144" y="256"/>
                  </a:lnTo>
                  <a:lnTo>
                    <a:pt x="148" y="258"/>
                  </a:lnTo>
                  <a:lnTo>
                    <a:pt x="148" y="258"/>
                  </a:lnTo>
                  <a:lnTo>
                    <a:pt x="144" y="250"/>
                  </a:lnTo>
                  <a:lnTo>
                    <a:pt x="143" y="246"/>
                  </a:lnTo>
                  <a:lnTo>
                    <a:pt x="144" y="244"/>
                  </a:lnTo>
                  <a:lnTo>
                    <a:pt x="146" y="244"/>
                  </a:lnTo>
                  <a:lnTo>
                    <a:pt x="146" y="244"/>
                  </a:lnTo>
                  <a:lnTo>
                    <a:pt x="148" y="249"/>
                  </a:lnTo>
                  <a:lnTo>
                    <a:pt x="152" y="252"/>
                  </a:lnTo>
                  <a:lnTo>
                    <a:pt x="152" y="252"/>
                  </a:lnTo>
                  <a:lnTo>
                    <a:pt x="149" y="238"/>
                  </a:lnTo>
                  <a:lnTo>
                    <a:pt x="148" y="232"/>
                  </a:lnTo>
                  <a:lnTo>
                    <a:pt x="148" y="227"/>
                  </a:lnTo>
                  <a:lnTo>
                    <a:pt x="148" y="227"/>
                  </a:lnTo>
                  <a:lnTo>
                    <a:pt x="149" y="229"/>
                  </a:lnTo>
                  <a:lnTo>
                    <a:pt x="150" y="231"/>
                  </a:lnTo>
                  <a:lnTo>
                    <a:pt x="154" y="233"/>
                  </a:lnTo>
                  <a:lnTo>
                    <a:pt x="154" y="233"/>
                  </a:lnTo>
                  <a:lnTo>
                    <a:pt x="154" y="231"/>
                  </a:lnTo>
                  <a:lnTo>
                    <a:pt x="154" y="228"/>
                  </a:lnTo>
                  <a:lnTo>
                    <a:pt x="150" y="225"/>
                  </a:lnTo>
                  <a:lnTo>
                    <a:pt x="149" y="223"/>
                  </a:lnTo>
                  <a:lnTo>
                    <a:pt x="148" y="222"/>
                  </a:lnTo>
                  <a:lnTo>
                    <a:pt x="149" y="221"/>
                  </a:lnTo>
                  <a:lnTo>
                    <a:pt x="152" y="218"/>
                  </a:lnTo>
                  <a:lnTo>
                    <a:pt x="152" y="218"/>
                  </a:lnTo>
                  <a:lnTo>
                    <a:pt x="152" y="222"/>
                  </a:lnTo>
                  <a:lnTo>
                    <a:pt x="153" y="225"/>
                  </a:lnTo>
                  <a:lnTo>
                    <a:pt x="154" y="226"/>
                  </a:lnTo>
                  <a:lnTo>
                    <a:pt x="156" y="227"/>
                  </a:lnTo>
                  <a:lnTo>
                    <a:pt x="156" y="227"/>
                  </a:lnTo>
                  <a:lnTo>
                    <a:pt x="155" y="220"/>
                  </a:lnTo>
                  <a:lnTo>
                    <a:pt x="154" y="211"/>
                  </a:lnTo>
                  <a:lnTo>
                    <a:pt x="155" y="193"/>
                  </a:lnTo>
                  <a:lnTo>
                    <a:pt x="158" y="174"/>
                  </a:lnTo>
                  <a:lnTo>
                    <a:pt x="161" y="153"/>
                  </a:lnTo>
                  <a:lnTo>
                    <a:pt x="166" y="132"/>
                  </a:lnTo>
                  <a:lnTo>
                    <a:pt x="169" y="113"/>
                  </a:lnTo>
                  <a:lnTo>
                    <a:pt x="170" y="94"/>
                  </a:lnTo>
                  <a:lnTo>
                    <a:pt x="170" y="84"/>
                  </a:lnTo>
                  <a:lnTo>
                    <a:pt x="167" y="75"/>
                  </a:lnTo>
                  <a:lnTo>
                    <a:pt x="167" y="75"/>
                  </a:lnTo>
                  <a:lnTo>
                    <a:pt x="171" y="78"/>
                  </a:lnTo>
                  <a:lnTo>
                    <a:pt x="172" y="77"/>
                  </a:lnTo>
                  <a:lnTo>
                    <a:pt x="171" y="73"/>
                  </a:lnTo>
                  <a:lnTo>
                    <a:pt x="169" y="66"/>
                  </a:lnTo>
                  <a:lnTo>
                    <a:pt x="169" y="63"/>
                  </a:lnTo>
                  <a:lnTo>
                    <a:pt x="171" y="62"/>
                  </a:lnTo>
                  <a:lnTo>
                    <a:pt x="171" y="62"/>
                  </a:lnTo>
                  <a:lnTo>
                    <a:pt x="172" y="64"/>
                  </a:lnTo>
                  <a:lnTo>
                    <a:pt x="175" y="68"/>
                  </a:lnTo>
                  <a:lnTo>
                    <a:pt x="177" y="69"/>
                  </a:lnTo>
                  <a:lnTo>
                    <a:pt x="178" y="69"/>
                  </a:lnTo>
                  <a:lnTo>
                    <a:pt x="180" y="68"/>
                  </a:lnTo>
                  <a:lnTo>
                    <a:pt x="180" y="68"/>
                  </a:lnTo>
                  <a:lnTo>
                    <a:pt x="178" y="63"/>
                  </a:lnTo>
                  <a:lnTo>
                    <a:pt x="177" y="55"/>
                  </a:lnTo>
                  <a:lnTo>
                    <a:pt x="177" y="46"/>
                  </a:lnTo>
                  <a:lnTo>
                    <a:pt x="177" y="43"/>
                  </a:lnTo>
                  <a:lnTo>
                    <a:pt x="180" y="39"/>
                  </a:lnTo>
                  <a:lnTo>
                    <a:pt x="180" y="39"/>
                  </a:lnTo>
                  <a:lnTo>
                    <a:pt x="181" y="44"/>
                  </a:lnTo>
                  <a:lnTo>
                    <a:pt x="182" y="46"/>
                  </a:lnTo>
                  <a:lnTo>
                    <a:pt x="183" y="49"/>
                  </a:lnTo>
                  <a:lnTo>
                    <a:pt x="186" y="49"/>
                  </a:lnTo>
                  <a:lnTo>
                    <a:pt x="189" y="51"/>
                  </a:lnTo>
                  <a:lnTo>
                    <a:pt x="192" y="54"/>
                  </a:lnTo>
                  <a:lnTo>
                    <a:pt x="193" y="56"/>
                  </a:lnTo>
                  <a:lnTo>
                    <a:pt x="193" y="56"/>
                  </a:lnTo>
                  <a:lnTo>
                    <a:pt x="193" y="50"/>
                  </a:lnTo>
                  <a:lnTo>
                    <a:pt x="194" y="46"/>
                  </a:lnTo>
                  <a:lnTo>
                    <a:pt x="197" y="45"/>
                  </a:lnTo>
                  <a:lnTo>
                    <a:pt x="197" y="45"/>
                  </a:lnTo>
                  <a:lnTo>
                    <a:pt x="195" y="52"/>
                  </a:lnTo>
                  <a:lnTo>
                    <a:pt x="197" y="58"/>
                  </a:lnTo>
                  <a:lnTo>
                    <a:pt x="198" y="64"/>
                  </a:lnTo>
                  <a:lnTo>
                    <a:pt x="199" y="66"/>
                  </a:lnTo>
                  <a:lnTo>
                    <a:pt x="201" y="68"/>
                  </a:lnTo>
                  <a:lnTo>
                    <a:pt x="201" y="68"/>
                  </a:lnTo>
                  <a:lnTo>
                    <a:pt x="201" y="63"/>
                  </a:lnTo>
                  <a:lnTo>
                    <a:pt x="201" y="57"/>
                  </a:lnTo>
                  <a:lnTo>
                    <a:pt x="201" y="52"/>
                  </a:lnTo>
                  <a:lnTo>
                    <a:pt x="203" y="51"/>
                  </a:lnTo>
                  <a:lnTo>
                    <a:pt x="204" y="51"/>
                  </a:lnTo>
                  <a:lnTo>
                    <a:pt x="204" y="51"/>
                  </a:lnTo>
                  <a:lnTo>
                    <a:pt x="206" y="58"/>
                  </a:lnTo>
                  <a:lnTo>
                    <a:pt x="209" y="67"/>
                  </a:lnTo>
                  <a:lnTo>
                    <a:pt x="211" y="74"/>
                  </a:lnTo>
                  <a:lnTo>
                    <a:pt x="212" y="77"/>
                  </a:lnTo>
                  <a:lnTo>
                    <a:pt x="216" y="79"/>
                  </a:lnTo>
                  <a:lnTo>
                    <a:pt x="216" y="79"/>
                  </a:lnTo>
                  <a:lnTo>
                    <a:pt x="235" y="79"/>
                  </a:lnTo>
                  <a:lnTo>
                    <a:pt x="235" y="79"/>
                  </a:lnTo>
                  <a:lnTo>
                    <a:pt x="235" y="68"/>
                  </a:lnTo>
                  <a:lnTo>
                    <a:pt x="235" y="68"/>
                  </a:lnTo>
                  <a:lnTo>
                    <a:pt x="240" y="72"/>
                  </a:lnTo>
                  <a:lnTo>
                    <a:pt x="245" y="74"/>
                  </a:lnTo>
                  <a:lnTo>
                    <a:pt x="255" y="75"/>
                  </a:lnTo>
                  <a:lnTo>
                    <a:pt x="255" y="75"/>
                  </a:lnTo>
                  <a:lnTo>
                    <a:pt x="246" y="80"/>
                  </a:lnTo>
                  <a:lnTo>
                    <a:pt x="245" y="81"/>
                  </a:lnTo>
                  <a:lnTo>
                    <a:pt x="244" y="83"/>
                  </a:lnTo>
                  <a:lnTo>
                    <a:pt x="245" y="85"/>
                  </a:lnTo>
                  <a:lnTo>
                    <a:pt x="246" y="87"/>
                  </a:lnTo>
                  <a:lnTo>
                    <a:pt x="246" y="87"/>
                  </a:lnTo>
                  <a:lnTo>
                    <a:pt x="238" y="86"/>
                  </a:lnTo>
                  <a:lnTo>
                    <a:pt x="232" y="86"/>
                  </a:lnTo>
                  <a:lnTo>
                    <a:pt x="228" y="86"/>
                  </a:lnTo>
                  <a:lnTo>
                    <a:pt x="226" y="87"/>
                  </a:lnTo>
                  <a:lnTo>
                    <a:pt x="223" y="90"/>
                  </a:lnTo>
                  <a:lnTo>
                    <a:pt x="221" y="92"/>
                  </a:lnTo>
                  <a:lnTo>
                    <a:pt x="221" y="92"/>
                  </a:lnTo>
                  <a:lnTo>
                    <a:pt x="243" y="94"/>
                  </a:lnTo>
                  <a:lnTo>
                    <a:pt x="263" y="96"/>
                  </a:lnTo>
                  <a:lnTo>
                    <a:pt x="263" y="96"/>
                  </a:lnTo>
                  <a:lnTo>
                    <a:pt x="264" y="91"/>
                  </a:lnTo>
                  <a:lnTo>
                    <a:pt x="266" y="86"/>
                  </a:lnTo>
                  <a:lnTo>
                    <a:pt x="264" y="77"/>
                  </a:lnTo>
                  <a:lnTo>
                    <a:pt x="264" y="68"/>
                  </a:lnTo>
                  <a:lnTo>
                    <a:pt x="264" y="63"/>
                  </a:lnTo>
                  <a:lnTo>
                    <a:pt x="266" y="60"/>
                  </a:lnTo>
                  <a:lnTo>
                    <a:pt x="266" y="60"/>
                  </a:lnTo>
                  <a:lnTo>
                    <a:pt x="266" y="55"/>
                  </a:lnTo>
                  <a:lnTo>
                    <a:pt x="266" y="50"/>
                  </a:lnTo>
                  <a:lnTo>
                    <a:pt x="266" y="46"/>
                  </a:lnTo>
                  <a:lnTo>
                    <a:pt x="267" y="45"/>
                  </a:lnTo>
                  <a:lnTo>
                    <a:pt x="269" y="45"/>
                  </a:lnTo>
                  <a:lnTo>
                    <a:pt x="269" y="45"/>
                  </a:lnTo>
                  <a:lnTo>
                    <a:pt x="269" y="96"/>
                  </a:lnTo>
                  <a:lnTo>
                    <a:pt x="269" y="96"/>
                  </a:lnTo>
                  <a:lnTo>
                    <a:pt x="275" y="96"/>
                  </a:lnTo>
                  <a:lnTo>
                    <a:pt x="280" y="98"/>
                  </a:lnTo>
                  <a:lnTo>
                    <a:pt x="280" y="98"/>
                  </a:lnTo>
                  <a:lnTo>
                    <a:pt x="283" y="92"/>
                  </a:lnTo>
                  <a:lnTo>
                    <a:pt x="284" y="85"/>
                  </a:lnTo>
                  <a:lnTo>
                    <a:pt x="285" y="67"/>
                  </a:lnTo>
                  <a:lnTo>
                    <a:pt x="285" y="49"/>
                  </a:lnTo>
                  <a:lnTo>
                    <a:pt x="286" y="41"/>
                  </a:lnTo>
                  <a:lnTo>
                    <a:pt x="289" y="34"/>
                  </a:lnTo>
                  <a:lnTo>
                    <a:pt x="289" y="34"/>
                  </a:lnTo>
                  <a:lnTo>
                    <a:pt x="290" y="40"/>
                  </a:lnTo>
                  <a:lnTo>
                    <a:pt x="290" y="47"/>
                  </a:lnTo>
                  <a:lnTo>
                    <a:pt x="289" y="63"/>
                  </a:lnTo>
                  <a:lnTo>
                    <a:pt x="287" y="73"/>
                  </a:lnTo>
                  <a:lnTo>
                    <a:pt x="287" y="80"/>
                  </a:lnTo>
                  <a:lnTo>
                    <a:pt x="289" y="89"/>
                  </a:lnTo>
                  <a:lnTo>
                    <a:pt x="291" y="96"/>
                  </a:lnTo>
                  <a:lnTo>
                    <a:pt x="291" y="96"/>
                  </a:lnTo>
                  <a:lnTo>
                    <a:pt x="295" y="94"/>
                  </a:lnTo>
                  <a:lnTo>
                    <a:pt x="298" y="91"/>
                  </a:lnTo>
                  <a:lnTo>
                    <a:pt x="300" y="89"/>
                  </a:lnTo>
                  <a:lnTo>
                    <a:pt x="302" y="85"/>
                  </a:lnTo>
                  <a:lnTo>
                    <a:pt x="303" y="75"/>
                  </a:lnTo>
                  <a:lnTo>
                    <a:pt x="303" y="66"/>
                  </a:lnTo>
                  <a:lnTo>
                    <a:pt x="303" y="45"/>
                  </a:lnTo>
                  <a:lnTo>
                    <a:pt x="304" y="35"/>
                  </a:lnTo>
                  <a:lnTo>
                    <a:pt x="306" y="32"/>
                  </a:lnTo>
                  <a:lnTo>
                    <a:pt x="308" y="28"/>
                  </a:lnTo>
                  <a:lnTo>
                    <a:pt x="308" y="28"/>
                  </a:lnTo>
                  <a:lnTo>
                    <a:pt x="311" y="34"/>
                  </a:lnTo>
                  <a:lnTo>
                    <a:pt x="311" y="41"/>
                  </a:lnTo>
                  <a:lnTo>
                    <a:pt x="311" y="49"/>
                  </a:lnTo>
                  <a:lnTo>
                    <a:pt x="309" y="56"/>
                  </a:lnTo>
                  <a:lnTo>
                    <a:pt x="308" y="64"/>
                  </a:lnTo>
                  <a:lnTo>
                    <a:pt x="308" y="72"/>
                  </a:lnTo>
                  <a:lnTo>
                    <a:pt x="308" y="78"/>
                  </a:lnTo>
                  <a:lnTo>
                    <a:pt x="311" y="84"/>
                  </a:lnTo>
                  <a:lnTo>
                    <a:pt x="311" y="84"/>
                  </a:lnTo>
                  <a:lnTo>
                    <a:pt x="313" y="81"/>
                  </a:lnTo>
                  <a:lnTo>
                    <a:pt x="314" y="78"/>
                  </a:lnTo>
                  <a:lnTo>
                    <a:pt x="317" y="71"/>
                  </a:lnTo>
                  <a:lnTo>
                    <a:pt x="317" y="62"/>
                  </a:lnTo>
                  <a:lnTo>
                    <a:pt x="317" y="52"/>
                  </a:lnTo>
                  <a:lnTo>
                    <a:pt x="315" y="34"/>
                  </a:lnTo>
                  <a:lnTo>
                    <a:pt x="315" y="26"/>
                  </a:lnTo>
                  <a:lnTo>
                    <a:pt x="317" y="20"/>
                  </a:lnTo>
                  <a:lnTo>
                    <a:pt x="317" y="20"/>
                  </a:lnTo>
                  <a:lnTo>
                    <a:pt x="320" y="32"/>
                  </a:lnTo>
                  <a:lnTo>
                    <a:pt x="321" y="45"/>
                  </a:lnTo>
                  <a:lnTo>
                    <a:pt x="321" y="58"/>
                  </a:lnTo>
                  <a:lnTo>
                    <a:pt x="319" y="72"/>
                  </a:lnTo>
                  <a:lnTo>
                    <a:pt x="317" y="86"/>
                  </a:lnTo>
                  <a:lnTo>
                    <a:pt x="313" y="98"/>
                  </a:lnTo>
                  <a:lnTo>
                    <a:pt x="309" y="111"/>
                  </a:lnTo>
                  <a:lnTo>
                    <a:pt x="306" y="120"/>
                  </a:lnTo>
                  <a:lnTo>
                    <a:pt x="306" y="120"/>
                  </a:lnTo>
                  <a:lnTo>
                    <a:pt x="278" y="120"/>
                  </a:lnTo>
                  <a:lnTo>
                    <a:pt x="278" y="120"/>
                  </a:lnTo>
                  <a:lnTo>
                    <a:pt x="274" y="118"/>
                  </a:lnTo>
                  <a:lnTo>
                    <a:pt x="270" y="114"/>
                  </a:lnTo>
                  <a:lnTo>
                    <a:pt x="262" y="111"/>
                  </a:lnTo>
                  <a:lnTo>
                    <a:pt x="252" y="108"/>
                  </a:lnTo>
                  <a:lnTo>
                    <a:pt x="241" y="106"/>
                  </a:lnTo>
                  <a:lnTo>
                    <a:pt x="232" y="103"/>
                  </a:lnTo>
                  <a:lnTo>
                    <a:pt x="222" y="101"/>
                  </a:lnTo>
                  <a:lnTo>
                    <a:pt x="218" y="98"/>
                  </a:lnTo>
                  <a:lnTo>
                    <a:pt x="215" y="95"/>
                  </a:lnTo>
                  <a:lnTo>
                    <a:pt x="212" y="91"/>
                  </a:lnTo>
                  <a:lnTo>
                    <a:pt x="210" y="87"/>
                  </a:lnTo>
                  <a:lnTo>
                    <a:pt x="210" y="87"/>
                  </a:lnTo>
                  <a:lnTo>
                    <a:pt x="198" y="90"/>
                  </a:lnTo>
                  <a:lnTo>
                    <a:pt x="184" y="92"/>
                  </a:lnTo>
                  <a:lnTo>
                    <a:pt x="184" y="92"/>
                  </a:lnTo>
                  <a:lnTo>
                    <a:pt x="181" y="102"/>
                  </a:lnTo>
                  <a:lnTo>
                    <a:pt x="177" y="113"/>
                  </a:lnTo>
                  <a:lnTo>
                    <a:pt x="173" y="124"/>
                  </a:lnTo>
                  <a:lnTo>
                    <a:pt x="171" y="135"/>
                  </a:lnTo>
                  <a:lnTo>
                    <a:pt x="169" y="147"/>
                  </a:lnTo>
                  <a:lnTo>
                    <a:pt x="169" y="160"/>
                  </a:lnTo>
                  <a:lnTo>
                    <a:pt x="167" y="174"/>
                  </a:lnTo>
                  <a:lnTo>
                    <a:pt x="167" y="188"/>
                  </a:lnTo>
                  <a:lnTo>
                    <a:pt x="167" y="188"/>
                  </a:lnTo>
                  <a:lnTo>
                    <a:pt x="169" y="211"/>
                  </a:lnTo>
                  <a:lnTo>
                    <a:pt x="169" y="232"/>
                  </a:lnTo>
                  <a:lnTo>
                    <a:pt x="167" y="252"/>
                  </a:lnTo>
                  <a:lnTo>
                    <a:pt x="165" y="262"/>
                  </a:lnTo>
                  <a:lnTo>
                    <a:pt x="163" y="272"/>
                  </a:lnTo>
                  <a:lnTo>
                    <a:pt x="163" y="272"/>
                  </a:lnTo>
                  <a:lnTo>
                    <a:pt x="173" y="266"/>
                  </a:lnTo>
                  <a:lnTo>
                    <a:pt x="186" y="261"/>
                  </a:lnTo>
                  <a:lnTo>
                    <a:pt x="199" y="257"/>
                  </a:lnTo>
                  <a:lnTo>
                    <a:pt x="213" y="256"/>
                  </a:lnTo>
                  <a:lnTo>
                    <a:pt x="229" y="256"/>
                  </a:lnTo>
                  <a:lnTo>
                    <a:pt x="245" y="256"/>
                  </a:lnTo>
                  <a:lnTo>
                    <a:pt x="278" y="258"/>
                  </a:lnTo>
                  <a:lnTo>
                    <a:pt x="278" y="258"/>
                  </a:lnTo>
                  <a:lnTo>
                    <a:pt x="285" y="252"/>
                  </a:lnTo>
                  <a:lnTo>
                    <a:pt x="295" y="249"/>
                  </a:lnTo>
                  <a:lnTo>
                    <a:pt x="303" y="245"/>
                  </a:lnTo>
                  <a:lnTo>
                    <a:pt x="313" y="243"/>
                  </a:lnTo>
                  <a:lnTo>
                    <a:pt x="324" y="242"/>
                  </a:lnTo>
                  <a:lnTo>
                    <a:pt x="334" y="242"/>
                  </a:lnTo>
                  <a:lnTo>
                    <a:pt x="343" y="243"/>
                  </a:lnTo>
                  <a:lnTo>
                    <a:pt x="354" y="244"/>
                  </a:lnTo>
                  <a:lnTo>
                    <a:pt x="364" y="246"/>
                  </a:lnTo>
                  <a:lnTo>
                    <a:pt x="374" y="250"/>
                  </a:lnTo>
                  <a:lnTo>
                    <a:pt x="382" y="254"/>
                  </a:lnTo>
                  <a:lnTo>
                    <a:pt x="392" y="258"/>
                  </a:lnTo>
                  <a:lnTo>
                    <a:pt x="399" y="263"/>
                  </a:lnTo>
                  <a:lnTo>
                    <a:pt x="406" y="268"/>
                  </a:lnTo>
                  <a:lnTo>
                    <a:pt x="412" y="274"/>
                  </a:lnTo>
                  <a:lnTo>
                    <a:pt x="417" y="280"/>
                  </a:lnTo>
                  <a:lnTo>
                    <a:pt x="417" y="280"/>
                  </a:lnTo>
                  <a:lnTo>
                    <a:pt x="405" y="272"/>
                  </a:lnTo>
                  <a:lnTo>
                    <a:pt x="391" y="263"/>
                  </a:lnTo>
                  <a:lnTo>
                    <a:pt x="374" y="256"/>
                  </a:lnTo>
                  <a:lnTo>
                    <a:pt x="354" y="252"/>
                  </a:lnTo>
                  <a:lnTo>
                    <a:pt x="346" y="250"/>
                  </a:lnTo>
                  <a:lnTo>
                    <a:pt x="336" y="250"/>
                  </a:lnTo>
                  <a:lnTo>
                    <a:pt x="326" y="250"/>
                  </a:lnTo>
                  <a:lnTo>
                    <a:pt x="318" y="251"/>
                  </a:lnTo>
                  <a:lnTo>
                    <a:pt x="309" y="254"/>
                  </a:lnTo>
                  <a:lnTo>
                    <a:pt x="301" y="256"/>
                  </a:lnTo>
                  <a:lnTo>
                    <a:pt x="292" y="261"/>
                  </a:lnTo>
                  <a:lnTo>
                    <a:pt x="285" y="267"/>
                  </a:lnTo>
                  <a:lnTo>
                    <a:pt x="285" y="267"/>
                  </a:lnTo>
                  <a:lnTo>
                    <a:pt x="311" y="273"/>
                  </a:lnTo>
                  <a:lnTo>
                    <a:pt x="325" y="278"/>
                  </a:lnTo>
                  <a:lnTo>
                    <a:pt x="325" y="278"/>
                  </a:lnTo>
                  <a:lnTo>
                    <a:pt x="325" y="279"/>
                  </a:lnTo>
                  <a:lnTo>
                    <a:pt x="328" y="282"/>
                  </a:lnTo>
                  <a:lnTo>
                    <a:pt x="335" y="286"/>
                  </a:lnTo>
                  <a:lnTo>
                    <a:pt x="344" y="290"/>
                  </a:lnTo>
                  <a:lnTo>
                    <a:pt x="351" y="295"/>
                  </a:lnTo>
                  <a:lnTo>
                    <a:pt x="351" y="295"/>
                  </a:lnTo>
                  <a:lnTo>
                    <a:pt x="360" y="303"/>
                  </a:lnTo>
                  <a:lnTo>
                    <a:pt x="370" y="313"/>
                  </a:lnTo>
                  <a:lnTo>
                    <a:pt x="389" y="334"/>
                  </a:lnTo>
                  <a:lnTo>
                    <a:pt x="398" y="343"/>
                  </a:lnTo>
                  <a:lnTo>
                    <a:pt x="408" y="352"/>
                  </a:lnTo>
                  <a:lnTo>
                    <a:pt x="417" y="360"/>
                  </a:lnTo>
                  <a:lnTo>
                    <a:pt x="428" y="368"/>
                  </a:lnTo>
                  <a:lnTo>
                    <a:pt x="428" y="368"/>
                  </a:lnTo>
                  <a:lnTo>
                    <a:pt x="423" y="368"/>
                  </a:lnTo>
                  <a:lnTo>
                    <a:pt x="423" y="368"/>
                  </a:lnTo>
                  <a:lnTo>
                    <a:pt x="425" y="369"/>
                  </a:lnTo>
                  <a:lnTo>
                    <a:pt x="427" y="370"/>
                  </a:lnTo>
                  <a:lnTo>
                    <a:pt x="428" y="372"/>
                  </a:lnTo>
                  <a:lnTo>
                    <a:pt x="428" y="372"/>
                  </a:lnTo>
                  <a:lnTo>
                    <a:pt x="426" y="374"/>
                  </a:lnTo>
                  <a:lnTo>
                    <a:pt x="425" y="374"/>
                  </a:lnTo>
                  <a:lnTo>
                    <a:pt x="421" y="371"/>
                  </a:lnTo>
                  <a:lnTo>
                    <a:pt x="418" y="370"/>
                  </a:lnTo>
                  <a:lnTo>
                    <a:pt x="417" y="371"/>
                  </a:lnTo>
                  <a:lnTo>
                    <a:pt x="417" y="372"/>
                  </a:lnTo>
                  <a:lnTo>
                    <a:pt x="417" y="372"/>
                  </a:lnTo>
                  <a:lnTo>
                    <a:pt x="423" y="376"/>
                  </a:lnTo>
                  <a:lnTo>
                    <a:pt x="428" y="379"/>
                  </a:lnTo>
                  <a:lnTo>
                    <a:pt x="434" y="381"/>
                  </a:lnTo>
                  <a:lnTo>
                    <a:pt x="440" y="385"/>
                  </a:lnTo>
                  <a:lnTo>
                    <a:pt x="440" y="385"/>
                  </a:lnTo>
                  <a:lnTo>
                    <a:pt x="438" y="385"/>
                  </a:lnTo>
                  <a:lnTo>
                    <a:pt x="435" y="385"/>
                  </a:lnTo>
                  <a:lnTo>
                    <a:pt x="432" y="383"/>
                  </a:lnTo>
                  <a:lnTo>
                    <a:pt x="429" y="381"/>
                  </a:lnTo>
                  <a:lnTo>
                    <a:pt x="429" y="382"/>
                  </a:lnTo>
                  <a:lnTo>
                    <a:pt x="428" y="385"/>
                  </a:lnTo>
                  <a:lnTo>
                    <a:pt x="428" y="385"/>
                  </a:lnTo>
                  <a:lnTo>
                    <a:pt x="433" y="386"/>
                  </a:lnTo>
                  <a:lnTo>
                    <a:pt x="439" y="388"/>
                  </a:lnTo>
                  <a:lnTo>
                    <a:pt x="444" y="389"/>
                  </a:lnTo>
                  <a:lnTo>
                    <a:pt x="444" y="391"/>
                  </a:lnTo>
                  <a:lnTo>
                    <a:pt x="443" y="392"/>
                  </a:lnTo>
                  <a:lnTo>
                    <a:pt x="443" y="392"/>
                  </a:lnTo>
                  <a:lnTo>
                    <a:pt x="437" y="389"/>
                  </a:lnTo>
                  <a:lnTo>
                    <a:pt x="433" y="389"/>
                  </a:lnTo>
                  <a:lnTo>
                    <a:pt x="432" y="391"/>
                  </a:lnTo>
                  <a:lnTo>
                    <a:pt x="432" y="392"/>
                  </a:lnTo>
                  <a:lnTo>
                    <a:pt x="432" y="392"/>
                  </a:lnTo>
                  <a:lnTo>
                    <a:pt x="437" y="393"/>
                  </a:lnTo>
                  <a:lnTo>
                    <a:pt x="440" y="396"/>
                  </a:lnTo>
                  <a:lnTo>
                    <a:pt x="442" y="397"/>
                  </a:lnTo>
                  <a:lnTo>
                    <a:pt x="440" y="398"/>
                  </a:lnTo>
                  <a:lnTo>
                    <a:pt x="437" y="400"/>
                  </a:lnTo>
                  <a:lnTo>
                    <a:pt x="437" y="400"/>
                  </a:lnTo>
                  <a:lnTo>
                    <a:pt x="442" y="399"/>
                  </a:lnTo>
                  <a:lnTo>
                    <a:pt x="445" y="399"/>
                  </a:lnTo>
                  <a:lnTo>
                    <a:pt x="451" y="400"/>
                  </a:lnTo>
                  <a:lnTo>
                    <a:pt x="452" y="400"/>
                  </a:lnTo>
                  <a:lnTo>
                    <a:pt x="451" y="402"/>
                  </a:lnTo>
                  <a:lnTo>
                    <a:pt x="450" y="403"/>
                  </a:lnTo>
                  <a:lnTo>
                    <a:pt x="445" y="404"/>
                  </a:lnTo>
                  <a:lnTo>
                    <a:pt x="445" y="404"/>
                  </a:lnTo>
                  <a:lnTo>
                    <a:pt x="457" y="409"/>
                  </a:lnTo>
                  <a:lnTo>
                    <a:pt x="471" y="413"/>
                  </a:lnTo>
                  <a:lnTo>
                    <a:pt x="471" y="413"/>
                  </a:lnTo>
                  <a:lnTo>
                    <a:pt x="471" y="414"/>
                  </a:lnTo>
                  <a:lnTo>
                    <a:pt x="469" y="414"/>
                  </a:lnTo>
                  <a:lnTo>
                    <a:pt x="465" y="414"/>
                  </a:lnTo>
                  <a:lnTo>
                    <a:pt x="452" y="410"/>
                  </a:lnTo>
                  <a:lnTo>
                    <a:pt x="439" y="405"/>
                  </a:lnTo>
                  <a:lnTo>
                    <a:pt x="434" y="404"/>
                  </a:lnTo>
                  <a:lnTo>
                    <a:pt x="432" y="404"/>
                  </a:lnTo>
                  <a:lnTo>
                    <a:pt x="432" y="404"/>
                  </a:lnTo>
                  <a:lnTo>
                    <a:pt x="455" y="415"/>
                  </a:lnTo>
                  <a:lnTo>
                    <a:pt x="466" y="422"/>
                  </a:lnTo>
                  <a:lnTo>
                    <a:pt x="477" y="430"/>
                  </a:lnTo>
                  <a:lnTo>
                    <a:pt x="477" y="430"/>
                  </a:lnTo>
                  <a:lnTo>
                    <a:pt x="468" y="427"/>
                  </a:lnTo>
                  <a:lnTo>
                    <a:pt x="462" y="423"/>
                  </a:lnTo>
                  <a:lnTo>
                    <a:pt x="455" y="420"/>
                  </a:lnTo>
                  <a:lnTo>
                    <a:pt x="448" y="417"/>
                  </a:lnTo>
                  <a:lnTo>
                    <a:pt x="448" y="417"/>
                  </a:lnTo>
                  <a:lnTo>
                    <a:pt x="450" y="421"/>
                  </a:lnTo>
                  <a:lnTo>
                    <a:pt x="454" y="423"/>
                  </a:lnTo>
                  <a:lnTo>
                    <a:pt x="461" y="428"/>
                  </a:lnTo>
                  <a:lnTo>
                    <a:pt x="468" y="432"/>
                  </a:lnTo>
                  <a:lnTo>
                    <a:pt x="471" y="434"/>
                  </a:lnTo>
                  <a:lnTo>
                    <a:pt x="473" y="437"/>
                  </a:lnTo>
                  <a:lnTo>
                    <a:pt x="473" y="437"/>
                  </a:lnTo>
                  <a:lnTo>
                    <a:pt x="471" y="437"/>
                  </a:lnTo>
                  <a:lnTo>
                    <a:pt x="467" y="436"/>
                  </a:lnTo>
                  <a:lnTo>
                    <a:pt x="461" y="431"/>
                  </a:lnTo>
                  <a:lnTo>
                    <a:pt x="455" y="428"/>
                  </a:lnTo>
                  <a:lnTo>
                    <a:pt x="452" y="427"/>
                  </a:lnTo>
                  <a:lnTo>
                    <a:pt x="451" y="430"/>
                  </a:lnTo>
                  <a:lnTo>
                    <a:pt x="451" y="430"/>
                  </a:lnTo>
                  <a:lnTo>
                    <a:pt x="468" y="439"/>
                  </a:lnTo>
                  <a:lnTo>
                    <a:pt x="485" y="451"/>
                  </a:lnTo>
                  <a:lnTo>
                    <a:pt x="485" y="451"/>
                  </a:lnTo>
                  <a:lnTo>
                    <a:pt x="474" y="446"/>
                  </a:lnTo>
                  <a:lnTo>
                    <a:pt x="466" y="442"/>
                  </a:lnTo>
                  <a:lnTo>
                    <a:pt x="448" y="432"/>
                  </a:lnTo>
                  <a:lnTo>
                    <a:pt x="448" y="432"/>
                  </a:lnTo>
                  <a:lnTo>
                    <a:pt x="451" y="437"/>
                  </a:lnTo>
                  <a:lnTo>
                    <a:pt x="456" y="440"/>
                  </a:lnTo>
                  <a:lnTo>
                    <a:pt x="466" y="448"/>
                  </a:lnTo>
                  <a:lnTo>
                    <a:pt x="475" y="455"/>
                  </a:lnTo>
                  <a:lnTo>
                    <a:pt x="478" y="459"/>
                  </a:lnTo>
                  <a:lnTo>
                    <a:pt x="479" y="462"/>
                  </a:lnTo>
                  <a:lnTo>
                    <a:pt x="479" y="462"/>
                  </a:lnTo>
                  <a:lnTo>
                    <a:pt x="473" y="459"/>
                  </a:lnTo>
                  <a:lnTo>
                    <a:pt x="467" y="453"/>
                  </a:lnTo>
                  <a:lnTo>
                    <a:pt x="461" y="449"/>
                  </a:lnTo>
                  <a:lnTo>
                    <a:pt x="459" y="448"/>
                  </a:lnTo>
                  <a:lnTo>
                    <a:pt x="456" y="449"/>
                  </a:lnTo>
                  <a:lnTo>
                    <a:pt x="456" y="449"/>
                  </a:lnTo>
                  <a:lnTo>
                    <a:pt x="472" y="461"/>
                  </a:lnTo>
                  <a:lnTo>
                    <a:pt x="479" y="468"/>
                  </a:lnTo>
                  <a:lnTo>
                    <a:pt x="479" y="468"/>
                  </a:lnTo>
                  <a:lnTo>
                    <a:pt x="475" y="467"/>
                  </a:lnTo>
                  <a:lnTo>
                    <a:pt x="473" y="466"/>
                  </a:lnTo>
                  <a:lnTo>
                    <a:pt x="469" y="462"/>
                  </a:lnTo>
                  <a:lnTo>
                    <a:pt x="465" y="459"/>
                  </a:lnTo>
                  <a:lnTo>
                    <a:pt x="462" y="457"/>
                  </a:lnTo>
                  <a:lnTo>
                    <a:pt x="460" y="457"/>
                  </a:lnTo>
                  <a:lnTo>
                    <a:pt x="460" y="457"/>
                  </a:lnTo>
                  <a:lnTo>
                    <a:pt x="467" y="468"/>
                  </a:lnTo>
                  <a:lnTo>
                    <a:pt x="471" y="472"/>
                  </a:lnTo>
                  <a:lnTo>
                    <a:pt x="477" y="477"/>
                  </a:lnTo>
                  <a:lnTo>
                    <a:pt x="477" y="477"/>
                  </a:lnTo>
                  <a:lnTo>
                    <a:pt x="474" y="477"/>
                  </a:lnTo>
                  <a:lnTo>
                    <a:pt x="472" y="477"/>
                  </a:lnTo>
                  <a:lnTo>
                    <a:pt x="469" y="473"/>
                  </a:lnTo>
                  <a:lnTo>
                    <a:pt x="467" y="471"/>
                  </a:lnTo>
                  <a:lnTo>
                    <a:pt x="466" y="472"/>
                  </a:lnTo>
                  <a:lnTo>
                    <a:pt x="465" y="473"/>
                  </a:lnTo>
                  <a:lnTo>
                    <a:pt x="465" y="473"/>
                  </a:lnTo>
                  <a:lnTo>
                    <a:pt x="473" y="479"/>
                  </a:lnTo>
                  <a:lnTo>
                    <a:pt x="473" y="482"/>
                  </a:lnTo>
                  <a:lnTo>
                    <a:pt x="473" y="483"/>
                  </a:lnTo>
                  <a:lnTo>
                    <a:pt x="473" y="484"/>
                  </a:lnTo>
                  <a:lnTo>
                    <a:pt x="473" y="487"/>
                  </a:lnTo>
                  <a:lnTo>
                    <a:pt x="475" y="489"/>
                  </a:lnTo>
                  <a:lnTo>
                    <a:pt x="479" y="494"/>
                  </a:lnTo>
                  <a:lnTo>
                    <a:pt x="479" y="494"/>
                  </a:lnTo>
                  <a:lnTo>
                    <a:pt x="474" y="491"/>
                  </a:lnTo>
                  <a:lnTo>
                    <a:pt x="472" y="491"/>
                  </a:lnTo>
                  <a:lnTo>
                    <a:pt x="471" y="494"/>
                  </a:lnTo>
                  <a:lnTo>
                    <a:pt x="472" y="497"/>
                  </a:lnTo>
                  <a:lnTo>
                    <a:pt x="473" y="507"/>
                  </a:lnTo>
                  <a:lnTo>
                    <a:pt x="473" y="511"/>
                  </a:lnTo>
                  <a:lnTo>
                    <a:pt x="471" y="513"/>
                  </a:lnTo>
                  <a:lnTo>
                    <a:pt x="471" y="513"/>
                  </a:lnTo>
                  <a:lnTo>
                    <a:pt x="462" y="493"/>
                  </a:lnTo>
                  <a:lnTo>
                    <a:pt x="454" y="473"/>
                  </a:lnTo>
                  <a:lnTo>
                    <a:pt x="445" y="454"/>
                  </a:lnTo>
                  <a:lnTo>
                    <a:pt x="435" y="434"/>
                  </a:lnTo>
                  <a:lnTo>
                    <a:pt x="431" y="426"/>
                  </a:lnTo>
                  <a:lnTo>
                    <a:pt x="425" y="419"/>
                  </a:lnTo>
                  <a:lnTo>
                    <a:pt x="418" y="411"/>
                  </a:lnTo>
                  <a:lnTo>
                    <a:pt x="411" y="405"/>
                  </a:lnTo>
                  <a:lnTo>
                    <a:pt x="403" y="399"/>
                  </a:lnTo>
                  <a:lnTo>
                    <a:pt x="394" y="396"/>
                  </a:lnTo>
                  <a:lnTo>
                    <a:pt x="383" y="392"/>
                  </a:lnTo>
                  <a:lnTo>
                    <a:pt x="372" y="389"/>
                  </a:lnTo>
                  <a:lnTo>
                    <a:pt x="372" y="389"/>
                  </a:lnTo>
                  <a:lnTo>
                    <a:pt x="360" y="388"/>
                  </a:lnTo>
                  <a:lnTo>
                    <a:pt x="348" y="389"/>
                  </a:lnTo>
                  <a:lnTo>
                    <a:pt x="323" y="389"/>
                  </a:lnTo>
                  <a:lnTo>
                    <a:pt x="323" y="389"/>
                  </a:lnTo>
                  <a:lnTo>
                    <a:pt x="319" y="388"/>
                  </a:lnTo>
                  <a:lnTo>
                    <a:pt x="314" y="387"/>
                  </a:lnTo>
                  <a:lnTo>
                    <a:pt x="311" y="387"/>
                  </a:lnTo>
                  <a:lnTo>
                    <a:pt x="309" y="387"/>
                  </a:lnTo>
                  <a:lnTo>
                    <a:pt x="307" y="389"/>
                  </a:lnTo>
                  <a:lnTo>
                    <a:pt x="306" y="392"/>
                  </a:lnTo>
                  <a:lnTo>
                    <a:pt x="306" y="392"/>
                  </a:lnTo>
                  <a:lnTo>
                    <a:pt x="307" y="398"/>
                  </a:lnTo>
                  <a:lnTo>
                    <a:pt x="309" y="403"/>
                  </a:lnTo>
                  <a:lnTo>
                    <a:pt x="312" y="406"/>
                  </a:lnTo>
                  <a:lnTo>
                    <a:pt x="315" y="409"/>
                  </a:lnTo>
                  <a:lnTo>
                    <a:pt x="324" y="414"/>
                  </a:lnTo>
                  <a:lnTo>
                    <a:pt x="334" y="417"/>
                  </a:lnTo>
                  <a:lnTo>
                    <a:pt x="334" y="417"/>
                  </a:lnTo>
                  <a:lnTo>
                    <a:pt x="330" y="419"/>
                  </a:lnTo>
                  <a:lnTo>
                    <a:pt x="329" y="420"/>
                  </a:lnTo>
                  <a:lnTo>
                    <a:pt x="328" y="421"/>
                  </a:lnTo>
                  <a:lnTo>
                    <a:pt x="328" y="421"/>
                  </a:lnTo>
                  <a:lnTo>
                    <a:pt x="330" y="421"/>
                  </a:lnTo>
                  <a:lnTo>
                    <a:pt x="332" y="421"/>
                  </a:lnTo>
                  <a:lnTo>
                    <a:pt x="337" y="419"/>
                  </a:lnTo>
                  <a:lnTo>
                    <a:pt x="340" y="417"/>
                  </a:lnTo>
                  <a:lnTo>
                    <a:pt x="341" y="419"/>
                  </a:lnTo>
                  <a:lnTo>
                    <a:pt x="342" y="420"/>
                  </a:lnTo>
                  <a:lnTo>
                    <a:pt x="342" y="423"/>
                  </a:lnTo>
                  <a:lnTo>
                    <a:pt x="342" y="423"/>
                  </a:lnTo>
                  <a:lnTo>
                    <a:pt x="341" y="426"/>
                  </a:lnTo>
                  <a:lnTo>
                    <a:pt x="340" y="426"/>
                  </a:lnTo>
                  <a:lnTo>
                    <a:pt x="335" y="426"/>
                  </a:lnTo>
                  <a:lnTo>
                    <a:pt x="330" y="426"/>
                  </a:lnTo>
                  <a:lnTo>
                    <a:pt x="328" y="427"/>
                  </a:lnTo>
                  <a:lnTo>
                    <a:pt x="328" y="430"/>
                  </a:lnTo>
                  <a:lnTo>
                    <a:pt x="328" y="430"/>
                  </a:lnTo>
                  <a:lnTo>
                    <a:pt x="334" y="428"/>
                  </a:lnTo>
                  <a:lnTo>
                    <a:pt x="338" y="430"/>
                  </a:lnTo>
                  <a:lnTo>
                    <a:pt x="342" y="431"/>
                  </a:lnTo>
                  <a:lnTo>
                    <a:pt x="344" y="432"/>
                  </a:lnTo>
                  <a:lnTo>
                    <a:pt x="348" y="436"/>
                  </a:lnTo>
                  <a:lnTo>
                    <a:pt x="352" y="438"/>
                  </a:lnTo>
                  <a:lnTo>
                    <a:pt x="355" y="440"/>
                  </a:lnTo>
                  <a:lnTo>
                    <a:pt x="355" y="440"/>
                  </a:lnTo>
                  <a:lnTo>
                    <a:pt x="352" y="439"/>
                  </a:lnTo>
                  <a:lnTo>
                    <a:pt x="347" y="439"/>
                  </a:lnTo>
                  <a:lnTo>
                    <a:pt x="337" y="440"/>
                  </a:lnTo>
                  <a:lnTo>
                    <a:pt x="330" y="442"/>
                  </a:lnTo>
                  <a:lnTo>
                    <a:pt x="326" y="442"/>
                  </a:lnTo>
                  <a:lnTo>
                    <a:pt x="325" y="440"/>
                  </a:lnTo>
                  <a:lnTo>
                    <a:pt x="325" y="440"/>
                  </a:lnTo>
                  <a:lnTo>
                    <a:pt x="329" y="440"/>
                  </a:lnTo>
                  <a:lnTo>
                    <a:pt x="330" y="439"/>
                  </a:lnTo>
                  <a:lnTo>
                    <a:pt x="330" y="438"/>
                  </a:lnTo>
                  <a:lnTo>
                    <a:pt x="329" y="437"/>
                  </a:lnTo>
                  <a:lnTo>
                    <a:pt x="325" y="433"/>
                  </a:lnTo>
                  <a:lnTo>
                    <a:pt x="323" y="432"/>
                  </a:lnTo>
                  <a:lnTo>
                    <a:pt x="323" y="432"/>
                  </a:lnTo>
                  <a:lnTo>
                    <a:pt x="321" y="437"/>
                  </a:lnTo>
                  <a:lnTo>
                    <a:pt x="320" y="444"/>
                  </a:lnTo>
                  <a:lnTo>
                    <a:pt x="319" y="453"/>
                  </a:lnTo>
                  <a:lnTo>
                    <a:pt x="319" y="462"/>
                  </a:lnTo>
                  <a:lnTo>
                    <a:pt x="319" y="462"/>
                  </a:lnTo>
                  <a:lnTo>
                    <a:pt x="321" y="472"/>
                  </a:lnTo>
                  <a:lnTo>
                    <a:pt x="324" y="482"/>
                  </a:lnTo>
                  <a:lnTo>
                    <a:pt x="329" y="490"/>
                  </a:lnTo>
                  <a:lnTo>
                    <a:pt x="332" y="497"/>
                  </a:lnTo>
                  <a:lnTo>
                    <a:pt x="344" y="512"/>
                  </a:lnTo>
                  <a:lnTo>
                    <a:pt x="357" y="525"/>
                  </a:lnTo>
                  <a:lnTo>
                    <a:pt x="370" y="537"/>
                  </a:lnTo>
                  <a:lnTo>
                    <a:pt x="383" y="547"/>
                  </a:lnTo>
                  <a:lnTo>
                    <a:pt x="394" y="557"/>
                  </a:lnTo>
                  <a:lnTo>
                    <a:pt x="404" y="567"/>
                  </a:lnTo>
                  <a:lnTo>
                    <a:pt x="404" y="567"/>
                  </a:lnTo>
                  <a:lnTo>
                    <a:pt x="403" y="564"/>
                  </a:lnTo>
                  <a:lnTo>
                    <a:pt x="401" y="564"/>
                  </a:lnTo>
                  <a:lnTo>
                    <a:pt x="400" y="567"/>
                  </a:lnTo>
                  <a:lnTo>
                    <a:pt x="400" y="567"/>
                  </a:lnTo>
                  <a:lnTo>
                    <a:pt x="401" y="568"/>
                  </a:lnTo>
                  <a:lnTo>
                    <a:pt x="405" y="569"/>
                  </a:lnTo>
                  <a:lnTo>
                    <a:pt x="412" y="571"/>
                  </a:lnTo>
                  <a:lnTo>
                    <a:pt x="417" y="573"/>
                  </a:lnTo>
                  <a:lnTo>
                    <a:pt x="418" y="574"/>
                  </a:lnTo>
                  <a:lnTo>
                    <a:pt x="417" y="575"/>
                  </a:lnTo>
                  <a:lnTo>
                    <a:pt x="417" y="575"/>
                  </a:lnTo>
                  <a:lnTo>
                    <a:pt x="412" y="574"/>
                  </a:lnTo>
                  <a:lnTo>
                    <a:pt x="408" y="573"/>
                  </a:lnTo>
                  <a:lnTo>
                    <a:pt x="398" y="568"/>
                  </a:lnTo>
                  <a:lnTo>
                    <a:pt x="395" y="565"/>
                  </a:lnTo>
                  <a:lnTo>
                    <a:pt x="393" y="562"/>
                  </a:lnTo>
                  <a:lnTo>
                    <a:pt x="392" y="558"/>
                  </a:lnTo>
                  <a:lnTo>
                    <a:pt x="392" y="554"/>
                  </a:lnTo>
                  <a:lnTo>
                    <a:pt x="392" y="554"/>
                  </a:lnTo>
                  <a:lnTo>
                    <a:pt x="383" y="553"/>
                  </a:lnTo>
                  <a:lnTo>
                    <a:pt x="376" y="550"/>
                  </a:lnTo>
                  <a:lnTo>
                    <a:pt x="369" y="546"/>
                  </a:lnTo>
                  <a:lnTo>
                    <a:pt x="361" y="541"/>
                  </a:lnTo>
                  <a:lnTo>
                    <a:pt x="354" y="536"/>
                  </a:lnTo>
                  <a:lnTo>
                    <a:pt x="348" y="530"/>
                  </a:lnTo>
                  <a:lnTo>
                    <a:pt x="337" y="516"/>
                  </a:lnTo>
                  <a:lnTo>
                    <a:pt x="326" y="500"/>
                  </a:lnTo>
                  <a:lnTo>
                    <a:pt x="317" y="484"/>
                  </a:lnTo>
                  <a:lnTo>
                    <a:pt x="309" y="466"/>
                  </a:lnTo>
                  <a:lnTo>
                    <a:pt x="302" y="449"/>
                  </a:lnTo>
                  <a:lnTo>
                    <a:pt x="302" y="449"/>
                  </a:lnTo>
                  <a:lnTo>
                    <a:pt x="280" y="460"/>
                  </a:lnTo>
                  <a:lnTo>
                    <a:pt x="257" y="470"/>
                  </a:lnTo>
                  <a:lnTo>
                    <a:pt x="245" y="473"/>
                  </a:lnTo>
                  <a:lnTo>
                    <a:pt x="233" y="477"/>
                  </a:lnTo>
                  <a:lnTo>
                    <a:pt x="221" y="478"/>
                  </a:lnTo>
                  <a:lnTo>
                    <a:pt x="207" y="479"/>
                  </a:lnTo>
                  <a:lnTo>
                    <a:pt x="207" y="479"/>
                  </a:lnTo>
                  <a:lnTo>
                    <a:pt x="190" y="479"/>
                  </a:lnTo>
                  <a:lnTo>
                    <a:pt x="176" y="477"/>
                  </a:lnTo>
                  <a:lnTo>
                    <a:pt x="164" y="473"/>
                  </a:lnTo>
                  <a:lnTo>
                    <a:pt x="153" y="468"/>
                  </a:lnTo>
                  <a:lnTo>
                    <a:pt x="143" y="462"/>
                  </a:lnTo>
                  <a:lnTo>
                    <a:pt x="133" y="456"/>
                  </a:lnTo>
                  <a:lnTo>
                    <a:pt x="112" y="443"/>
                  </a:lnTo>
                  <a:lnTo>
                    <a:pt x="112" y="443"/>
                  </a:lnTo>
                  <a:lnTo>
                    <a:pt x="98" y="437"/>
                  </a:lnTo>
                  <a:lnTo>
                    <a:pt x="84" y="431"/>
                  </a:lnTo>
                  <a:lnTo>
                    <a:pt x="52" y="422"/>
                  </a:lnTo>
                  <a:lnTo>
                    <a:pt x="38" y="417"/>
                  </a:lnTo>
                  <a:lnTo>
                    <a:pt x="24" y="413"/>
                  </a:lnTo>
                  <a:lnTo>
                    <a:pt x="12" y="405"/>
                  </a:lnTo>
                  <a:lnTo>
                    <a:pt x="2" y="398"/>
                  </a:lnTo>
                  <a:lnTo>
                    <a:pt x="2" y="398"/>
                  </a:lnTo>
                  <a:lnTo>
                    <a:pt x="2" y="394"/>
                  </a:lnTo>
                  <a:lnTo>
                    <a:pt x="1" y="393"/>
                  </a:lnTo>
                  <a:lnTo>
                    <a:pt x="0" y="392"/>
                  </a:lnTo>
                  <a:lnTo>
                    <a:pt x="0" y="392"/>
                  </a:lnTo>
                  <a:lnTo>
                    <a:pt x="4" y="366"/>
                  </a:lnTo>
                  <a:lnTo>
                    <a:pt x="6" y="337"/>
                  </a:lnTo>
                  <a:lnTo>
                    <a:pt x="7" y="307"/>
                  </a:lnTo>
                  <a:lnTo>
                    <a:pt x="11" y="274"/>
                  </a:lnTo>
                  <a:lnTo>
                    <a:pt x="11" y="274"/>
                  </a:lnTo>
                  <a:lnTo>
                    <a:pt x="15" y="256"/>
                  </a:lnTo>
                  <a:lnTo>
                    <a:pt x="19" y="238"/>
                  </a:lnTo>
                  <a:lnTo>
                    <a:pt x="27" y="220"/>
                  </a:lnTo>
                  <a:lnTo>
                    <a:pt x="35" y="203"/>
                  </a:lnTo>
                  <a:lnTo>
                    <a:pt x="45" y="185"/>
                  </a:lnTo>
                  <a:lnTo>
                    <a:pt x="55" y="166"/>
                  </a:lnTo>
                  <a:lnTo>
                    <a:pt x="75" y="132"/>
                  </a:lnTo>
                  <a:lnTo>
                    <a:pt x="75" y="132"/>
                  </a:lnTo>
                  <a:lnTo>
                    <a:pt x="89" y="113"/>
                  </a:lnTo>
                  <a:lnTo>
                    <a:pt x="101" y="97"/>
                  </a:lnTo>
                  <a:lnTo>
                    <a:pt x="112" y="83"/>
                  </a:lnTo>
                  <a:lnTo>
                    <a:pt x="123" y="68"/>
                  </a:lnTo>
                  <a:lnTo>
                    <a:pt x="123" y="68"/>
                  </a:lnTo>
                  <a:lnTo>
                    <a:pt x="133" y="52"/>
                  </a:lnTo>
                  <a:lnTo>
                    <a:pt x="141" y="41"/>
                  </a:lnTo>
                  <a:lnTo>
                    <a:pt x="144" y="37"/>
                  </a:lnTo>
                  <a:lnTo>
                    <a:pt x="149" y="33"/>
                  </a:lnTo>
                  <a:lnTo>
                    <a:pt x="165" y="23"/>
                  </a:lnTo>
                  <a:lnTo>
                    <a:pt x="165" y="23"/>
                  </a:lnTo>
                  <a:lnTo>
                    <a:pt x="178" y="13"/>
                  </a:lnTo>
                  <a:lnTo>
                    <a:pt x="186" y="9"/>
                  </a:lnTo>
                  <a:lnTo>
                    <a:pt x="190" y="6"/>
                  </a:lnTo>
                  <a:lnTo>
                    <a:pt x="190" y="6"/>
                  </a:lnTo>
                  <a:lnTo>
                    <a:pt x="204" y="1"/>
                  </a:lnTo>
                  <a:lnTo>
                    <a:pt x="217" y="0"/>
                  </a:lnTo>
                  <a:lnTo>
                    <a:pt x="230" y="0"/>
                  </a:lnTo>
                  <a:lnTo>
                    <a:pt x="244" y="1"/>
                  </a:lnTo>
                  <a:lnTo>
                    <a:pt x="256" y="4"/>
                  </a:lnTo>
                  <a:lnTo>
                    <a:pt x="269" y="7"/>
                  </a:lnTo>
                  <a:lnTo>
                    <a:pt x="294" y="15"/>
                  </a:lnTo>
                  <a:lnTo>
                    <a:pt x="294" y="15"/>
                  </a:lnTo>
                  <a:lnTo>
                    <a:pt x="280" y="15"/>
                  </a:lnTo>
                  <a:lnTo>
                    <a:pt x="267" y="15"/>
                  </a:lnTo>
                  <a:lnTo>
                    <a:pt x="244" y="11"/>
                  </a:lnTo>
                  <a:lnTo>
                    <a:pt x="220" y="9"/>
                  </a:lnTo>
                  <a:lnTo>
                    <a:pt x="207" y="9"/>
                  </a:lnTo>
                  <a:lnTo>
                    <a:pt x="193" y="9"/>
                  </a:lnTo>
                  <a:lnTo>
                    <a:pt x="193" y="9"/>
                  </a:lnTo>
                  <a:lnTo>
                    <a:pt x="192" y="11"/>
                  </a:lnTo>
                  <a:lnTo>
                    <a:pt x="189" y="13"/>
                  </a:lnTo>
                  <a:lnTo>
                    <a:pt x="184" y="17"/>
                  </a:lnTo>
                  <a:lnTo>
                    <a:pt x="180" y="21"/>
                  </a:lnTo>
                  <a:lnTo>
                    <a:pt x="177" y="22"/>
                  </a:lnTo>
                  <a:lnTo>
                    <a:pt x="176" y="26"/>
                  </a:lnTo>
                  <a:lnTo>
                    <a:pt x="176" y="26"/>
                  </a:lnTo>
                  <a:lnTo>
                    <a:pt x="166" y="27"/>
                  </a:lnTo>
                  <a:lnTo>
                    <a:pt x="158" y="29"/>
                  </a:lnTo>
                  <a:lnTo>
                    <a:pt x="152" y="34"/>
                  </a:lnTo>
                  <a:lnTo>
                    <a:pt x="146" y="39"/>
                  </a:lnTo>
                  <a:lnTo>
                    <a:pt x="141" y="45"/>
                  </a:lnTo>
                  <a:lnTo>
                    <a:pt x="137" y="52"/>
                  </a:lnTo>
                  <a:lnTo>
                    <a:pt x="129" y="68"/>
                  </a:lnTo>
                  <a:lnTo>
                    <a:pt x="129" y="68"/>
                  </a:lnTo>
                  <a:lnTo>
                    <a:pt x="107" y="109"/>
                  </a:lnTo>
                  <a:lnTo>
                    <a:pt x="96" y="130"/>
                  </a:lnTo>
                  <a:lnTo>
                    <a:pt x="84" y="148"/>
                  </a:lnTo>
                  <a:lnTo>
                    <a:pt x="84" y="148"/>
                  </a:lnTo>
                  <a:lnTo>
                    <a:pt x="64" y="177"/>
                  </a:lnTo>
                  <a:lnTo>
                    <a:pt x="45" y="203"/>
                  </a:lnTo>
                  <a:lnTo>
                    <a:pt x="38" y="216"/>
                  </a:lnTo>
                  <a:lnTo>
                    <a:pt x="30" y="229"/>
                  </a:lnTo>
                  <a:lnTo>
                    <a:pt x="24" y="242"/>
                  </a:lnTo>
                  <a:lnTo>
                    <a:pt x="19" y="255"/>
                  </a:lnTo>
                  <a:lnTo>
                    <a:pt x="19" y="255"/>
                  </a:lnTo>
                  <a:lnTo>
                    <a:pt x="18" y="262"/>
                  </a:lnTo>
                  <a:lnTo>
                    <a:pt x="17" y="269"/>
                  </a:lnTo>
                  <a:lnTo>
                    <a:pt x="17" y="283"/>
                  </a:lnTo>
                  <a:lnTo>
                    <a:pt x="17" y="297"/>
                  </a:lnTo>
                  <a:lnTo>
                    <a:pt x="17" y="311"/>
                  </a:lnTo>
                  <a:lnTo>
                    <a:pt x="17" y="311"/>
                  </a:lnTo>
                  <a:lnTo>
                    <a:pt x="16" y="320"/>
                  </a:lnTo>
                  <a:lnTo>
                    <a:pt x="13" y="329"/>
                  </a:lnTo>
                  <a:lnTo>
                    <a:pt x="8" y="347"/>
                  </a:lnTo>
                  <a:lnTo>
                    <a:pt x="7" y="357"/>
                  </a:lnTo>
                  <a:lnTo>
                    <a:pt x="6" y="366"/>
                  </a:lnTo>
                  <a:lnTo>
                    <a:pt x="7" y="375"/>
                  </a:lnTo>
                  <a:lnTo>
                    <a:pt x="11" y="385"/>
                  </a:lnTo>
                  <a:lnTo>
                    <a:pt x="11" y="385"/>
                  </a:lnTo>
                  <a:lnTo>
                    <a:pt x="15" y="382"/>
                  </a:lnTo>
                  <a:lnTo>
                    <a:pt x="16" y="379"/>
                  </a:lnTo>
                  <a:lnTo>
                    <a:pt x="17" y="376"/>
                  </a:lnTo>
                  <a:lnTo>
                    <a:pt x="17" y="374"/>
                  </a:lnTo>
                  <a:lnTo>
                    <a:pt x="17" y="369"/>
                  </a:lnTo>
                  <a:lnTo>
                    <a:pt x="17" y="364"/>
                  </a:lnTo>
                  <a:lnTo>
                    <a:pt x="17" y="364"/>
                  </a:lnTo>
                  <a:lnTo>
                    <a:pt x="21" y="370"/>
                  </a:lnTo>
                  <a:lnTo>
                    <a:pt x="25" y="374"/>
                  </a:lnTo>
                  <a:lnTo>
                    <a:pt x="33" y="376"/>
                  </a:lnTo>
                  <a:lnTo>
                    <a:pt x="41" y="376"/>
                  </a:lnTo>
                  <a:lnTo>
                    <a:pt x="41" y="376"/>
                  </a:lnTo>
                  <a:close/>
                  <a:moveTo>
                    <a:pt x="278" y="351"/>
                  </a:moveTo>
                  <a:lnTo>
                    <a:pt x="278" y="351"/>
                  </a:lnTo>
                  <a:lnTo>
                    <a:pt x="277" y="347"/>
                  </a:lnTo>
                  <a:lnTo>
                    <a:pt x="275" y="343"/>
                  </a:lnTo>
                  <a:lnTo>
                    <a:pt x="273" y="342"/>
                  </a:lnTo>
                  <a:lnTo>
                    <a:pt x="269" y="342"/>
                  </a:lnTo>
                  <a:lnTo>
                    <a:pt x="269" y="342"/>
                  </a:lnTo>
                  <a:lnTo>
                    <a:pt x="270" y="345"/>
                  </a:lnTo>
                  <a:lnTo>
                    <a:pt x="272" y="348"/>
                  </a:lnTo>
                  <a:lnTo>
                    <a:pt x="273" y="351"/>
                  </a:lnTo>
                  <a:lnTo>
                    <a:pt x="275" y="351"/>
                  </a:lnTo>
                  <a:lnTo>
                    <a:pt x="278" y="351"/>
                  </a:lnTo>
                  <a:lnTo>
                    <a:pt x="278" y="351"/>
                  </a:lnTo>
                  <a:close/>
                  <a:moveTo>
                    <a:pt x="289" y="353"/>
                  </a:moveTo>
                  <a:lnTo>
                    <a:pt x="289" y="353"/>
                  </a:lnTo>
                  <a:lnTo>
                    <a:pt x="290" y="356"/>
                  </a:lnTo>
                  <a:lnTo>
                    <a:pt x="292" y="357"/>
                  </a:lnTo>
                  <a:lnTo>
                    <a:pt x="297" y="358"/>
                  </a:lnTo>
                  <a:lnTo>
                    <a:pt x="302" y="358"/>
                  </a:lnTo>
                  <a:lnTo>
                    <a:pt x="308" y="356"/>
                  </a:lnTo>
                  <a:lnTo>
                    <a:pt x="308" y="356"/>
                  </a:lnTo>
                  <a:lnTo>
                    <a:pt x="307" y="354"/>
                  </a:lnTo>
                  <a:lnTo>
                    <a:pt x="304" y="354"/>
                  </a:lnTo>
                  <a:lnTo>
                    <a:pt x="300" y="354"/>
                  </a:lnTo>
                  <a:lnTo>
                    <a:pt x="294" y="356"/>
                  </a:lnTo>
                  <a:lnTo>
                    <a:pt x="291" y="354"/>
                  </a:lnTo>
                  <a:lnTo>
                    <a:pt x="289" y="353"/>
                  </a:lnTo>
                  <a:lnTo>
                    <a:pt x="289" y="353"/>
                  </a:lnTo>
                  <a:close/>
                </a:path>
              </a:pathLst>
            </a:custGeom>
            <a:solidFill>
              <a:schemeClr val="bg1">
                <a:lumMod val="95000"/>
              </a:schemeClr>
            </a:solidFill>
            <a:ln>
              <a:solidFill>
                <a:schemeClr val="bg1">
                  <a:lumMod val="9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97" name="TextBox 96"/>
            <p:cNvSpPr txBox="1"/>
            <p:nvPr/>
          </p:nvSpPr>
          <p:spPr>
            <a:xfrm>
              <a:off x="2992456" y="1424977"/>
              <a:ext cx="1152129"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a:t>
              </a:r>
              <a:endParaRPr lang="en-IN" sz="5400" b="1" dirty="0">
                <a:effectLst>
                  <a:outerShdw blurRad="38100" dist="38100" dir="2700000" algn="tl">
                    <a:srgbClr val="000000">
                      <a:alpha val="43137"/>
                    </a:srgbClr>
                  </a:outerShdw>
                </a:effectLst>
              </a:endParaRPr>
            </a:p>
          </p:txBody>
        </p:sp>
      </p:grpSp>
      <p:grpSp>
        <p:nvGrpSpPr>
          <p:cNvPr id="98" name="Group 97"/>
          <p:cNvGrpSpPr/>
          <p:nvPr/>
        </p:nvGrpSpPr>
        <p:grpSpPr>
          <a:xfrm>
            <a:off x="1835696" y="908720"/>
            <a:ext cx="1637644" cy="1113658"/>
            <a:chOff x="1556920" y="1052736"/>
            <a:chExt cx="1358896" cy="1183262"/>
          </a:xfrm>
        </p:grpSpPr>
        <p:grpSp>
          <p:nvGrpSpPr>
            <p:cNvPr id="99" name="Group 24"/>
            <p:cNvGrpSpPr/>
            <p:nvPr/>
          </p:nvGrpSpPr>
          <p:grpSpPr>
            <a:xfrm>
              <a:off x="1556920" y="1052736"/>
              <a:ext cx="1358896" cy="1183262"/>
              <a:chOff x="3056087" y="1412776"/>
              <a:chExt cx="2091977" cy="1740393"/>
            </a:xfrm>
          </p:grpSpPr>
          <p:sp>
            <p:nvSpPr>
              <p:cNvPr id="119"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0" name="TextBox 119"/>
              <p:cNvSpPr txBox="1"/>
              <p:nvPr/>
            </p:nvSpPr>
            <p:spPr>
              <a:xfrm>
                <a:off x="3056087"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W</a:t>
                </a:r>
                <a:endParaRPr lang="en-IN" sz="5400" b="1" dirty="0">
                  <a:effectLst>
                    <a:outerShdw blurRad="38100" dist="38100" dir="2700000" algn="tl">
                      <a:srgbClr val="000000">
                        <a:alpha val="43137"/>
                      </a:srgbClr>
                    </a:outerShdw>
                  </a:effectLst>
                </a:endParaRPr>
              </a:p>
            </p:txBody>
          </p:sp>
        </p:grpSp>
        <p:grpSp>
          <p:nvGrpSpPr>
            <p:cNvPr id="100" name="Groupe 95"/>
            <p:cNvGrpSpPr/>
            <p:nvPr/>
          </p:nvGrpSpPr>
          <p:grpSpPr>
            <a:xfrm flipH="1">
              <a:off x="2183213" y="1239568"/>
              <a:ext cx="732603" cy="996430"/>
              <a:chOff x="1065213" y="4681538"/>
              <a:chExt cx="266701" cy="438151"/>
            </a:xfrm>
            <a:solidFill>
              <a:schemeClr val="accent3">
                <a:lumMod val="20000"/>
                <a:lumOff val="80000"/>
              </a:schemeClr>
            </a:solidFill>
          </p:grpSpPr>
          <p:sp>
            <p:nvSpPr>
              <p:cNvPr id="101" name="Freeform 225"/>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2" name="Freeform 226"/>
              <p:cNvSpPr>
                <a:spLocks/>
              </p:cNvSpPr>
              <p:nvPr/>
            </p:nvSpPr>
            <p:spPr bwMode="auto">
              <a:xfrm>
                <a:off x="1177926" y="4940301"/>
                <a:ext cx="153988" cy="179388"/>
              </a:xfrm>
              <a:custGeom>
                <a:avLst/>
                <a:gdLst>
                  <a:gd name="T0" fmla="*/ 119 w 196"/>
                  <a:gd name="T1" fmla="*/ 0 h 227"/>
                  <a:gd name="T2" fmla="*/ 123 w 196"/>
                  <a:gd name="T3" fmla="*/ 14 h 227"/>
                  <a:gd name="T4" fmla="*/ 137 w 196"/>
                  <a:gd name="T5" fmla="*/ 41 h 227"/>
                  <a:gd name="T6" fmla="*/ 154 w 196"/>
                  <a:gd name="T7" fmla="*/ 68 h 227"/>
                  <a:gd name="T8" fmla="*/ 168 w 196"/>
                  <a:gd name="T9" fmla="*/ 98 h 227"/>
                  <a:gd name="T10" fmla="*/ 171 w 196"/>
                  <a:gd name="T11" fmla="*/ 115 h 227"/>
                  <a:gd name="T12" fmla="*/ 172 w 196"/>
                  <a:gd name="T13" fmla="*/ 128 h 227"/>
                  <a:gd name="T14" fmla="*/ 171 w 196"/>
                  <a:gd name="T15" fmla="*/ 153 h 227"/>
                  <a:gd name="T16" fmla="*/ 166 w 196"/>
                  <a:gd name="T17" fmla="*/ 170 h 227"/>
                  <a:gd name="T18" fmla="*/ 162 w 196"/>
                  <a:gd name="T19" fmla="*/ 176 h 227"/>
                  <a:gd name="T20" fmla="*/ 149 w 196"/>
                  <a:gd name="T21" fmla="*/ 187 h 227"/>
                  <a:gd name="T22" fmla="*/ 129 w 196"/>
                  <a:gd name="T23" fmla="*/ 198 h 227"/>
                  <a:gd name="T24" fmla="*/ 106 w 196"/>
                  <a:gd name="T25" fmla="*/ 205 h 227"/>
                  <a:gd name="T26" fmla="*/ 84 w 196"/>
                  <a:gd name="T27" fmla="*/ 207 h 227"/>
                  <a:gd name="T28" fmla="*/ 78 w 196"/>
                  <a:gd name="T29" fmla="*/ 207 h 227"/>
                  <a:gd name="T30" fmla="*/ 67 w 196"/>
                  <a:gd name="T31" fmla="*/ 205 h 227"/>
                  <a:gd name="T32" fmla="*/ 49 w 196"/>
                  <a:gd name="T33" fmla="*/ 194 h 227"/>
                  <a:gd name="T34" fmla="*/ 35 w 196"/>
                  <a:gd name="T35" fmla="*/ 177 h 227"/>
                  <a:gd name="T36" fmla="*/ 26 w 196"/>
                  <a:gd name="T37" fmla="*/ 155 h 227"/>
                  <a:gd name="T38" fmla="*/ 15 w 196"/>
                  <a:gd name="T39" fmla="*/ 118 h 227"/>
                  <a:gd name="T40" fmla="*/ 5 w 196"/>
                  <a:gd name="T41" fmla="*/ 40 h 227"/>
                  <a:gd name="T42" fmla="*/ 1 w 196"/>
                  <a:gd name="T43" fmla="*/ 53 h 227"/>
                  <a:gd name="T44" fmla="*/ 0 w 196"/>
                  <a:gd name="T45" fmla="*/ 81 h 227"/>
                  <a:gd name="T46" fmla="*/ 1 w 196"/>
                  <a:gd name="T47" fmla="*/ 111 h 227"/>
                  <a:gd name="T48" fmla="*/ 9 w 196"/>
                  <a:gd name="T49" fmla="*/ 141 h 227"/>
                  <a:gd name="T50" fmla="*/ 18 w 196"/>
                  <a:gd name="T51" fmla="*/ 167 h 227"/>
                  <a:gd name="T52" fmla="*/ 32 w 196"/>
                  <a:gd name="T53" fmla="*/ 192 h 227"/>
                  <a:gd name="T54" fmla="*/ 49 w 196"/>
                  <a:gd name="T55" fmla="*/ 210 h 227"/>
                  <a:gd name="T56" fmla="*/ 68 w 196"/>
                  <a:gd name="T57" fmla="*/ 222 h 227"/>
                  <a:gd name="T58" fmla="*/ 80 w 196"/>
                  <a:gd name="T59" fmla="*/ 225 h 227"/>
                  <a:gd name="T60" fmla="*/ 92 w 196"/>
                  <a:gd name="T61" fmla="*/ 227 h 227"/>
                  <a:gd name="T62" fmla="*/ 120 w 196"/>
                  <a:gd name="T63" fmla="*/ 223 h 227"/>
                  <a:gd name="T64" fmla="*/ 146 w 196"/>
                  <a:gd name="T65" fmla="*/ 215 h 227"/>
                  <a:gd name="T66" fmla="*/ 166 w 196"/>
                  <a:gd name="T67" fmla="*/ 202 h 227"/>
                  <a:gd name="T68" fmla="*/ 181 w 196"/>
                  <a:gd name="T69" fmla="*/ 190 h 227"/>
                  <a:gd name="T70" fmla="*/ 187 w 196"/>
                  <a:gd name="T71" fmla="*/ 179 h 227"/>
                  <a:gd name="T72" fmla="*/ 194 w 196"/>
                  <a:gd name="T73" fmla="*/ 153 h 227"/>
                  <a:gd name="T74" fmla="*/ 194 w 196"/>
                  <a:gd name="T75" fmla="*/ 124 h 227"/>
                  <a:gd name="T76" fmla="*/ 188 w 196"/>
                  <a:gd name="T77" fmla="*/ 93 h 227"/>
                  <a:gd name="T78" fmla="*/ 179 w 196"/>
                  <a:gd name="T79" fmla="*/ 65 h 227"/>
                  <a:gd name="T80" fmla="*/ 164 w 196"/>
                  <a:gd name="T81" fmla="*/ 39 h 227"/>
                  <a:gd name="T82" fmla="*/ 147 w 196"/>
                  <a:gd name="T83" fmla="*/ 18 h 227"/>
                  <a:gd name="T84" fmla="*/ 129 w 196"/>
                  <a:gd name="T85"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227">
                    <a:moveTo>
                      <a:pt x="119" y="0"/>
                    </a:moveTo>
                    <a:lnTo>
                      <a:pt x="119" y="0"/>
                    </a:lnTo>
                    <a:lnTo>
                      <a:pt x="122" y="7"/>
                    </a:lnTo>
                    <a:lnTo>
                      <a:pt x="123" y="14"/>
                    </a:lnTo>
                    <a:lnTo>
                      <a:pt x="129" y="28"/>
                    </a:lnTo>
                    <a:lnTo>
                      <a:pt x="137" y="41"/>
                    </a:lnTo>
                    <a:lnTo>
                      <a:pt x="146" y="53"/>
                    </a:lnTo>
                    <a:lnTo>
                      <a:pt x="154" y="68"/>
                    </a:lnTo>
                    <a:lnTo>
                      <a:pt x="162" y="82"/>
                    </a:lnTo>
                    <a:lnTo>
                      <a:pt x="168" y="98"/>
                    </a:lnTo>
                    <a:lnTo>
                      <a:pt x="170" y="107"/>
                    </a:lnTo>
                    <a:lnTo>
                      <a:pt x="171" y="115"/>
                    </a:lnTo>
                    <a:lnTo>
                      <a:pt x="171" y="115"/>
                    </a:lnTo>
                    <a:lnTo>
                      <a:pt x="172" y="128"/>
                    </a:lnTo>
                    <a:lnTo>
                      <a:pt x="172" y="144"/>
                    </a:lnTo>
                    <a:lnTo>
                      <a:pt x="171" y="153"/>
                    </a:lnTo>
                    <a:lnTo>
                      <a:pt x="169" y="161"/>
                    </a:lnTo>
                    <a:lnTo>
                      <a:pt x="166" y="170"/>
                    </a:lnTo>
                    <a:lnTo>
                      <a:pt x="162" y="176"/>
                    </a:lnTo>
                    <a:lnTo>
                      <a:pt x="162" y="176"/>
                    </a:lnTo>
                    <a:lnTo>
                      <a:pt x="157" y="182"/>
                    </a:lnTo>
                    <a:lnTo>
                      <a:pt x="149" y="187"/>
                    </a:lnTo>
                    <a:lnTo>
                      <a:pt x="140" y="193"/>
                    </a:lnTo>
                    <a:lnTo>
                      <a:pt x="129" y="198"/>
                    </a:lnTo>
                    <a:lnTo>
                      <a:pt x="117" y="201"/>
                    </a:lnTo>
                    <a:lnTo>
                      <a:pt x="106" y="205"/>
                    </a:lnTo>
                    <a:lnTo>
                      <a:pt x="95" y="206"/>
                    </a:lnTo>
                    <a:lnTo>
                      <a:pt x="84" y="207"/>
                    </a:lnTo>
                    <a:lnTo>
                      <a:pt x="84" y="207"/>
                    </a:lnTo>
                    <a:lnTo>
                      <a:pt x="78" y="207"/>
                    </a:lnTo>
                    <a:lnTo>
                      <a:pt x="78" y="207"/>
                    </a:lnTo>
                    <a:lnTo>
                      <a:pt x="67" y="205"/>
                    </a:lnTo>
                    <a:lnTo>
                      <a:pt x="57" y="200"/>
                    </a:lnTo>
                    <a:lnTo>
                      <a:pt x="49" y="194"/>
                    </a:lnTo>
                    <a:lnTo>
                      <a:pt x="41" y="185"/>
                    </a:lnTo>
                    <a:lnTo>
                      <a:pt x="35" y="177"/>
                    </a:lnTo>
                    <a:lnTo>
                      <a:pt x="29" y="167"/>
                    </a:lnTo>
                    <a:lnTo>
                      <a:pt x="26" y="155"/>
                    </a:lnTo>
                    <a:lnTo>
                      <a:pt x="21" y="143"/>
                    </a:lnTo>
                    <a:lnTo>
                      <a:pt x="15" y="118"/>
                    </a:lnTo>
                    <a:lnTo>
                      <a:pt x="11" y="91"/>
                    </a:lnTo>
                    <a:lnTo>
                      <a:pt x="5" y="40"/>
                    </a:lnTo>
                    <a:lnTo>
                      <a:pt x="5" y="40"/>
                    </a:lnTo>
                    <a:lnTo>
                      <a:pt x="1" y="53"/>
                    </a:lnTo>
                    <a:lnTo>
                      <a:pt x="0" y="67"/>
                    </a:lnTo>
                    <a:lnTo>
                      <a:pt x="0" y="81"/>
                    </a:lnTo>
                    <a:lnTo>
                      <a:pt x="0" y="96"/>
                    </a:lnTo>
                    <a:lnTo>
                      <a:pt x="1" y="111"/>
                    </a:lnTo>
                    <a:lnTo>
                      <a:pt x="5" y="126"/>
                    </a:lnTo>
                    <a:lnTo>
                      <a:pt x="9" y="141"/>
                    </a:lnTo>
                    <a:lnTo>
                      <a:pt x="12" y="154"/>
                    </a:lnTo>
                    <a:lnTo>
                      <a:pt x="18" y="167"/>
                    </a:lnTo>
                    <a:lnTo>
                      <a:pt x="24" y="179"/>
                    </a:lnTo>
                    <a:lnTo>
                      <a:pt x="32" y="192"/>
                    </a:lnTo>
                    <a:lnTo>
                      <a:pt x="39" y="201"/>
                    </a:lnTo>
                    <a:lnTo>
                      <a:pt x="49" y="210"/>
                    </a:lnTo>
                    <a:lnTo>
                      <a:pt x="58" y="217"/>
                    </a:lnTo>
                    <a:lnTo>
                      <a:pt x="68" y="222"/>
                    </a:lnTo>
                    <a:lnTo>
                      <a:pt x="80" y="225"/>
                    </a:lnTo>
                    <a:lnTo>
                      <a:pt x="80" y="225"/>
                    </a:lnTo>
                    <a:lnTo>
                      <a:pt x="92" y="227"/>
                    </a:lnTo>
                    <a:lnTo>
                      <a:pt x="92" y="227"/>
                    </a:lnTo>
                    <a:lnTo>
                      <a:pt x="106" y="225"/>
                    </a:lnTo>
                    <a:lnTo>
                      <a:pt x="120" y="223"/>
                    </a:lnTo>
                    <a:lnTo>
                      <a:pt x="132" y="219"/>
                    </a:lnTo>
                    <a:lnTo>
                      <a:pt x="146" y="215"/>
                    </a:lnTo>
                    <a:lnTo>
                      <a:pt x="157" y="209"/>
                    </a:lnTo>
                    <a:lnTo>
                      <a:pt x="166" y="202"/>
                    </a:lnTo>
                    <a:lnTo>
                      <a:pt x="175" y="196"/>
                    </a:lnTo>
                    <a:lnTo>
                      <a:pt x="181" y="190"/>
                    </a:lnTo>
                    <a:lnTo>
                      <a:pt x="181" y="190"/>
                    </a:lnTo>
                    <a:lnTo>
                      <a:pt x="187" y="179"/>
                    </a:lnTo>
                    <a:lnTo>
                      <a:pt x="192" y="166"/>
                    </a:lnTo>
                    <a:lnTo>
                      <a:pt x="194" y="153"/>
                    </a:lnTo>
                    <a:lnTo>
                      <a:pt x="196" y="138"/>
                    </a:lnTo>
                    <a:lnTo>
                      <a:pt x="194" y="124"/>
                    </a:lnTo>
                    <a:lnTo>
                      <a:pt x="192" y="109"/>
                    </a:lnTo>
                    <a:lnTo>
                      <a:pt x="188" y="93"/>
                    </a:lnTo>
                    <a:lnTo>
                      <a:pt x="183" y="79"/>
                    </a:lnTo>
                    <a:lnTo>
                      <a:pt x="179" y="65"/>
                    </a:lnTo>
                    <a:lnTo>
                      <a:pt x="171" y="52"/>
                    </a:lnTo>
                    <a:lnTo>
                      <a:pt x="164" y="39"/>
                    </a:lnTo>
                    <a:lnTo>
                      <a:pt x="155" y="28"/>
                    </a:lnTo>
                    <a:lnTo>
                      <a:pt x="147" y="18"/>
                    </a:lnTo>
                    <a:lnTo>
                      <a:pt x="139" y="11"/>
                    </a:lnTo>
                    <a:lnTo>
                      <a:pt x="129" y="5"/>
                    </a:lnTo>
                    <a:lnTo>
                      <a:pt x="11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3" name="Freeform 227"/>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4" name="Freeform 228"/>
              <p:cNvSpPr>
                <a:spLocks/>
              </p:cNvSpPr>
              <p:nvPr/>
            </p:nvSpPr>
            <p:spPr bwMode="auto">
              <a:xfrm>
                <a:off x="1270001" y="4838701"/>
                <a:ext cx="39688" cy="25400"/>
              </a:xfrm>
              <a:custGeom>
                <a:avLst/>
                <a:gdLst>
                  <a:gd name="T0" fmla="*/ 38 w 49"/>
                  <a:gd name="T1" fmla="*/ 0 h 31"/>
                  <a:gd name="T2" fmla="*/ 38 w 49"/>
                  <a:gd name="T3" fmla="*/ 0 h 31"/>
                  <a:gd name="T4" fmla="*/ 30 w 49"/>
                  <a:gd name="T5" fmla="*/ 1 h 31"/>
                  <a:gd name="T6" fmla="*/ 23 w 49"/>
                  <a:gd name="T7" fmla="*/ 3 h 31"/>
                  <a:gd name="T8" fmla="*/ 17 w 49"/>
                  <a:gd name="T9" fmla="*/ 7 h 31"/>
                  <a:gd name="T10" fmla="*/ 12 w 49"/>
                  <a:gd name="T11" fmla="*/ 10 h 31"/>
                  <a:gd name="T12" fmla="*/ 7 w 49"/>
                  <a:gd name="T13" fmla="*/ 15 h 31"/>
                  <a:gd name="T14" fmla="*/ 5 w 49"/>
                  <a:gd name="T15" fmla="*/ 21 h 31"/>
                  <a:gd name="T16" fmla="*/ 0 w 49"/>
                  <a:gd name="T17" fmla="*/ 31 h 31"/>
                  <a:gd name="T18" fmla="*/ 0 w 49"/>
                  <a:gd name="T19" fmla="*/ 31 h 31"/>
                  <a:gd name="T20" fmla="*/ 12 w 49"/>
                  <a:gd name="T21" fmla="*/ 23 h 31"/>
                  <a:gd name="T22" fmla="*/ 25 w 49"/>
                  <a:gd name="T23" fmla="*/ 15 h 31"/>
                  <a:gd name="T24" fmla="*/ 37 w 49"/>
                  <a:gd name="T25" fmla="*/ 9 h 31"/>
                  <a:gd name="T26" fmla="*/ 49 w 49"/>
                  <a:gd name="T27" fmla="*/ 1 h 31"/>
                  <a:gd name="T28" fmla="*/ 49 w 49"/>
                  <a:gd name="T29" fmla="*/ 1 h 31"/>
                  <a:gd name="T30" fmla="*/ 38 w 49"/>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31">
                    <a:moveTo>
                      <a:pt x="38" y="0"/>
                    </a:moveTo>
                    <a:lnTo>
                      <a:pt x="38" y="0"/>
                    </a:lnTo>
                    <a:lnTo>
                      <a:pt x="30" y="1"/>
                    </a:lnTo>
                    <a:lnTo>
                      <a:pt x="23" y="3"/>
                    </a:lnTo>
                    <a:lnTo>
                      <a:pt x="17" y="7"/>
                    </a:lnTo>
                    <a:lnTo>
                      <a:pt x="12" y="10"/>
                    </a:lnTo>
                    <a:lnTo>
                      <a:pt x="7" y="15"/>
                    </a:lnTo>
                    <a:lnTo>
                      <a:pt x="5" y="21"/>
                    </a:lnTo>
                    <a:lnTo>
                      <a:pt x="0" y="31"/>
                    </a:lnTo>
                    <a:lnTo>
                      <a:pt x="0" y="31"/>
                    </a:lnTo>
                    <a:lnTo>
                      <a:pt x="12" y="23"/>
                    </a:lnTo>
                    <a:lnTo>
                      <a:pt x="25" y="15"/>
                    </a:lnTo>
                    <a:lnTo>
                      <a:pt x="37" y="9"/>
                    </a:lnTo>
                    <a:lnTo>
                      <a:pt x="49" y="1"/>
                    </a:lnTo>
                    <a:lnTo>
                      <a:pt x="49" y="1"/>
                    </a:lnTo>
                    <a:lnTo>
                      <a:pt x="3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5" name="Freeform 229"/>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6" name="Freeform 230"/>
              <p:cNvSpPr>
                <a:spLocks/>
              </p:cNvSpPr>
              <p:nvPr/>
            </p:nvSpPr>
            <p:spPr bwMode="auto">
              <a:xfrm>
                <a:off x="1258888" y="4879976"/>
                <a:ext cx="55563" cy="12700"/>
              </a:xfrm>
              <a:custGeom>
                <a:avLst/>
                <a:gdLst>
                  <a:gd name="T0" fmla="*/ 49 w 71"/>
                  <a:gd name="T1" fmla="*/ 0 h 14"/>
                  <a:gd name="T2" fmla="*/ 49 w 71"/>
                  <a:gd name="T3" fmla="*/ 0 h 14"/>
                  <a:gd name="T4" fmla="*/ 37 w 71"/>
                  <a:gd name="T5" fmla="*/ 1 h 14"/>
                  <a:gd name="T6" fmla="*/ 23 w 71"/>
                  <a:gd name="T7" fmla="*/ 3 h 14"/>
                  <a:gd name="T8" fmla="*/ 11 w 71"/>
                  <a:gd name="T9" fmla="*/ 6 h 14"/>
                  <a:gd name="T10" fmla="*/ 0 w 71"/>
                  <a:gd name="T11" fmla="*/ 7 h 14"/>
                  <a:gd name="T12" fmla="*/ 0 w 71"/>
                  <a:gd name="T13" fmla="*/ 7 h 14"/>
                  <a:gd name="T14" fmla="*/ 36 w 71"/>
                  <a:gd name="T15" fmla="*/ 11 h 14"/>
                  <a:gd name="T16" fmla="*/ 54 w 71"/>
                  <a:gd name="T17" fmla="*/ 12 h 14"/>
                  <a:gd name="T18" fmla="*/ 71 w 71"/>
                  <a:gd name="T19" fmla="*/ 14 h 14"/>
                  <a:gd name="T20" fmla="*/ 71 w 71"/>
                  <a:gd name="T21" fmla="*/ 14 h 14"/>
                  <a:gd name="T22" fmla="*/ 69 w 71"/>
                  <a:gd name="T23" fmla="*/ 11 h 14"/>
                  <a:gd name="T24" fmla="*/ 68 w 71"/>
                  <a:gd name="T25" fmla="*/ 7 h 14"/>
                  <a:gd name="T26" fmla="*/ 66 w 71"/>
                  <a:gd name="T27" fmla="*/ 5 h 14"/>
                  <a:gd name="T28" fmla="*/ 63 w 71"/>
                  <a:gd name="T29" fmla="*/ 3 h 14"/>
                  <a:gd name="T30" fmla="*/ 56 w 71"/>
                  <a:gd name="T31" fmla="*/ 1 h 14"/>
                  <a:gd name="T32" fmla="*/ 49 w 71"/>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4">
                    <a:moveTo>
                      <a:pt x="49" y="0"/>
                    </a:moveTo>
                    <a:lnTo>
                      <a:pt x="49" y="0"/>
                    </a:lnTo>
                    <a:lnTo>
                      <a:pt x="37" y="1"/>
                    </a:lnTo>
                    <a:lnTo>
                      <a:pt x="23" y="3"/>
                    </a:lnTo>
                    <a:lnTo>
                      <a:pt x="11" y="6"/>
                    </a:lnTo>
                    <a:lnTo>
                      <a:pt x="0" y="7"/>
                    </a:lnTo>
                    <a:lnTo>
                      <a:pt x="0" y="7"/>
                    </a:lnTo>
                    <a:lnTo>
                      <a:pt x="36" y="11"/>
                    </a:lnTo>
                    <a:lnTo>
                      <a:pt x="54" y="12"/>
                    </a:lnTo>
                    <a:lnTo>
                      <a:pt x="71" y="14"/>
                    </a:lnTo>
                    <a:lnTo>
                      <a:pt x="71" y="14"/>
                    </a:lnTo>
                    <a:lnTo>
                      <a:pt x="69" y="11"/>
                    </a:lnTo>
                    <a:lnTo>
                      <a:pt x="68" y="7"/>
                    </a:lnTo>
                    <a:lnTo>
                      <a:pt x="66" y="5"/>
                    </a:lnTo>
                    <a:lnTo>
                      <a:pt x="63" y="3"/>
                    </a:lnTo>
                    <a:lnTo>
                      <a:pt x="56" y="1"/>
                    </a:lnTo>
                    <a:lnTo>
                      <a:pt x="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7" name="Freeform 231"/>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8" name="Freeform 232"/>
              <p:cNvSpPr>
                <a:spLocks/>
              </p:cNvSpPr>
              <p:nvPr/>
            </p:nvSpPr>
            <p:spPr bwMode="auto">
              <a:xfrm>
                <a:off x="1206501" y="4910138"/>
                <a:ext cx="80963" cy="173038"/>
              </a:xfrm>
              <a:custGeom>
                <a:avLst/>
                <a:gdLst>
                  <a:gd name="T0" fmla="*/ 41 w 102"/>
                  <a:gd name="T1" fmla="*/ 0 h 217"/>
                  <a:gd name="T2" fmla="*/ 29 w 102"/>
                  <a:gd name="T3" fmla="*/ 3 h 217"/>
                  <a:gd name="T4" fmla="*/ 19 w 102"/>
                  <a:gd name="T5" fmla="*/ 9 h 217"/>
                  <a:gd name="T6" fmla="*/ 12 w 102"/>
                  <a:gd name="T7" fmla="*/ 18 h 217"/>
                  <a:gd name="T8" fmla="*/ 7 w 102"/>
                  <a:gd name="T9" fmla="*/ 29 h 217"/>
                  <a:gd name="T10" fmla="*/ 12 w 102"/>
                  <a:gd name="T11" fmla="*/ 34 h 217"/>
                  <a:gd name="T12" fmla="*/ 24 w 102"/>
                  <a:gd name="T13" fmla="*/ 42 h 217"/>
                  <a:gd name="T14" fmla="*/ 31 w 102"/>
                  <a:gd name="T15" fmla="*/ 43 h 217"/>
                  <a:gd name="T16" fmla="*/ 43 w 102"/>
                  <a:gd name="T17" fmla="*/ 40 h 217"/>
                  <a:gd name="T18" fmla="*/ 43 w 102"/>
                  <a:gd name="T19" fmla="*/ 59 h 217"/>
                  <a:gd name="T20" fmla="*/ 42 w 102"/>
                  <a:gd name="T21" fmla="*/ 84 h 217"/>
                  <a:gd name="T22" fmla="*/ 37 w 102"/>
                  <a:gd name="T23" fmla="*/ 92 h 217"/>
                  <a:gd name="T24" fmla="*/ 32 w 102"/>
                  <a:gd name="T25" fmla="*/ 96 h 217"/>
                  <a:gd name="T26" fmla="*/ 29 w 102"/>
                  <a:gd name="T27" fmla="*/ 97 h 217"/>
                  <a:gd name="T28" fmla="*/ 28 w 102"/>
                  <a:gd name="T29" fmla="*/ 97 h 217"/>
                  <a:gd name="T30" fmla="*/ 23 w 102"/>
                  <a:gd name="T31" fmla="*/ 95 h 217"/>
                  <a:gd name="T32" fmla="*/ 18 w 102"/>
                  <a:gd name="T33" fmla="*/ 90 h 217"/>
                  <a:gd name="T34" fmla="*/ 12 w 102"/>
                  <a:gd name="T35" fmla="*/ 83 h 217"/>
                  <a:gd name="T36" fmla="*/ 11 w 102"/>
                  <a:gd name="T37" fmla="*/ 83 h 217"/>
                  <a:gd name="T38" fmla="*/ 7 w 102"/>
                  <a:gd name="T39" fmla="*/ 85 h 217"/>
                  <a:gd name="T40" fmla="*/ 3 w 102"/>
                  <a:gd name="T41" fmla="*/ 94 h 217"/>
                  <a:gd name="T42" fmla="*/ 0 w 102"/>
                  <a:gd name="T43" fmla="*/ 113 h 217"/>
                  <a:gd name="T44" fmla="*/ 0 w 102"/>
                  <a:gd name="T45" fmla="*/ 134 h 217"/>
                  <a:gd name="T46" fmla="*/ 4 w 102"/>
                  <a:gd name="T47" fmla="*/ 156 h 217"/>
                  <a:gd name="T48" fmla="*/ 12 w 102"/>
                  <a:gd name="T49" fmla="*/ 176 h 217"/>
                  <a:gd name="T50" fmla="*/ 23 w 102"/>
                  <a:gd name="T51" fmla="*/ 194 h 217"/>
                  <a:gd name="T52" fmla="*/ 35 w 102"/>
                  <a:gd name="T53" fmla="*/ 208 h 217"/>
                  <a:gd name="T54" fmla="*/ 49 w 102"/>
                  <a:gd name="T55" fmla="*/ 216 h 217"/>
                  <a:gd name="T56" fmla="*/ 57 w 102"/>
                  <a:gd name="T57" fmla="*/ 217 h 217"/>
                  <a:gd name="T58" fmla="*/ 74 w 102"/>
                  <a:gd name="T59" fmla="*/ 213 h 217"/>
                  <a:gd name="T60" fmla="*/ 60 w 102"/>
                  <a:gd name="T61" fmla="*/ 206 h 217"/>
                  <a:gd name="T62" fmla="*/ 38 w 102"/>
                  <a:gd name="T63" fmla="*/ 192 h 217"/>
                  <a:gd name="T64" fmla="*/ 24 w 102"/>
                  <a:gd name="T65" fmla="*/ 169 h 217"/>
                  <a:gd name="T66" fmla="*/ 18 w 102"/>
                  <a:gd name="T67" fmla="*/ 140 h 217"/>
                  <a:gd name="T68" fmla="*/ 19 w 102"/>
                  <a:gd name="T69" fmla="*/ 123 h 217"/>
                  <a:gd name="T70" fmla="*/ 24 w 102"/>
                  <a:gd name="T71" fmla="*/ 123 h 217"/>
                  <a:gd name="T72" fmla="*/ 30 w 102"/>
                  <a:gd name="T73" fmla="*/ 123 h 217"/>
                  <a:gd name="T74" fmla="*/ 38 w 102"/>
                  <a:gd name="T75" fmla="*/ 119 h 217"/>
                  <a:gd name="T76" fmla="*/ 43 w 102"/>
                  <a:gd name="T77" fmla="*/ 118 h 217"/>
                  <a:gd name="T78" fmla="*/ 47 w 102"/>
                  <a:gd name="T79" fmla="*/ 113 h 217"/>
                  <a:gd name="T80" fmla="*/ 53 w 102"/>
                  <a:gd name="T81" fmla="*/ 100 h 217"/>
                  <a:gd name="T82" fmla="*/ 57 w 102"/>
                  <a:gd name="T83" fmla="*/ 95 h 217"/>
                  <a:gd name="T84" fmla="*/ 65 w 102"/>
                  <a:gd name="T85" fmla="*/ 101 h 217"/>
                  <a:gd name="T86" fmla="*/ 78 w 102"/>
                  <a:gd name="T87" fmla="*/ 119 h 217"/>
                  <a:gd name="T88" fmla="*/ 92 w 102"/>
                  <a:gd name="T89" fmla="*/ 151 h 217"/>
                  <a:gd name="T90" fmla="*/ 102 w 102"/>
                  <a:gd name="T91" fmla="*/ 173 h 217"/>
                  <a:gd name="T92" fmla="*/ 102 w 102"/>
                  <a:gd name="T93" fmla="*/ 154 h 217"/>
                  <a:gd name="T94" fmla="*/ 95 w 102"/>
                  <a:gd name="T95" fmla="*/ 123 h 217"/>
                  <a:gd name="T96" fmla="*/ 85 w 102"/>
                  <a:gd name="T97" fmla="*/ 97 h 217"/>
                  <a:gd name="T98" fmla="*/ 69 w 102"/>
                  <a:gd name="T99" fmla="*/ 77 h 217"/>
                  <a:gd name="T100" fmla="*/ 59 w 102"/>
                  <a:gd name="T101" fmla="*/ 69 h 217"/>
                  <a:gd name="T102" fmla="*/ 63 w 102"/>
                  <a:gd name="T103" fmla="*/ 35 h 217"/>
                  <a:gd name="T104" fmla="*/ 61 w 102"/>
                  <a:gd name="T105" fmla="*/ 14 h 217"/>
                  <a:gd name="T106" fmla="*/ 59 w 102"/>
                  <a:gd name="T107" fmla="*/ 5 h 217"/>
                  <a:gd name="T108" fmla="*/ 41 w 102"/>
                  <a:gd name="T10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217">
                    <a:moveTo>
                      <a:pt x="41" y="0"/>
                    </a:moveTo>
                    <a:lnTo>
                      <a:pt x="41" y="0"/>
                    </a:lnTo>
                    <a:lnTo>
                      <a:pt x="35" y="0"/>
                    </a:lnTo>
                    <a:lnTo>
                      <a:pt x="29" y="3"/>
                    </a:lnTo>
                    <a:lnTo>
                      <a:pt x="24" y="5"/>
                    </a:lnTo>
                    <a:lnTo>
                      <a:pt x="19" y="9"/>
                    </a:lnTo>
                    <a:lnTo>
                      <a:pt x="14" y="14"/>
                    </a:lnTo>
                    <a:lnTo>
                      <a:pt x="12" y="18"/>
                    </a:lnTo>
                    <a:lnTo>
                      <a:pt x="9" y="23"/>
                    </a:lnTo>
                    <a:lnTo>
                      <a:pt x="7" y="29"/>
                    </a:lnTo>
                    <a:lnTo>
                      <a:pt x="7" y="29"/>
                    </a:lnTo>
                    <a:lnTo>
                      <a:pt x="12" y="34"/>
                    </a:lnTo>
                    <a:lnTo>
                      <a:pt x="17" y="39"/>
                    </a:lnTo>
                    <a:lnTo>
                      <a:pt x="24" y="42"/>
                    </a:lnTo>
                    <a:lnTo>
                      <a:pt x="31" y="43"/>
                    </a:lnTo>
                    <a:lnTo>
                      <a:pt x="31" y="43"/>
                    </a:lnTo>
                    <a:lnTo>
                      <a:pt x="37" y="43"/>
                    </a:lnTo>
                    <a:lnTo>
                      <a:pt x="43" y="40"/>
                    </a:lnTo>
                    <a:lnTo>
                      <a:pt x="43" y="40"/>
                    </a:lnTo>
                    <a:lnTo>
                      <a:pt x="43" y="59"/>
                    </a:lnTo>
                    <a:lnTo>
                      <a:pt x="43" y="77"/>
                    </a:lnTo>
                    <a:lnTo>
                      <a:pt x="42" y="84"/>
                    </a:lnTo>
                    <a:lnTo>
                      <a:pt x="40" y="90"/>
                    </a:lnTo>
                    <a:lnTo>
                      <a:pt x="37" y="92"/>
                    </a:lnTo>
                    <a:lnTo>
                      <a:pt x="35" y="95"/>
                    </a:lnTo>
                    <a:lnTo>
                      <a:pt x="32" y="96"/>
                    </a:lnTo>
                    <a:lnTo>
                      <a:pt x="29" y="97"/>
                    </a:lnTo>
                    <a:lnTo>
                      <a:pt x="29" y="97"/>
                    </a:lnTo>
                    <a:lnTo>
                      <a:pt x="28" y="97"/>
                    </a:lnTo>
                    <a:lnTo>
                      <a:pt x="28" y="97"/>
                    </a:lnTo>
                    <a:lnTo>
                      <a:pt x="25" y="96"/>
                    </a:lnTo>
                    <a:lnTo>
                      <a:pt x="23" y="95"/>
                    </a:lnTo>
                    <a:lnTo>
                      <a:pt x="18" y="90"/>
                    </a:lnTo>
                    <a:lnTo>
                      <a:pt x="18" y="90"/>
                    </a:lnTo>
                    <a:lnTo>
                      <a:pt x="13" y="85"/>
                    </a:lnTo>
                    <a:lnTo>
                      <a:pt x="12" y="83"/>
                    </a:lnTo>
                    <a:lnTo>
                      <a:pt x="11" y="83"/>
                    </a:lnTo>
                    <a:lnTo>
                      <a:pt x="11" y="83"/>
                    </a:lnTo>
                    <a:lnTo>
                      <a:pt x="9" y="83"/>
                    </a:lnTo>
                    <a:lnTo>
                      <a:pt x="7" y="85"/>
                    </a:lnTo>
                    <a:lnTo>
                      <a:pt x="7" y="85"/>
                    </a:lnTo>
                    <a:lnTo>
                      <a:pt x="3" y="94"/>
                    </a:lnTo>
                    <a:lnTo>
                      <a:pt x="1" y="102"/>
                    </a:lnTo>
                    <a:lnTo>
                      <a:pt x="0" y="113"/>
                    </a:lnTo>
                    <a:lnTo>
                      <a:pt x="0" y="123"/>
                    </a:lnTo>
                    <a:lnTo>
                      <a:pt x="0" y="134"/>
                    </a:lnTo>
                    <a:lnTo>
                      <a:pt x="2" y="145"/>
                    </a:lnTo>
                    <a:lnTo>
                      <a:pt x="4" y="156"/>
                    </a:lnTo>
                    <a:lnTo>
                      <a:pt x="8" y="166"/>
                    </a:lnTo>
                    <a:lnTo>
                      <a:pt x="12" y="176"/>
                    </a:lnTo>
                    <a:lnTo>
                      <a:pt x="17" y="186"/>
                    </a:lnTo>
                    <a:lnTo>
                      <a:pt x="23" y="194"/>
                    </a:lnTo>
                    <a:lnTo>
                      <a:pt x="29" y="202"/>
                    </a:lnTo>
                    <a:lnTo>
                      <a:pt x="35" y="208"/>
                    </a:lnTo>
                    <a:lnTo>
                      <a:pt x="42" y="213"/>
                    </a:lnTo>
                    <a:lnTo>
                      <a:pt x="49" y="216"/>
                    </a:lnTo>
                    <a:lnTo>
                      <a:pt x="57" y="217"/>
                    </a:lnTo>
                    <a:lnTo>
                      <a:pt x="57" y="217"/>
                    </a:lnTo>
                    <a:lnTo>
                      <a:pt x="65" y="216"/>
                    </a:lnTo>
                    <a:lnTo>
                      <a:pt x="74" y="213"/>
                    </a:lnTo>
                    <a:lnTo>
                      <a:pt x="74" y="213"/>
                    </a:lnTo>
                    <a:lnTo>
                      <a:pt x="60" y="206"/>
                    </a:lnTo>
                    <a:lnTo>
                      <a:pt x="48" y="200"/>
                    </a:lnTo>
                    <a:lnTo>
                      <a:pt x="38" y="192"/>
                    </a:lnTo>
                    <a:lnTo>
                      <a:pt x="30" y="181"/>
                    </a:lnTo>
                    <a:lnTo>
                      <a:pt x="24" y="169"/>
                    </a:lnTo>
                    <a:lnTo>
                      <a:pt x="19" y="154"/>
                    </a:lnTo>
                    <a:lnTo>
                      <a:pt x="18" y="140"/>
                    </a:lnTo>
                    <a:lnTo>
                      <a:pt x="18" y="131"/>
                    </a:lnTo>
                    <a:lnTo>
                      <a:pt x="19" y="123"/>
                    </a:lnTo>
                    <a:lnTo>
                      <a:pt x="19" y="123"/>
                    </a:lnTo>
                    <a:lnTo>
                      <a:pt x="24" y="123"/>
                    </a:lnTo>
                    <a:lnTo>
                      <a:pt x="24" y="123"/>
                    </a:lnTo>
                    <a:lnTo>
                      <a:pt x="30" y="123"/>
                    </a:lnTo>
                    <a:lnTo>
                      <a:pt x="34" y="122"/>
                    </a:lnTo>
                    <a:lnTo>
                      <a:pt x="38" y="119"/>
                    </a:lnTo>
                    <a:lnTo>
                      <a:pt x="43" y="118"/>
                    </a:lnTo>
                    <a:lnTo>
                      <a:pt x="43" y="118"/>
                    </a:lnTo>
                    <a:lnTo>
                      <a:pt x="46" y="116"/>
                    </a:lnTo>
                    <a:lnTo>
                      <a:pt x="47" y="113"/>
                    </a:lnTo>
                    <a:lnTo>
                      <a:pt x="51" y="107"/>
                    </a:lnTo>
                    <a:lnTo>
                      <a:pt x="53" y="100"/>
                    </a:lnTo>
                    <a:lnTo>
                      <a:pt x="54" y="97"/>
                    </a:lnTo>
                    <a:lnTo>
                      <a:pt x="57" y="95"/>
                    </a:lnTo>
                    <a:lnTo>
                      <a:pt x="57" y="95"/>
                    </a:lnTo>
                    <a:lnTo>
                      <a:pt x="65" y="101"/>
                    </a:lnTo>
                    <a:lnTo>
                      <a:pt x="72" y="109"/>
                    </a:lnTo>
                    <a:lnTo>
                      <a:pt x="78" y="119"/>
                    </a:lnTo>
                    <a:lnTo>
                      <a:pt x="83" y="129"/>
                    </a:lnTo>
                    <a:lnTo>
                      <a:pt x="92" y="151"/>
                    </a:lnTo>
                    <a:lnTo>
                      <a:pt x="97" y="162"/>
                    </a:lnTo>
                    <a:lnTo>
                      <a:pt x="102" y="173"/>
                    </a:lnTo>
                    <a:lnTo>
                      <a:pt x="102" y="173"/>
                    </a:lnTo>
                    <a:lnTo>
                      <a:pt x="102" y="154"/>
                    </a:lnTo>
                    <a:lnTo>
                      <a:pt x="99" y="137"/>
                    </a:lnTo>
                    <a:lnTo>
                      <a:pt x="95" y="123"/>
                    </a:lnTo>
                    <a:lnTo>
                      <a:pt x="91" y="109"/>
                    </a:lnTo>
                    <a:lnTo>
                      <a:pt x="85" y="97"/>
                    </a:lnTo>
                    <a:lnTo>
                      <a:pt x="77" y="86"/>
                    </a:lnTo>
                    <a:lnTo>
                      <a:pt x="69" y="77"/>
                    </a:lnTo>
                    <a:lnTo>
                      <a:pt x="59" y="69"/>
                    </a:lnTo>
                    <a:lnTo>
                      <a:pt x="59" y="69"/>
                    </a:lnTo>
                    <a:lnTo>
                      <a:pt x="61" y="51"/>
                    </a:lnTo>
                    <a:lnTo>
                      <a:pt x="63" y="35"/>
                    </a:lnTo>
                    <a:lnTo>
                      <a:pt x="63" y="21"/>
                    </a:lnTo>
                    <a:lnTo>
                      <a:pt x="61" y="14"/>
                    </a:lnTo>
                    <a:lnTo>
                      <a:pt x="59" y="5"/>
                    </a:lnTo>
                    <a:lnTo>
                      <a:pt x="59" y="5"/>
                    </a:lnTo>
                    <a:lnTo>
                      <a:pt x="51" y="2"/>
                    </a:lnTo>
                    <a:lnTo>
                      <a:pt x="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09" name="Freeform 233"/>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0" name="Freeform 234"/>
              <p:cNvSpPr>
                <a:spLocks/>
              </p:cNvSpPr>
              <p:nvPr/>
            </p:nvSpPr>
            <p:spPr bwMode="auto">
              <a:xfrm>
                <a:off x="1203326" y="4846638"/>
                <a:ext cx="38100" cy="31750"/>
              </a:xfrm>
              <a:custGeom>
                <a:avLst/>
                <a:gdLst>
                  <a:gd name="T0" fmla="*/ 29 w 47"/>
                  <a:gd name="T1" fmla="*/ 0 h 41"/>
                  <a:gd name="T2" fmla="*/ 29 w 47"/>
                  <a:gd name="T3" fmla="*/ 0 h 41"/>
                  <a:gd name="T4" fmla="*/ 22 w 47"/>
                  <a:gd name="T5" fmla="*/ 0 h 41"/>
                  <a:gd name="T6" fmla="*/ 16 w 47"/>
                  <a:gd name="T7" fmla="*/ 4 h 41"/>
                  <a:gd name="T8" fmla="*/ 10 w 47"/>
                  <a:gd name="T9" fmla="*/ 7 h 41"/>
                  <a:gd name="T10" fmla="*/ 5 w 47"/>
                  <a:gd name="T11" fmla="*/ 12 h 41"/>
                  <a:gd name="T12" fmla="*/ 1 w 47"/>
                  <a:gd name="T13" fmla="*/ 18 h 41"/>
                  <a:gd name="T14" fmla="*/ 0 w 47"/>
                  <a:gd name="T15" fmla="*/ 26 h 41"/>
                  <a:gd name="T16" fmla="*/ 1 w 47"/>
                  <a:gd name="T17" fmla="*/ 33 h 41"/>
                  <a:gd name="T18" fmla="*/ 5 w 47"/>
                  <a:gd name="T19" fmla="*/ 40 h 41"/>
                  <a:gd name="T20" fmla="*/ 5 w 47"/>
                  <a:gd name="T21" fmla="*/ 40 h 41"/>
                  <a:gd name="T22" fmla="*/ 10 w 47"/>
                  <a:gd name="T23" fmla="*/ 41 h 41"/>
                  <a:gd name="T24" fmla="*/ 16 w 47"/>
                  <a:gd name="T25" fmla="*/ 41 h 41"/>
                  <a:gd name="T26" fmla="*/ 16 w 47"/>
                  <a:gd name="T27" fmla="*/ 41 h 41"/>
                  <a:gd name="T28" fmla="*/ 24 w 47"/>
                  <a:gd name="T29" fmla="*/ 41 h 41"/>
                  <a:gd name="T30" fmla="*/ 32 w 47"/>
                  <a:gd name="T31" fmla="*/ 39 h 41"/>
                  <a:gd name="T32" fmla="*/ 39 w 47"/>
                  <a:gd name="T33" fmla="*/ 36 h 41"/>
                  <a:gd name="T34" fmla="*/ 45 w 47"/>
                  <a:gd name="T35" fmla="*/ 33 h 41"/>
                  <a:gd name="T36" fmla="*/ 45 w 47"/>
                  <a:gd name="T37" fmla="*/ 33 h 41"/>
                  <a:gd name="T38" fmla="*/ 46 w 47"/>
                  <a:gd name="T39" fmla="*/ 27 h 41"/>
                  <a:gd name="T40" fmla="*/ 46 w 47"/>
                  <a:gd name="T41" fmla="*/ 21 h 41"/>
                  <a:gd name="T42" fmla="*/ 47 w 47"/>
                  <a:gd name="T43" fmla="*/ 7 h 41"/>
                  <a:gd name="T44" fmla="*/ 47 w 47"/>
                  <a:gd name="T45" fmla="*/ 7 h 41"/>
                  <a:gd name="T46" fmla="*/ 42 w 47"/>
                  <a:gd name="T47" fmla="*/ 4 h 41"/>
                  <a:gd name="T48" fmla="*/ 39 w 47"/>
                  <a:gd name="T49" fmla="*/ 1 h 41"/>
                  <a:gd name="T50" fmla="*/ 34 w 47"/>
                  <a:gd name="T51" fmla="*/ 0 h 41"/>
                  <a:gd name="T52" fmla="*/ 29 w 47"/>
                  <a:gd name="T5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1">
                    <a:moveTo>
                      <a:pt x="29" y="0"/>
                    </a:moveTo>
                    <a:lnTo>
                      <a:pt x="29" y="0"/>
                    </a:lnTo>
                    <a:lnTo>
                      <a:pt x="22" y="0"/>
                    </a:lnTo>
                    <a:lnTo>
                      <a:pt x="16" y="4"/>
                    </a:lnTo>
                    <a:lnTo>
                      <a:pt x="10" y="7"/>
                    </a:lnTo>
                    <a:lnTo>
                      <a:pt x="5" y="12"/>
                    </a:lnTo>
                    <a:lnTo>
                      <a:pt x="1" y="18"/>
                    </a:lnTo>
                    <a:lnTo>
                      <a:pt x="0" y="26"/>
                    </a:lnTo>
                    <a:lnTo>
                      <a:pt x="1" y="33"/>
                    </a:lnTo>
                    <a:lnTo>
                      <a:pt x="5" y="40"/>
                    </a:lnTo>
                    <a:lnTo>
                      <a:pt x="5" y="40"/>
                    </a:lnTo>
                    <a:lnTo>
                      <a:pt x="10" y="41"/>
                    </a:lnTo>
                    <a:lnTo>
                      <a:pt x="16" y="41"/>
                    </a:lnTo>
                    <a:lnTo>
                      <a:pt x="16" y="41"/>
                    </a:lnTo>
                    <a:lnTo>
                      <a:pt x="24" y="41"/>
                    </a:lnTo>
                    <a:lnTo>
                      <a:pt x="32" y="39"/>
                    </a:lnTo>
                    <a:lnTo>
                      <a:pt x="39" y="36"/>
                    </a:lnTo>
                    <a:lnTo>
                      <a:pt x="45" y="33"/>
                    </a:lnTo>
                    <a:lnTo>
                      <a:pt x="45" y="33"/>
                    </a:lnTo>
                    <a:lnTo>
                      <a:pt x="46" y="27"/>
                    </a:lnTo>
                    <a:lnTo>
                      <a:pt x="46" y="21"/>
                    </a:lnTo>
                    <a:lnTo>
                      <a:pt x="47" y="7"/>
                    </a:lnTo>
                    <a:lnTo>
                      <a:pt x="47" y="7"/>
                    </a:lnTo>
                    <a:lnTo>
                      <a:pt x="42" y="4"/>
                    </a:lnTo>
                    <a:lnTo>
                      <a:pt x="39" y="1"/>
                    </a:lnTo>
                    <a:lnTo>
                      <a:pt x="34" y="0"/>
                    </a:lnTo>
                    <a:lnTo>
                      <a:pt x="2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1" name="Freeform 235"/>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2" name="Freeform 236"/>
              <p:cNvSpPr>
                <a:spLocks/>
              </p:cNvSpPr>
              <p:nvPr/>
            </p:nvSpPr>
            <p:spPr bwMode="auto">
              <a:xfrm>
                <a:off x="1066801" y="4681538"/>
                <a:ext cx="169863" cy="161925"/>
              </a:xfrm>
              <a:custGeom>
                <a:avLst/>
                <a:gdLst>
                  <a:gd name="T0" fmla="*/ 92 w 214"/>
                  <a:gd name="T1" fmla="*/ 1 h 205"/>
                  <a:gd name="T2" fmla="*/ 54 w 214"/>
                  <a:gd name="T3" fmla="*/ 12 h 205"/>
                  <a:gd name="T4" fmla="*/ 24 w 214"/>
                  <a:gd name="T5" fmla="*/ 34 h 205"/>
                  <a:gd name="T6" fmla="*/ 5 w 214"/>
                  <a:gd name="T7" fmla="*/ 64 h 205"/>
                  <a:gd name="T8" fmla="*/ 0 w 214"/>
                  <a:gd name="T9" fmla="*/ 100 h 205"/>
                  <a:gd name="T10" fmla="*/ 12 w 214"/>
                  <a:gd name="T11" fmla="*/ 139 h 205"/>
                  <a:gd name="T12" fmla="*/ 8 w 214"/>
                  <a:gd name="T13" fmla="*/ 104 h 205"/>
                  <a:gd name="T14" fmla="*/ 9 w 214"/>
                  <a:gd name="T15" fmla="*/ 70 h 205"/>
                  <a:gd name="T16" fmla="*/ 17 w 214"/>
                  <a:gd name="T17" fmla="*/ 52 h 205"/>
                  <a:gd name="T18" fmla="*/ 40 w 214"/>
                  <a:gd name="T19" fmla="*/ 31 h 205"/>
                  <a:gd name="T20" fmla="*/ 75 w 214"/>
                  <a:gd name="T21" fmla="*/ 18 h 205"/>
                  <a:gd name="T22" fmla="*/ 100 w 214"/>
                  <a:gd name="T23" fmla="*/ 15 h 205"/>
                  <a:gd name="T24" fmla="*/ 137 w 214"/>
                  <a:gd name="T25" fmla="*/ 23 h 205"/>
                  <a:gd name="T26" fmla="*/ 151 w 214"/>
                  <a:gd name="T27" fmla="*/ 32 h 205"/>
                  <a:gd name="T28" fmla="*/ 173 w 214"/>
                  <a:gd name="T29" fmla="*/ 70 h 205"/>
                  <a:gd name="T30" fmla="*/ 187 w 214"/>
                  <a:gd name="T31" fmla="*/ 127 h 205"/>
                  <a:gd name="T32" fmla="*/ 184 w 214"/>
                  <a:gd name="T33" fmla="*/ 152 h 205"/>
                  <a:gd name="T34" fmla="*/ 174 w 214"/>
                  <a:gd name="T35" fmla="*/ 155 h 205"/>
                  <a:gd name="T36" fmla="*/ 153 w 214"/>
                  <a:gd name="T37" fmla="*/ 142 h 205"/>
                  <a:gd name="T38" fmla="*/ 155 w 214"/>
                  <a:gd name="T39" fmla="*/ 117 h 205"/>
                  <a:gd name="T40" fmla="*/ 145 w 214"/>
                  <a:gd name="T41" fmla="*/ 86 h 205"/>
                  <a:gd name="T42" fmla="*/ 127 w 214"/>
                  <a:gd name="T43" fmla="*/ 69 h 205"/>
                  <a:gd name="T44" fmla="*/ 134 w 214"/>
                  <a:gd name="T45" fmla="*/ 82 h 205"/>
                  <a:gd name="T46" fmla="*/ 137 w 214"/>
                  <a:gd name="T47" fmla="*/ 109 h 205"/>
                  <a:gd name="T48" fmla="*/ 132 w 214"/>
                  <a:gd name="T49" fmla="*/ 134 h 205"/>
                  <a:gd name="T50" fmla="*/ 123 w 214"/>
                  <a:gd name="T51" fmla="*/ 133 h 205"/>
                  <a:gd name="T52" fmla="*/ 103 w 214"/>
                  <a:gd name="T53" fmla="*/ 139 h 205"/>
                  <a:gd name="T54" fmla="*/ 90 w 214"/>
                  <a:gd name="T55" fmla="*/ 154 h 205"/>
                  <a:gd name="T56" fmla="*/ 77 w 214"/>
                  <a:gd name="T57" fmla="*/ 159 h 205"/>
                  <a:gd name="T58" fmla="*/ 64 w 214"/>
                  <a:gd name="T59" fmla="*/ 137 h 205"/>
                  <a:gd name="T60" fmla="*/ 59 w 214"/>
                  <a:gd name="T61" fmla="*/ 110 h 205"/>
                  <a:gd name="T62" fmla="*/ 64 w 214"/>
                  <a:gd name="T63" fmla="*/ 85 h 205"/>
                  <a:gd name="T64" fmla="*/ 79 w 214"/>
                  <a:gd name="T65" fmla="*/ 66 h 205"/>
                  <a:gd name="T66" fmla="*/ 105 w 214"/>
                  <a:gd name="T67" fmla="*/ 59 h 205"/>
                  <a:gd name="T68" fmla="*/ 113 w 214"/>
                  <a:gd name="T69" fmla="*/ 59 h 205"/>
                  <a:gd name="T70" fmla="*/ 90 w 214"/>
                  <a:gd name="T71" fmla="*/ 48 h 205"/>
                  <a:gd name="T72" fmla="*/ 77 w 214"/>
                  <a:gd name="T73" fmla="*/ 48 h 205"/>
                  <a:gd name="T74" fmla="*/ 64 w 214"/>
                  <a:gd name="T75" fmla="*/ 54 h 205"/>
                  <a:gd name="T76" fmla="*/ 46 w 214"/>
                  <a:gd name="T77" fmla="*/ 81 h 205"/>
                  <a:gd name="T78" fmla="*/ 40 w 214"/>
                  <a:gd name="T79" fmla="*/ 117 h 205"/>
                  <a:gd name="T80" fmla="*/ 43 w 214"/>
                  <a:gd name="T81" fmla="*/ 144 h 205"/>
                  <a:gd name="T82" fmla="*/ 60 w 214"/>
                  <a:gd name="T83" fmla="*/ 174 h 205"/>
                  <a:gd name="T84" fmla="*/ 80 w 214"/>
                  <a:gd name="T85" fmla="*/ 186 h 205"/>
                  <a:gd name="T86" fmla="*/ 91 w 214"/>
                  <a:gd name="T87" fmla="*/ 188 h 205"/>
                  <a:gd name="T88" fmla="*/ 106 w 214"/>
                  <a:gd name="T89" fmla="*/ 185 h 205"/>
                  <a:gd name="T90" fmla="*/ 98 w 214"/>
                  <a:gd name="T91" fmla="*/ 168 h 205"/>
                  <a:gd name="T92" fmla="*/ 92 w 214"/>
                  <a:gd name="T93" fmla="*/ 165 h 205"/>
                  <a:gd name="T94" fmla="*/ 113 w 214"/>
                  <a:gd name="T95" fmla="*/ 157 h 205"/>
                  <a:gd name="T96" fmla="*/ 130 w 214"/>
                  <a:gd name="T97" fmla="*/ 159 h 205"/>
                  <a:gd name="T98" fmla="*/ 156 w 214"/>
                  <a:gd name="T99" fmla="*/ 174 h 205"/>
                  <a:gd name="T100" fmla="*/ 183 w 214"/>
                  <a:gd name="T101" fmla="*/ 205 h 205"/>
                  <a:gd name="T102" fmla="*/ 185 w 214"/>
                  <a:gd name="T103" fmla="*/ 205 h 205"/>
                  <a:gd name="T104" fmla="*/ 196 w 214"/>
                  <a:gd name="T105" fmla="*/ 203 h 205"/>
                  <a:gd name="T106" fmla="*/ 208 w 214"/>
                  <a:gd name="T107" fmla="*/ 202 h 205"/>
                  <a:gd name="T108" fmla="*/ 213 w 214"/>
                  <a:gd name="T109" fmla="*/ 197 h 205"/>
                  <a:gd name="T110" fmla="*/ 205 w 214"/>
                  <a:gd name="T111" fmla="*/ 183 h 205"/>
                  <a:gd name="T112" fmla="*/ 202 w 214"/>
                  <a:gd name="T113" fmla="*/ 177 h 205"/>
                  <a:gd name="T114" fmla="*/ 207 w 214"/>
                  <a:gd name="T115" fmla="*/ 137 h 205"/>
                  <a:gd name="T116" fmla="*/ 204 w 214"/>
                  <a:gd name="T117" fmla="*/ 95 h 205"/>
                  <a:gd name="T118" fmla="*/ 190 w 214"/>
                  <a:gd name="T119" fmla="*/ 57 h 205"/>
                  <a:gd name="T120" fmla="*/ 170 w 214"/>
                  <a:gd name="T121" fmla="*/ 25 h 205"/>
                  <a:gd name="T122" fmla="*/ 144 w 214"/>
                  <a:gd name="T123" fmla="*/ 6 h 205"/>
                  <a:gd name="T124" fmla="*/ 120 w 214"/>
                  <a:gd name="T1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 h="205">
                    <a:moveTo>
                      <a:pt x="106" y="0"/>
                    </a:moveTo>
                    <a:lnTo>
                      <a:pt x="106" y="0"/>
                    </a:lnTo>
                    <a:lnTo>
                      <a:pt x="92" y="1"/>
                    </a:lnTo>
                    <a:lnTo>
                      <a:pt x="79" y="3"/>
                    </a:lnTo>
                    <a:lnTo>
                      <a:pt x="66" y="7"/>
                    </a:lnTo>
                    <a:lnTo>
                      <a:pt x="54" y="12"/>
                    </a:lnTo>
                    <a:lnTo>
                      <a:pt x="43" y="18"/>
                    </a:lnTo>
                    <a:lnTo>
                      <a:pt x="32" y="25"/>
                    </a:lnTo>
                    <a:lnTo>
                      <a:pt x="24" y="34"/>
                    </a:lnTo>
                    <a:lnTo>
                      <a:pt x="17" y="43"/>
                    </a:lnTo>
                    <a:lnTo>
                      <a:pt x="9" y="53"/>
                    </a:lnTo>
                    <a:lnTo>
                      <a:pt x="5" y="64"/>
                    </a:lnTo>
                    <a:lnTo>
                      <a:pt x="2" y="76"/>
                    </a:lnTo>
                    <a:lnTo>
                      <a:pt x="0" y="87"/>
                    </a:lnTo>
                    <a:lnTo>
                      <a:pt x="0" y="100"/>
                    </a:lnTo>
                    <a:lnTo>
                      <a:pt x="2" y="112"/>
                    </a:lnTo>
                    <a:lnTo>
                      <a:pt x="6" y="126"/>
                    </a:lnTo>
                    <a:lnTo>
                      <a:pt x="12" y="139"/>
                    </a:lnTo>
                    <a:lnTo>
                      <a:pt x="12" y="139"/>
                    </a:lnTo>
                    <a:lnTo>
                      <a:pt x="9" y="116"/>
                    </a:lnTo>
                    <a:lnTo>
                      <a:pt x="8" y="104"/>
                    </a:lnTo>
                    <a:lnTo>
                      <a:pt x="8" y="92"/>
                    </a:lnTo>
                    <a:lnTo>
                      <a:pt x="8" y="81"/>
                    </a:lnTo>
                    <a:lnTo>
                      <a:pt x="9" y="70"/>
                    </a:lnTo>
                    <a:lnTo>
                      <a:pt x="13" y="60"/>
                    </a:lnTo>
                    <a:lnTo>
                      <a:pt x="17" y="52"/>
                    </a:lnTo>
                    <a:lnTo>
                      <a:pt x="17" y="52"/>
                    </a:lnTo>
                    <a:lnTo>
                      <a:pt x="23" y="45"/>
                    </a:lnTo>
                    <a:lnTo>
                      <a:pt x="30" y="37"/>
                    </a:lnTo>
                    <a:lnTo>
                      <a:pt x="40" y="31"/>
                    </a:lnTo>
                    <a:lnTo>
                      <a:pt x="51" y="26"/>
                    </a:lnTo>
                    <a:lnTo>
                      <a:pt x="63" y="21"/>
                    </a:lnTo>
                    <a:lnTo>
                      <a:pt x="75" y="18"/>
                    </a:lnTo>
                    <a:lnTo>
                      <a:pt x="88" y="17"/>
                    </a:lnTo>
                    <a:lnTo>
                      <a:pt x="100" y="15"/>
                    </a:lnTo>
                    <a:lnTo>
                      <a:pt x="100" y="15"/>
                    </a:lnTo>
                    <a:lnTo>
                      <a:pt x="114" y="17"/>
                    </a:lnTo>
                    <a:lnTo>
                      <a:pt x="125" y="19"/>
                    </a:lnTo>
                    <a:lnTo>
                      <a:pt x="137" y="23"/>
                    </a:lnTo>
                    <a:lnTo>
                      <a:pt x="147" y="29"/>
                    </a:lnTo>
                    <a:lnTo>
                      <a:pt x="147" y="29"/>
                    </a:lnTo>
                    <a:lnTo>
                      <a:pt x="151" y="32"/>
                    </a:lnTo>
                    <a:lnTo>
                      <a:pt x="156" y="38"/>
                    </a:lnTo>
                    <a:lnTo>
                      <a:pt x="166" y="53"/>
                    </a:lnTo>
                    <a:lnTo>
                      <a:pt x="173" y="70"/>
                    </a:lnTo>
                    <a:lnTo>
                      <a:pt x="180" y="88"/>
                    </a:lnTo>
                    <a:lnTo>
                      <a:pt x="185" y="108"/>
                    </a:lnTo>
                    <a:lnTo>
                      <a:pt x="187" y="127"/>
                    </a:lnTo>
                    <a:lnTo>
                      <a:pt x="187" y="135"/>
                    </a:lnTo>
                    <a:lnTo>
                      <a:pt x="185" y="145"/>
                    </a:lnTo>
                    <a:lnTo>
                      <a:pt x="184" y="152"/>
                    </a:lnTo>
                    <a:lnTo>
                      <a:pt x="182" y="160"/>
                    </a:lnTo>
                    <a:lnTo>
                      <a:pt x="182" y="160"/>
                    </a:lnTo>
                    <a:lnTo>
                      <a:pt x="174" y="155"/>
                    </a:lnTo>
                    <a:lnTo>
                      <a:pt x="167" y="151"/>
                    </a:lnTo>
                    <a:lnTo>
                      <a:pt x="160" y="146"/>
                    </a:lnTo>
                    <a:lnTo>
                      <a:pt x="153" y="142"/>
                    </a:lnTo>
                    <a:lnTo>
                      <a:pt x="153" y="142"/>
                    </a:lnTo>
                    <a:lnTo>
                      <a:pt x="155" y="129"/>
                    </a:lnTo>
                    <a:lnTo>
                      <a:pt x="155" y="117"/>
                    </a:lnTo>
                    <a:lnTo>
                      <a:pt x="153" y="105"/>
                    </a:lnTo>
                    <a:lnTo>
                      <a:pt x="150" y="95"/>
                    </a:lnTo>
                    <a:lnTo>
                      <a:pt x="145" y="86"/>
                    </a:lnTo>
                    <a:lnTo>
                      <a:pt x="139" y="77"/>
                    </a:lnTo>
                    <a:lnTo>
                      <a:pt x="133" y="71"/>
                    </a:lnTo>
                    <a:lnTo>
                      <a:pt x="127" y="69"/>
                    </a:lnTo>
                    <a:lnTo>
                      <a:pt x="127" y="69"/>
                    </a:lnTo>
                    <a:lnTo>
                      <a:pt x="131" y="75"/>
                    </a:lnTo>
                    <a:lnTo>
                      <a:pt x="134" y="82"/>
                    </a:lnTo>
                    <a:lnTo>
                      <a:pt x="136" y="89"/>
                    </a:lnTo>
                    <a:lnTo>
                      <a:pt x="137" y="99"/>
                    </a:lnTo>
                    <a:lnTo>
                      <a:pt x="137" y="109"/>
                    </a:lnTo>
                    <a:lnTo>
                      <a:pt x="136" y="117"/>
                    </a:lnTo>
                    <a:lnTo>
                      <a:pt x="134" y="126"/>
                    </a:lnTo>
                    <a:lnTo>
                      <a:pt x="132" y="134"/>
                    </a:lnTo>
                    <a:lnTo>
                      <a:pt x="132" y="134"/>
                    </a:lnTo>
                    <a:lnTo>
                      <a:pt x="123" y="133"/>
                    </a:lnTo>
                    <a:lnTo>
                      <a:pt x="123" y="133"/>
                    </a:lnTo>
                    <a:lnTo>
                      <a:pt x="115" y="134"/>
                    </a:lnTo>
                    <a:lnTo>
                      <a:pt x="109" y="137"/>
                    </a:lnTo>
                    <a:lnTo>
                      <a:pt x="103" y="139"/>
                    </a:lnTo>
                    <a:lnTo>
                      <a:pt x="98" y="144"/>
                    </a:lnTo>
                    <a:lnTo>
                      <a:pt x="93" y="148"/>
                    </a:lnTo>
                    <a:lnTo>
                      <a:pt x="90" y="154"/>
                    </a:lnTo>
                    <a:lnTo>
                      <a:pt x="82" y="165"/>
                    </a:lnTo>
                    <a:lnTo>
                      <a:pt x="82" y="165"/>
                    </a:lnTo>
                    <a:lnTo>
                      <a:pt x="77" y="159"/>
                    </a:lnTo>
                    <a:lnTo>
                      <a:pt x="73" y="152"/>
                    </a:lnTo>
                    <a:lnTo>
                      <a:pt x="68" y="144"/>
                    </a:lnTo>
                    <a:lnTo>
                      <a:pt x="64" y="137"/>
                    </a:lnTo>
                    <a:lnTo>
                      <a:pt x="62" y="127"/>
                    </a:lnTo>
                    <a:lnTo>
                      <a:pt x="60" y="119"/>
                    </a:lnTo>
                    <a:lnTo>
                      <a:pt x="59" y="110"/>
                    </a:lnTo>
                    <a:lnTo>
                      <a:pt x="60" y="102"/>
                    </a:lnTo>
                    <a:lnTo>
                      <a:pt x="62" y="93"/>
                    </a:lnTo>
                    <a:lnTo>
                      <a:pt x="64" y="85"/>
                    </a:lnTo>
                    <a:lnTo>
                      <a:pt x="68" y="77"/>
                    </a:lnTo>
                    <a:lnTo>
                      <a:pt x="73" y="71"/>
                    </a:lnTo>
                    <a:lnTo>
                      <a:pt x="79" y="66"/>
                    </a:lnTo>
                    <a:lnTo>
                      <a:pt x="86" y="62"/>
                    </a:lnTo>
                    <a:lnTo>
                      <a:pt x="96" y="59"/>
                    </a:lnTo>
                    <a:lnTo>
                      <a:pt x="105" y="59"/>
                    </a:lnTo>
                    <a:lnTo>
                      <a:pt x="105" y="59"/>
                    </a:lnTo>
                    <a:lnTo>
                      <a:pt x="113" y="59"/>
                    </a:lnTo>
                    <a:lnTo>
                      <a:pt x="113" y="59"/>
                    </a:lnTo>
                    <a:lnTo>
                      <a:pt x="105" y="54"/>
                    </a:lnTo>
                    <a:lnTo>
                      <a:pt x="97" y="51"/>
                    </a:lnTo>
                    <a:lnTo>
                      <a:pt x="90" y="48"/>
                    </a:lnTo>
                    <a:lnTo>
                      <a:pt x="82" y="48"/>
                    </a:lnTo>
                    <a:lnTo>
                      <a:pt x="82" y="48"/>
                    </a:lnTo>
                    <a:lnTo>
                      <a:pt x="77" y="48"/>
                    </a:lnTo>
                    <a:lnTo>
                      <a:pt x="73" y="49"/>
                    </a:lnTo>
                    <a:lnTo>
                      <a:pt x="68" y="52"/>
                    </a:lnTo>
                    <a:lnTo>
                      <a:pt x="64" y="54"/>
                    </a:lnTo>
                    <a:lnTo>
                      <a:pt x="56" y="62"/>
                    </a:lnTo>
                    <a:lnTo>
                      <a:pt x="49" y="70"/>
                    </a:lnTo>
                    <a:lnTo>
                      <a:pt x="46" y="81"/>
                    </a:lnTo>
                    <a:lnTo>
                      <a:pt x="42" y="92"/>
                    </a:lnTo>
                    <a:lnTo>
                      <a:pt x="40" y="105"/>
                    </a:lnTo>
                    <a:lnTo>
                      <a:pt x="40" y="117"/>
                    </a:lnTo>
                    <a:lnTo>
                      <a:pt x="40" y="117"/>
                    </a:lnTo>
                    <a:lnTo>
                      <a:pt x="41" y="131"/>
                    </a:lnTo>
                    <a:lnTo>
                      <a:pt x="43" y="144"/>
                    </a:lnTo>
                    <a:lnTo>
                      <a:pt x="47" y="155"/>
                    </a:lnTo>
                    <a:lnTo>
                      <a:pt x="53" y="166"/>
                    </a:lnTo>
                    <a:lnTo>
                      <a:pt x="60" y="174"/>
                    </a:lnTo>
                    <a:lnTo>
                      <a:pt x="69" y="182"/>
                    </a:lnTo>
                    <a:lnTo>
                      <a:pt x="74" y="184"/>
                    </a:lnTo>
                    <a:lnTo>
                      <a:pt x="80" y="186"/>
                    </a:lnTo>
                    <a:lnTo>
                      <a:pt x="85" y="188"/>
                    </a:lnTo>
                    <a:lnTo>
                      <a:pt x="91" y="188"/>
                    </a:lnTo>
                    <a:lnTo>
                      <a:pt x="91" y="188"/>
                    </a:lnTo>
                    <a:lnTo>
                      <a:pt x="98" y="188"/>
                    </a:lnTo>
                    <a:lnTo>
                      <a:pt x="106" y="185"/>
                    </a:lnTo>
                    <a:lnTo>
                      <a:pt x="106" y="185"/>
                    </a:lnTo>
                    <a:lnTo>
                      <a:pt x="103" y="180"/>
                    </a:lnTo>
                    <a:lnTo>
                      <a:pt x="100" y="173"/>
                    </a:lnTo>
                    <a:lnTo>
                      <a:pt x="98" y="168"/>
                    </a:lnTo>
                    <a:lnTo>
                      <a:pt x="96" y="166"/>
                    </a:lnTo>
                    <a:lnTo>
                      <a:pt x="92" y="165"/>
                    </a:lnTo>
                    <a:lnTo>
                      <a:pt x="92" y="165"/>
                    </a:lnTo>
                    <a:lnTo>
                      <a:pt x="99" y="161"/>
                    </a:lnTo>
                    <a:lnTo>
                      <a:pt x="105" y="160"/>
                    </a:lnTo>
                    <a:lnTo>
                      <a:pt x="113" y="157"/>
                    </a:lnTo>
                    <a:lnTo>
                      <a:pt x="119" y="157"/>
                    </a:lnTo>
                    <a:lnTo>
                      <a:pt x="119" y="157"/>
                    </a:lnTo>
                    <a:lnTo>
                      <a:pt x="130" y="159"/>
                    </a:lnTo>
                    <a:lnTo>
                      <a:pt x="139" y="162"/>
                    </a:lnTo>
                    <a:lnTo>
                      <a:pt x="148" y="167"/>
                    </a:lnTo>
                    <a:lnTo>
                      <a:pt x="156" y="174"/>
                    </a:lnTo>
                    <a:lnTo>
                      <a:pt x="165" y="182"/>
                    </a:lnTo>
                    <a:lnTo>
                      <a:pt x="172" y="189"/>
                    </a:lnTo>
                    <a:lnTo>
                      <a:pt x="183" y="205"/>
                    </a:lnTo>
                    <a:lnTo>
                      <a:pt x="183" y="205"/>
                    </a:lnTo>
                    <a:lnTo>
                      <a:pt x="185" y="205"/>
                    </a:lnTo>
                    <a:lnTo>
                      <a:pt x="185" y="205"/>
                    </a:lnTo>
                    <a:lnTo>
                      <a:pt x="191" y="203"/>
                    </a:lnTo>
                    <a:lnTo>
                      <a:pt x="196" y="203"/>
                    </a:lnTo>
                    <a:lnTo>
                      <a:pt x="196" y="203"/>
                    </a:lnTo>
                    <a:lnTo>
                      <a:pt x="202" y="202"/>
                    </a:lnTo>
                    <a:lnTo>
                      <a:pt x="208" y="202"/>
                    </a:lnTo>
                    <a:lnTo>
                      <a:pt x="208" y="202"/>
                    </a:lnTo>
                    <a:lnTo>
                      <a:pt x="214" y="202"/>
                    </a:lnTo>
                    <a:lnTo>
                      <a:pt x="214" y="202"/>
                    </a:lnTo>
                    <a:lnTo>
                      <a:pt x="213" y="197"/>
                    </a:lnTo>
                    <a:lnTo>
                      <a:pt x="213" y="194"/>
                    </a:lnTo>
                    <a:lnTo>
                      <a:pt x="210" y="188"/>
                    </a:lnTo>
                    <a:lnTo>
                      <a:pt x="205" y="183"/>
                    </a:lnTo>
                    <a:lnTo>
                      <a:pt x="204" y="179"/>
                    </a:lnTo>
                    <a:lnTo>
                      <a:pt x="202" y="177"/>
                    </a:lnTo>
                    <a:lnTo>
                      <a:pt x="202" y="177"/>
                    </a:lnTo>
                    <a:lnTo>
                      <a:pt x="205" y="163"/>
                    </a:lnTo>
                    <a:lnTo>
                      <a:pt x="207" y="150"/>
                    </a:lnTo>
                    <a:lnTo>
                      <a:pt x="207" y="137"/>
                    </a:lnTo>
                    <a:lnTo>
                      <a:pt x="207" y="123"/>
                    </a:lnTo>
                    <a:lnTo>
                      <a:pt x="206" y="110"/>
                    </a:lnTo>
                    <a:lnTo>
                      <a:pt x="204" y="95"/>
                    </a:lnTo>
                    <a:lnTo>
                      <a:pt x="200" y="82"/>
                    </a:lnTo>
                    <a:lnTo>
                      <a:pt x="195" y="69"/>
                    </a:lnTo>
                    <a:lnTo>
                      <a:pt x="190" y="57"/>
                    </a:lnTo>
                    <a:lnTo>
                      <a:pt x="184" y="46"/>
                    </a:lnTo>
                    <a:lnTo>
                      <a:pt x="178" y="35"/>
                    </a:lnTo>
                    <a:lnTo>
                      <a:pt x="170" y="25"/>
                    </a:lnTo>
                    <a:lnTo>
                      <a:pt x="162" y="18"/>
                    </a:lnTo>
                    <a:lnTo>
                      <a:pt x="154" y="11"/>
                    </a:lnTo>
                    <a:lnTo>
                      <a:pt x="144" y="6"/>
                    </a:lnTo>
                    <a:lnTo>
                      <a:pt x="134" y="2"/>
                    </a:lnTo>
                    <a:lnTo>
                      <a:pt x="134" y="2"/>
                    </a:lnTo>
                    <a:lnTo>
                      <a:pt x="120" y="1"/>
                    </a:lnTo>
                    <a:lnTo>
                      <a:pt x="10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3" name="Freeform 237"/>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4" name="Freeform 238"/>
              <p:cNvSpPr>
                <a:spLocks/>
              </p:cNvSpPr>
              <p:nvPr/>
            </p:nvSpPr>
            <p:spPr bwMode="auto">
              <a:xfrm>
                <a:off x="1093788" y="4824413"/>
                <a:ext cx="109538" cy="155575"/>
              </a:xfrm>
              <a:custGeom>
                <a:avLst/>
                <a:gdLst>
                  <a:gd name="T0" fmla="*/ 83 w 138"/>
                  <a:gd name="T1" fmla="*/ 0 h 196"/>
                  <a:gd name="T2" fmla="*/ 79 w 138"/>
                  <a:gd name="T3" fmla="*/ 0 h 196"/>
                  <a:gd name="T4" fmla="*/ 77 w 138"/>
                  <a:gd name="T5" fmla="*/ 8 h 196"/>
                  <a:gd name="T6" fmla="*/ 80 w 138"/>
                  <a:gd name="T7" fmla="*/ 12 h 196"/>
                  <a:gd name="T8" fmla="*/ 85 w 138"/>
                  <a:gd name="T9" fmla="*/ 22 h 196"/>
                  <a:gd name="T10" fmla="*/ 83 w 138"/>
                  <a:gd name="T11" fmla="*/ 27 h 196"/>
                  <a:gd name="T12" fmla="*/ 72 w 138"/>
                  <a:gd name="T13" fmla="*/ 36 h 196"/>
                  <a:gd name="T14" fmla="*/ 58 w 138"/>
                  <a:gd name="T15" fmla="*/ 38 h 196"/>
                  <a:gd name="T16" fmla="*/ 49 w 138"/>
                  <a:gd name="T17" fmla="*/ 38 h 196"/>
                  <a:gd name="T18" fmla="*/ 32 w 138"/>
                  <a:gd name="T19" fmla="*/ 33 h 196"/>
                  <a:gd name="T20" fmla="*/ 17 w 138"/>
                  <a:gd name="T21" fmla="*/ 25 h 196"/>
                  <a:gd name="T22" fmla="*/ 3 w 138"/>
                  <a:gd name="T23" fmla="*/ 15 h 196"/>
                  <a:gd name="T24" fmla="*/ 0 w 138"/>
                  <a:gd name="T25" fmla="*/ 10 h 196"/>
                  <a:gd name="T26" fmla="*/ 13 w 138"/>
                  <a:gd name="T27" fmla="*/ 33 h 196"/>
                  <a:gd name="T28" fmla="*/ 35 w 138"/>
                  <a:gd name="T29" fmla="*/ 48 h 196"/>
                  <a:gd name="T30" fmla="*/ 36 w 138"/>
                  <a:gd name="T31" fmla="*/ 73 h 196"/>
                  <a:gd name="T32" fmla="*/ 45 w 138"/>
                  <a:gd name="T33" fmla="*/ 118 h 196"/>
                  <a:gd name="T34" fmla="*/ 62 w 138"/>
                  <a:gd name="T35" fmla="*/ 156 h 196"/>
                  <a:gd name="T36" fmla="*/ 87 w 138"/>
                  <a:gd name="T37" fmla="*/ 185 h 196"/>
                  <a:gd name="T38" fmla="*/ 103 w 138"/>
                  <a:gd name="T39" fmla="*/ 196 h 196"/>
                  <a:gd name="T40" fmla="*/ 75 w 138"/>
                  <a:gd name="T41" fmla="*/ 146 h 196"/>
                  <a:gd name="T42" fmla="*/ 59 w 138"/>
                  <a:gd name="T43" fmla="*/ 111 h 196"/>
                  <a:gd name="T44" fmla="*/ 52 w 138"/>
                  <a:gd name="T45" fmla="*/ 82 h 196"/>
                  <a:gd name="T46" fmla="*/ 51 w 138"/>
                  <a:gd name="T47" fmla="*/ 60 h 196"/>
                  <a:gd name="T48" fmla="*/ 51 w 138"/>
                  <a:gd name="T49" fmla="*/ 48 h 196"/>
                  <a:gd name="T50" fmla="*/ 60 w 138"/>
                  <a:gd name="T51" fmla="*/ 50 h 196"/>
                  <a:gd name="T52" fmla="*/ 68 w 138"/>
                  <a:gd name="T53" fmla="*/ 51 h 196"/>
                  <a:gd name="T54" fmla="*/ 70 w 138"/>
                  <a:gd name="T55" fmla="*/ 53 h 196"/>
                  <a:gd name="T56" fmla="*/ 72 w 138"/>
                  <a:gd name="T57" fmla="*/ 90 h 196"/>
                  <a:gd name="T58" fmla="*/ 82 w 138"/>
                  <a:gd name="T59" fmla="*/ 119 h 196"/>
                  <a:gd name="T60" fmla="*/ 98 w 138"/>
                  <a:gd name="T61" fmla="*/ 145 h 196"/>
                  <a:gd name="T62" fmla="*/ 114 w 138"/>
                  <a:gd name="T63" fmla="*/ 168 h 196"/>
                  <a:gd name="T64" fmla="*/ 127 w 138"/>
                  <a:gd name="T65" fmla="*/ 159 h 196"/>
                  <a:gd name="T66" fmla="*/ 138 w 138"/>
                  <a:gd name="T67" fmla="*/ 148 h 196"/>
                  <a:gd name="T68" fmla="*/ 128 w 138"/>
                  <a:gd name="T69" fmla="*/ 140 h 196"/>
                  <a:gd name="T70" fmla="*/ 110 w 138"/>
                  <a:gd name="T71" fmla="*/ 119 h 196"/>
                  <a:gd name="T72" fmla="*/ 98 w 138"/>
                  <a:gd name="T73" fmla="*/ 94 h 196"/>
                  <a:gd name="T74" fmla="*/ 91 w 138"/>
                  <a:gd name="T75" fmla="*/ 62 h 196"/>
                  <a:gd name="T76" fmla="*/ 91 w 138"/>
                  <a:gd name="T77" fmla="*/ 43 h 196"/>
                  <a:gd name="T78" fmla="*/ 94 w 138"/>
                  <a:gd name="T79" fmla="*/ 44 h 196"/>
                  <a:gd name="T80" fmla="*/ 100 w 138"/>
                  <a:gd name="T81" fmla="*/ 42 h 196"/>
                  <a:gd name="T82" fmla="*/ 103 w 138"/>
                  <a:gd name="T83" fmla="*/ 40 h 196"/>
                  <a:gd name="T84" fmla="*/ 106 w 138"/>
                  <a:gd name="T85" fmla="*/ 40 h 196"/>
                  <a:gd name="T86" fmla="*/ 110 w 138"/>
                  <a:gd name="T87" fmla="*/ 40 h 196"/>
                  <a:gd name="T88" fmla="*/ 120 w 138"/>
                  <a:gd name="T89" fmla="*/ 53 h 196"/>
                  <a:gd name="T90" fmla="*/ 128 w 138"/>
                  <a:gd name="T91" fmla="*/ 61 h 196"/>
                  <a:gd name="T92" fmla="*/ 131 w 138"/>
                  <a:gd name="T93" fmla="*/ 61 h 196"/>
                  <a:gd name="T94" fmla="*/ 133 w 138"/>
                  <a:gd name="T95" fmla="*/ 60 h 196"/>
                  <a:gd name="T96" fmla="*/ 126 w 138"/>
                  <a:gd name="T97" fmla="*/ 40 h 196"/>
                  <a:gd name="T98" fmla="*/ 116 w 138"/>
                  <a:gd name="T99" fmla="*/ 21 h 196"/>
                  <a:gd name="T100" fmla="*/ 103 w 138"/>
                  <a:gd name="T101" fmla="*/ 6 h 196"/>
                  <a:gd name="T102" fmla="*/ 89 w 138"/>
                  <a:gd name="T103" fmla="*/ 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 h="196">
                    <a:moveTo>
                      <a:pt x="83" y="0"/>
                    </a:moveTo>
                    <a:lnTo>
                      <a:pt x="83" y="0"/>
                    </a:lnTo>
                    <a:lnTo>
                      <a:pt x="79" y="0"/>
                    </a:lnTo>
                    <a:lnTo>
                      <a:pt x="79" y="0"/>
                    </a:lnTo>
                    <a:lnTo>
                      <a:pt x="77" y="5"/>
                    </a:lnTo>
                    <a:lnTo>
                      <a:pt x="77" y="8"/>
                    </a:lnTo>
                    <a:lnTo>
                      <a:pt x="79" y="10"/>
                    </a:lnTo>
                    <a:lnTo>
                      <a:pt x="80" y="12"/>
                    </a:lnTo>
                    <a:lnTo>
                      <a:pt x="83" y="19"/>
                    </a:lnTo>
                    <a:lnTo>
                      <a:pt x="85" y="22"/>
                    </a:lnTo>
                    <a:lnTo>
                      <a:pt x="83" y="27"/>
                    </a:lnTo>
                    <a:lnTo>
                      <a:pt x="83" y="27"/>
                    </a:lnTo>
                    <a:lnTo>
                      <a:pt x="79" y="32"/>
                    </a:lnTo>
                    <a:lnTo>
                      <a:pt x="72" y="36"/>
                    </a:lnTo>
                    <a:lnTo>
                      <a:pt x="65" y="38"/>
                    </a:lnTo>
                    <a:lnTo>
                      <a:pt x="58" y="38"/>
                    </a:lnTo>
                    <a:lnTo>
                      <a:pt x="58" y="38"/>
                    </a:lnTo>
                    <a:lnTo>
                      <a:pt x="49" y="38"/>
                    </a:lnTo>
                    <a:lnTo>
                      <a:pt x="41" y="36"/>
                    </a:lnTo>
                    <a:lnTo>
                      <a:pt x="32" y="33"/>
                    </a:lnTo>
                    <a:lnTo>
                      <a:pt x="24" y="28"/>
                    </a:lnTo>
                    <a:lnTo>
                      <a:pt x="17" y="25"/>
                    </a:lnTo>
                    <a:lnTo>
                      <a:pt x="9" y="20"/>
                    </a:lnTo>
                    <a:lnTo>
                      <a:pt x="3" y="15"/>
                    </a:lnTo>
                    <a:lnTo>
                      <a:pt x="0" y="10"/>
                    </a:lnTo>
                    <a:lnTo>
                      <a:pt x="0" y="10"/>
                    </a:lnTo>
                    <a:lnTo>
                      <a:pt x="6" y="22"/>
                    </a:lnTo>
                    <a:lnTo>
                      <a:pt x="13" y="33"/>
                    </a:lnTo>
                    <a:lnTo>
                      <a:pt x="23" y="42"/>
                    </a:lnTo>
                    <a:lnTo>
                      <a:pt x="35" y="48"/>
                    </a:lnTo>
                    <a:lnTo>
                      <a:pt x="35" y="48"/>
                    </a:lnTo>
                    <a:lnTo>
                      <a:pt x="36" y="73"/>
                    </a:lnTo>
                    <a:lnTo>
                      <a:pt x="40" y="97"/>
                    </a:lnTo>
                    <a:lnTo>
                      <a:pt x="45" y="118"/>
                    </a:lnTo>
                    <a:lnTo>
                      <a:pt x="52" y="137"/>
                    </a:lnTo>
                    <a:lnTo>
                      <a:pt x="62" y="156"/>
                    </a:lnTo>
                    <a:lnTo>
                      <a:pt x="74" y="171"/>
                    </a:lnTo>
                    <a:lnTo>
                      <a:pt x="87" y="185"/>
                    </a:lnTo>
                    <a:lnTo>
                      <a:pt x="103" y="196"/>
                    </a:lnTo>
                    <a:lnTo>
                      <a:pt x="103" y="196"/>
                    </a:lnTo>
                    <a:lnTo>
                      <a:pt x="85" y="163"/>
                    </a:lnTo>
                    <a:lnTo>
                      <a:pt x="75" y="146"/>
                    </a:lnTo>
                    <a:lnTo>
                      <a:pt x="66" y="129"/>
                    </a:lnTo>
                    <a:lnTo>
                      <a:pt x="59" y="111"/>
                    </a:lnTo>
                    <a:lnTo>
                      <a:pt x="53" y="91"/>
                    </a:lnTo>
                    <a:lnTo>
                      <a:pt x="52" y="82"/>
                    </a:lnTo>
                    <a:lnTo>
                      <a:pt x="51" y="71"/>
                    </a:lnTo>
                    <a:lnTo>
                      <a:pt x="51" y="60"/>
                    </a:lnTo>
                    <a:lnTo>
                      <a:pt x="51" y="48"/>
                    </a:lnTo>
                    <a:lnTo>
                      <a:pt x="51" y="48"/>
                    </a:lnTo>
                    <a:lnTo>
                      <a:pt x="56" y="49"/>
                    </a:lnTo>
                    <a:lnTo>
                      <a:pt x="60" y="50"/>
                    </a:lnTo>
                    <a:lnTo>
                      <a:pt x="66" y="50"/>
                    </a:lnTo>
                    <a:lnTo>
                      <a:pt x="68" y="51"/>
                    </a:lnTo>
                    <a:lnTo>
                      <a:pt x="70" y="53"/>
                    </a:lnTo>
                    <a:lnTo>
                      <a:pt x="70" y="53"/>
                    </a:lnTo>
                    <a:lnTo>
                      <a:pt x="70" y="73"/>
                    </a:lnTo>
                    <a:lnTo>
                      <a:pt x="72" y="90"/>
                    </a:lnTo>
                    <a:lnTo>
                      <a:pt x="76" y="106"/>
                    </a:lnTo>
                    <a:lnTo>
                      <a:pt x="82" y="119"/>
                    </a:lnTo>
                    <a:lnTo>
                      <a:pt x="89" y="133"/>
                    </a:lnTo>
                    <a:lnTo>
                      <a:pt x="98" y="145"/>
                    </a:lnTo>
                    <a:lnTo>
                      <a:pt x="114" y="168"/>
                    </a:lnTo>
                    <a:lnTo>
                      <a:pt x="114" y="168"/>
                    </a:lnTo>
                    <a:lnTo>
                      <a:pt x="121" y="164"/>
                    </a:lnTo>
                    <a:lnTo>
                      <a:pt x="127" y="159"/>
                    </a:lnTo>
                    <a:lnTo>
                      <a:pt x="133" y="154"/>
                    </a:lnTo>
                    <a:lnTo>
                      <a:pt x="138" y="148"/>
                    </a:lnTo>
                    <a:lnTo>
                      <a:pt x="138" y="148"/>
                    </a:lnTo>
                    <a:lnTo>
                      <a:pt x="128" y="140"/>
                    </a:lnTo>
                    <a:lnTo>
                      <a:pt x="119" y="130"/>
                    </a:lnTo>
                    <a:lnTo>
                      <a:pt x="110" y="119"/>
                    </a:lnTo>
                    <a:lnTo>
                      <a:pt x="103" y="107"/>
                    </a:lnTo>
                    <a:lnTo>
                      <a:pt x="98" y="94"/>
                    </a:lnTo>
                    <a:lnTo>
                      <a:pt x="93" y="79"/>
                    </a:lnTo>
                    <a:lnTo>
                      <a:pt x="91" y="62"/>
                    </a:lnTo>
                    <a:lnTo>
                      <a:pt x="91" y="43"/>
                    </a:lnTo>
                    <a:lnTo>
                      <a:pt x="91" y="43"/>
                    </a:lnTo>
                    <a:lnTo>
                      <a:pt x="94" y="44"/>
                    </a:lnTo>
                    <a:lnTo>
                      <a:pt x="94" y="44"/>
                    </a:lnTo>
                    <a:lnTo>
                      <a:pt x="98" y="43"/>
                    </a:lnTo>
                    <a:lnTo>
                      <a:pt x="100" y="42"/>
                    </a:lnTo>
                    <a:lnTo>
                      <a:pt x="100" y="42"/>
                    </a:lnTo>
                    <a:lnTo>
                      <a:pt x="103" y="40"/>
                    </a:lnTo>
                    <a:lnTo>
                      <a:pt x="106" y="40"/>
                    </a:lnTo>
                    <a:lnTo>
                      <a:pt x="106" y="40"/>
                    </a:lnTo>
                    <a:lnTo>
                      <a:pt x="110" y="40"/>
                    </a:lnTo>
                    <a:lnTo>
                      <a:pt x="110" y="40"/>
                    </a:lnTo>
                    <a:lnTo>
                      <a:pt x="115" y="46"/>
                    </a:lnTo>
                    <a:lnTo>
                      <a:pt x="120" y="53"/>
                    </a:lnTo>
                    <a:lnTo>
                      <a:pt x="126" y="59"/>
                    </a:lnTo>
                    <a:lnTo>
                      <a:pt x="128" y="61"/>
                    </a:lnTo>
                    <a:lnTo>
                      <a:pt x="131" y="61"/>
                    </a:lnTo>
                    <a:lnTo>
                      <a:pt x="131" y="61"/>
                    </a:lnTo>
                    <a:lnTo>
                      <a:pt x="132" y="61"/>
                    </a:lnTo>
                    <a:lnTo>
                      <a:pt x="133" y="60"/>
                    </a:lnTo>
                    <a:lnTo>
                      <a:pt x="133" y="60"/>
                    </a:lnTo>
                    <a:lnTo>
                      <a:pt x="126" y="40"/>
                    </a:lnTo>
                    <a:lnTo>
                      <a:pt x="121" y="31"/>
                    </a:lnTo>
                    <a:lnTo>
                      <a:pt x="116" y="21"/>
                    </a:lnTo>
                    <a:lnTo>
                      <a:pt x="109" y="12"/>
                    </a:lnTo>
                    <a:lnTo>
                      <a:pt x="103" y="6"/>
                    </a:lnTo>
                    <a:lnTo>
                      <a:pt x="94" y="2"/>
                    </a:lnTo>
                    <a:lnTo>
                      <a:pt x="89" y="2"/>
                    </a:lnTo>
                    <a:lnTo>
                      <a:pt x="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5" name="Freeform 239"/>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6" name="Freeform 240"/>
              <p:cNvSpPr>
                <a:spLocks/>
              </p:cNvSpPr>
              <p:nvPr/>
            </p:nvSpPr>
            <p:spPr bwMode="auto">
              <a:xfrm>
                <a:off x="1065213" y="4919663"/>
                <a:ext cx="44450" cy="11113"/>
              </a:xfrm>
              <a:custGeom>
                <a:avLst/>
                <a:gdLst>
                  <a:gd name="T0" fmla="*/ 20 w 55"/>
                  <a:gd name="T1" fmla="*/ 0 h 15"/>
                  <a:gd name="T2" fmla="*/ 20 w 55"/>
                  <a:gd name="T3" fmla="*/ 0 h 15"/>
                  <a:gd name="T4" fmla="*/ 12 w 55"/>
                  <a:gd name="T5" fmla="*/ 2 h 15"/>
                  <a:gd name="T6" fmla="*/ 4 w 55"/>
                  <a:gd name="T7" fmla="*/ 3 h 15"/>
                  <a:gd name="T8" fmla="*/ 2 w 55"/>
                  <a:gd name="T9" fmla="*/ 5 h 15"/>
                  <a:gd name="T10" fmla="*/ 0 w 55"/>
                  <a:gd name="T11" fmla="*/ 8 h 15"/>
                  <a:gd name="T12" fmla="*/ 0 w 55"/>
                  <a:gd name="T13" fmla="*/ 11 h 15"/>
                  <a:gd name="T14" fmla="*/ 0 w 55"/>
                  <a:gd name="T15" fmla="*/ 15 h 15"/>
                  <a:gd name="T16" fmla="*/ 0 w 55"/>
                  <a:gd name="T17" fmla="*/ 15 h 15"/>
                  <a:gd name="T18" fmla="*/ 6 w 55"/>
                  <a:gd name="T19" fmla="*/ 13 h 15"/>
                  <a:gd name="T20" fmla="*/ 13 w 55"/>
                  <a:gd name="T21" fmla="*/ 11 h 15"/>
                  <a:gd name="T22" fmla="*/ 27 w 55"/>
                  <a:gd name="T23" fmla="*/ 9 h 15"/>
                  <a:gd name="T24" fmla="*/ 42 w 55"/>
                  <a:gd name="T25" fmla="*/ 6 h 15"/>
                  <a:gd name="T26" fmla="*/ 49 w 55"/>
                  <a:gd name="T27" fmla="*/ 5 h 15"/>
                  <a:gd name="T28" fmla="*/ 55 w 55"/>
                  <a:gd name="T29" fmla="*/ 3 h 15"/>
                  <a:gd name="T30" fmla="*/ 55 w 55"/>
                  <a:gd name="T31" fmla="*/ 3 h 15"/>
                  <a:gd name="T32" fmla="*/ 54 w 55"/>
                  <a:gd name="T33" fmla="*/ 3 h 15"/>
                  <a:gd name="T34" fmla="*/ 54 w 55"/>
                  <a:gd name="T35" fmla="*/ 3 h 15"/>
                  <a:gd name="T36" fmla="*/ 38 w 55"/>
                  <a:gd name="T37" fmla="*/ 2 h 15"/>
                  <a:gd name="T38" fmla="*/ 38 w 55"/>
                  <a:gd name="T39" fmla="*/ 2 h 15"/>
                  <a:gd name="T40" fmla="*/ 20 w 55"/>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5">
                    <a:moveTo>
                      <a:pt x="20" y="0"/>
                    </a:moveTo>
                    <a:lnTo>
                      <a:pt x="20" y="0"/>
                    </a:lnTo>
                    <a:lnTo>
                      <a:pt x="12" y="2"/>
                    </a:lnTo>
                    <a:lnTo>
                      <a:pt x="4" y="3"/>
                    </a:lnTo>
                    <a:lnTo>
                      <a:pt x="2" y="5"/>
                    </a:lnTo>
                    <a:lnTo>
                      <a:pt x="0" y="8"/>
                    </a:lnTo>
                    <a:lnTo>
                      <a:pt x="0" y="11"/>
                    </a:lnTo>
                    <a:lnTo>
                      <a:pt x="0" y="15"/>
                    </a:lnTo>
                    <a:lnTo>
                      <a:pt x="0" y="15"/>
                    </a:lnTo>
                    <a:lnTo>
                      <a:pt x="6" y="13"/>
                    </a:lnTo>
                    <a:lnTo>
                      <a:pt x="13" y="11"/>
                    </a:lnTo>
                    <a:lnTo>
                      <a:pt x="27" y="9"/>
                    </a:lnTo>
                    <a:lnTo>
                      <a:pt x="42" y="6"/>
                    </a:lnTo>
                    <a:lnTo>
                      <a:pt x="49" y="5"/>
                    </a:lnTo>
                    <a:lnTo>
                      <a:pt x="55" y="3"/>
                    </a:lnTo>
                    <a:lnTo>
                      <a:pt x="55" y="3"/>
                    </a:lnTo>
                    <a:lnTo>
                      <a:pt x="54" y="3"/>
                    </a:lnTo>
                    <a:lnTo>
                      <a:pt x="54" y="3"/>
                    </a:lnTo>
                    <a:lnTo>
                      <a:pt x="38" y="2"/>
                    </a:lnTo>
                    <a:lnTo>
                      <a:pt x="38" y="2"/>
                    </a:lnTo>
                    <a:lnTo>
                      <a:pt x="2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7" name="Freeform 241"/>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18" name="Freeform 242"/>
              <p:cNvSpPr>
                <a:spLocks/>
              </p:cNvSpPr>
              <p:nvPr/>
            </p:nvSpPr>
            <p:spPr bwMode="auto">
              <a:xfrm>
                <a:off x="1092201" y="4953001"/>
                <a:ext cx="38100" cy="34925"/>
              </a:xfrm>
              <a:custGeom>
                <a:avLst/>
                <a:gdLst>
                  <a:gd name="T0" fmla="*/ 49 w 49"/>
                  <a:gd name="T1" fmla="*/ 0 h 42"/>
                  <a:gd name="T2" fmla="*/ 49 w 49"/>
                  <a:gd name="T3" fmla="*/ 0 h 42"/>
                  <a:gd name="T4" fmla="*/ 38 w 49"/>
                  <a:gd name="T5" fmla="*/ 8 h 42"/>
                  <a:gd name="T6" fmla="*/ 26 w 49"/>
                  <a:gd name="T7" fmla="*/ 17 h 42"/>
                  <a:gd name="T8" fmla="*/ 14 w 49"/>
                  <a:gd name="T9" fmla="*/ 25 h 42"/>
                  <a:gd name="T10" fmla="*/ 0 w 49"/>
                  <a:gd name="T11" fmla="*/ 33 h 42"/>
                  <a:gd name="T12" fmla="*/ 0 w 49"/>
                  <a:gd name="T13" fmla="*/ 33 h 42"/>
                  <a:gd name="T14" fmla="*/ 3 w 49"/>
                  <a:gd name="T15" fmla="*/ 37 h 42"/>
                  <a:gd name="T16" fmla="*/ 5 w 49"/>
                  <a:gd name="T17" fmla="*/ 41 h 42"/>
                  <a:gd name="T18" fmla="*/ 9 w 49"/>
                  <a:gd name="T19" fmla="*/ 42 h 42"/>
                  <a:gd name="T20" fmla="*/ 11 w 49"/>
                  <a:gd name="T21" fmla="*/ 42 h 42"/>
                  <a:gd name="T22" fmla="*/ 11 w 49"/>
                  <a:gd name="T23" fmla="*/ 42 h 42"/>
                  <a:gd name="T24" fmla="*/ 17 w 49"/>
                  <a:gd name="T25" fmla="*/ 41 h 42"/>
                  <a:gd name="T26" fmla="*/ 23 w 49"/>
                  <a:gd name="T27" fmla="*/ 37 h 42"/>
                  <a:gd name="T28" fmla="*/ 28 w 49"/>
                  <a:gd name="T29" fmla="*/ 31 h 42"/>
                  <a:gd name="T30" fmla="*/ 34 w 49"/>
                  <a:gd name="T31" fmla="*/ 24 h 42"/>
                  <a:gd name="T32" fmla="*/ 43 w 49"/>
                  <a:gd name="T33" fmla="*/ 10 h 42"/>
                  <a:gd name="T34" fmla="*/ 49 w 4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2">
                    <a:moveTo>
                      <a:pt x="49" y="0"/>
                    </a:moveTo>
                    <a:lnTo>
                      <a:pt x="49" y="0"/>
                    </a:lnTo>
                    <a:lnTo>
                      <a:pt x="38" y="8"/>
                    </a:lnTo>
                    <a:lnTo>
                      <a:pt x="26" y="17"/>
                    </a:lnTo>
                    <a:lnTo>
                      <a:pt x="14" y="25"/>
                    </a:lnTo>
                    <a:lnTo>
                      <a:pt x="0" y="33"/>
                    </a:lnTo>
                    <a:lnTo>
                      <a:pt x="0" y="33"/>
                    </a:lnTo>
                    <a:lnTo>
                      <a:pt x="3" y="37"/>
                    </a:lnTo>
                    <a:lnTo>
                      <a:pt x="5" y="41"/>
                    </a:lnTo>
                    <a:lnTo>
                      <a:pt x="9" y="42"/>
                    </a:lnTo>
                    <a:lnTo>
                      <a:pt x="11" y="42"/>
                    </a:lnTo>
                    <a:lnTo>
                      <a:pt x="11" y="42"/>
                    </a:lnTo>
                    <a:lnTo>
                      <a:pt x="17" y="41"/>
                    </a:lnTo>
                    <a:lnTo>
                      <a:pt x="23" y="37"/>
                    </a:lnTo>
                    <a:lnTo>
                      <a:pt x="28" y="31"/>
                    </a:lnTo>
                    <a:lnTo>
                      <a:pt x="34" y="24"/>
                    </a:lnTo>
                    <a:lnTo>
                      <a:pt x="43" y="10"/>
                    </a:lnTo>
                    <a:lnTo>
                      <a:pt x="4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21" name="Group 120"/>
          <p:cNvGrpSpPr/>
          <p:nvPr/>
        </p:nvGrpSpPr>
        <p:grpSpPr>
          <a:xfrm>
            <a:off x="1804425" y="2060848"/>
            <a:ext cx="1687455" cy="1113658"/>
            <a:chOff x="1515587" y="2298275"/>
            <a:chExt cx="1400229" cy="1183262"/>
          </a:xfrm>
        </p:grpSpPr>
        <p:grpSp>
          <p:nvGrpSpPr>
            <p:cNvPr id="122" name="Group 32"/>
            <p:cNvGrpSpPr/>
            <p:nvPr/>
          </p:nvGrpSpPr>
          <p:grpSpPr>
            <a:xfrm>
              <a:off x="1515587" y="2298275"/>
              <a:ext cx="1400229" cy="1183262"/>
              <a:chOff x="2992456" y="1412776"/>
              <a:chExt cx="2155608" cy="1740393"/>
            </a:xfrm>
          </p:grpSpPr>
          <p:sp>
            <p:nvSpPr>
              <p:cNvPr id="126" name="Ellipse 66"/>
              <p:cNvSpPr/>
              <p:nvPr/>
            </p:nvSpPr>
            <p:spPr>
              <a:xfrm>
                <a:off x="3064464" y="1412776"/>
                <a:ext cx="2083600" cy="1740393"/>
              </a:xfrm>
              <a:prstGeom prst="roundRect">
                <a:avLst>
                  <a:gd name="adj" fmla="val 7304"/>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27" name="TextBox 126"/>
              <p:cNvSpPr txBox="1"/>
              <p:nvPr/>
            </p:nvSpPr>
            <p:spPr>
              <a:xfrm>
                <a:off x="2992456" y="1424977"/>
                <a:ext cx="1152127" cy="1358074"/>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a:t>
                </a:r>
                <a:endParaRPr lang="en-IN" sz="5400" b="1" dirty="0">
                  <a:effectLst>
                    <a:outerShdw blurRad="38100" dist="38100" dir="2700000" algn="tl">
                      <a:srgbClr val="000000">
                        <a:alpha val="43137"/>
                      </a:srgbClr>
                    </a:outerShdw>
                  </a:effectLst>
                </a:endParaRPr>
              </a:p>
            </p:txBody>
          </p:sp>
        </p:grpSp>
        <p:grpSp>
          <p:nvGrpSpPr>
            <p:cNvPr id="123" name="Groupe 95"/>
            <p:cNvGrpSpPr/>
            <p:nvPr/>
          </p:nvGrpSpPr>
          <p:grpSpPr>
            <a:xfrm>
              <a:off x="2305314" y="2360552"/>
              <a:ext cx="549452" cy="1053259"/>
              <a:chOff x="1487491" y="4611687"/>
              <a:chExt cx="273050" cy="546100"/>
            </a:xfrm>
            <a:solidFill>
              <a:schemeClr val="accent5">
                <a:lumMod val="20000"/>
                <a:lumOff val="80000"/>
              </a:schemeClr>
            </a:solidFill>
          </p:grpSpPr>
          <p:sp>
            <p:nvSpPr>
              <p:cNvPr id="124" name="Freeform 243"/>
              <p:cNvSpPr>
                <a:spLocks noEditPoints="1"/>
              </p:cNvSpPr>
              <p:nvPr/>
            </p:nvSpPr>
            <p:spPr bwMode="auto">
              <a:xfrm>
                <a:off x="1487491" y="4611687"/>
                <a:ext cx="273050" cy="546100"/>
              </a:xfrm>
              <a:custGeom>
                <a:avLst/>
                <a:gdLst>
                  <a:gd name="T0" fmla="*/ 245 w 344"/>
                  <a:gd name="T1" fmla="*/ 43 h 688"/>
                  <a:gd name="T2" fmla="*/ 227 w 344"/>
                  <a:gd name="T3" fmla="*/ 42 h 688"/>
                  <a:gd name="T4" fmla="*/ 234 w 344"/>
                  <a:gd name="T5" fmla="*/ 0 h 688"/>
                  <a:gd name="T6" fmla="*/ 205 w 344"/>
                  <a:gd name="T7" fmla="*/ 48 h 688"/>
                  <a:gd name="T8" fmla="*/ 174 w 344"/>
                  <a:gd name="T9" fmla="*/ 44 h 688"/>
                  <a:gd name="T10" fmla="*/ 182 w 344"/>
                  <a:gd name="T11" fmla="*/ 74 h 688"/>
                  <a:gd name="T12" fmla="*/ 158 w 344"/>
                  <a:gd name="T13" fmla="*/ 76 h 688"/>
                  <a:gd name="T14" fmla="*/ 162 w 344"/>
                  <a:gd name="T15" fmla="*/ 88 h 688"/>
                  <a:gd name="T16" fmla="*/ 178 w 344"/>
                  <a:gd name="T17" fmla="*/ 120 h 688"/>
                  <a:gd name="T18" fmla="*/ 85 w 344"/>
                  <a:gd name="T19" fmla="*/ 192 h 688"/>
                  <a:gd name="T20" fmla="*/ 50 w 344"/>
                  <a:gd name="T21" fmla="*/ 244 h 688"/>
                  <a:gd name="T22" fmla="*/ 54 w 344"/>
                  <a:gd name="T23" fmla="*/ 280 h 688"/>
                  <a:gd name="T24" fmla="*/ 65 w 344"/>
                  <a:gd name="T25" fmla="*/ 322 h 688"/>
                  <a:gd name="T26" fmla="*/ 53 w 344"/>
                  <a:gd name="T27" fmla="*/ 347 h 688"/>
                  <a:gd name="T28" fmla="*/ 71 w 344"/>
                  <a:gd name="T29" fmla="*/ 388 h 688"/>
                  <a:gd name="T30" fmla="*/ 35 w 344"/>
                  <a:gd name="T31" fmla="*/ 427 h 688"/>
                  <a:gd name="T32" fmla="*/ 6 w 344"/>
                  <a:gd name="T33" fmla="*/ 484 h 688"/>
                  <a:gd name="T34" fmla="*/ 1 w 344"/>
                  <a:gd name="T35" fmla="*/ 546 h 688"/>
                  <a:gd name="T36" fmla="*/ 20 w 344"/>
                  <a:gd name="T37" fmla="*/ 606 h 688"/>
                  <a:gd name="T38" fmla="*/ 64 w 344"/>
                  <a:gd name="T39" fmla="*/ 655 h 688"/>
                  <a:gd name="T40" fmla="*/ 138 w 344"/>
                  <a:gd name="T41" fmla="*/ 686 h 688"/>
                  <a:gd name="T42" fmla="*/ 221 w 344"/>
                  <a:gd name="T43" fmla="*/ 678 h 688"/>
                  <a:gd name="T44" fmla="*/ 282 w 344"/>
                  <a:gd name="T45" fmla="*/ 644 h 688"/>
                  <a:gd name="T46" fmla="*/ 332 w 344"/>
                  <a:gd name="T47" fmla="*/ 578 h 688"/>
                  <a:gd name="T48" fmla="*/ 344 w 344"/>
                  <a:gd name="T49" fmla="*/ 498 h 688"/>
                  <a:gd name="T50" fmla="*/ 325 w 344"/>
                  <a:gd name="T51" fmla="*/ 435 h 688"/>
                  <a:gd name="T52" fmla="*/ 284 w 344"/>
                  <a:gd name="T53" fmla="*/ 388 h 688"/>
                  <a:gd name="T54" fmla="*/ 230 w 344"/>
                  <a:gd name="T55" fmla="*/ 361 h 688"/>
                  <a:gd name="T56" fmla="*/ 168 w 344"/>
                  <a:gd name="T57" fmla="*/ 353 h 688"/>
                  <a:gd name="T58" fmla="*/ 134 w 344"/>
                  <a:gd name="T59" fmla="*/ 313 h 688"/>
                  <a:gd name="T60" fmla="*/ 102 w 344"/>
                  <a:gd name="T61" fmla="*/ 302 h 688"/>
                  <a:gd name="T62" fmla="*/ 81 w 344"/>
                  <a:gd name="T63" fmla="*/ 251 h 688"/>
                  <a:gd name="T64" fmla="*/ 100 w 344"/>
                  <a:gd name="T65" fmla="*/ 213 h 688"/>
                  <a:gd name="T66" fmla="*/ 183 w 344"/>
                  <a:gd name="T67" fmla="*/ 163 h 688"/>
                  <a:gd name="T68" fmla="*/ 212 w 344"/>
                  <a:gd name="T69" fmla="*/ 122 h 688"/>
                  <a:gd name="T70" fmla="*/ 234 w 344"/>
                  <a:gd name="T71" fmla="*/ 137 h 688"/>
                  <a:gd name="T72" fmla="*/ 241 w 344"/>
                  <a:gd name="T73" fmla="*/ 136 h 688"/>
                  <a:gd name="T74" fmla="*/ 223 w 344"/>
                  <a:gd name="T75" fmla="*/ 105 h 688"/>
                  <a:gd name="T76" fmla="*/ 251 w 344"/>
                  <a:gd name="T77" fmla="*/ 108 h 688"/>
                  <a:gd name="T78" fmla="*/ 232 w 344"/>
                  <a:gd name="T79" fmla="*/ 76 h 688"/>
                  <a:gd name="T80" fmla="*/ 267 w 344"/>
                  <a:gd name="T81" fmla="*/ 42 h 688"/>
                  <a:gd name="T82" fmla="*/ 91 w 344"/>
                  <a:gd name="T83" fmla="*/ 204 h 688"/>
                  <a:gd name="T84" fmla="*/ 68 w 344"/>
                  <a:gd name="T85" fmla="*/ 242 h 688"/>
                  <a:gd name="T86" fmla="*/ 92 w 344"/>
                  <a:gd name="T87" fmla="*/ 313 h 688"/>
                  <a:gd name="T88" fmla="*/ 74 w 344"/>
                  <a:gd name="T89" fmla="*/ 295 h 688"/>
                  <a:gd name="T90" fmla="*/ 57 w 344"/>
                  <a:gd name="T91" fmla="*/ 248 h 688"/>
                  <a:gd name="T92" fmla="*/ 82 w 344"/>
                  <a:gd name="T93" fmla="*/ 200 h 688"/>
                  <a:gd name="T94" fmla="*/ 161 w 344"/>
                  <a:gd name="T95" fmla="*/ 154 h 688"/>
                  <a:gd name="T96" fmla="*/ 191 w 344"/>
                  <a:gd name="T97" fmla="*/ 118 h 688"/>
                  <a:gd name="T98" fmla="*/ 189 w 344"/>
                  <a:gd name="T99" fmla="*/ 148 h 688"/>
                  <a:gd name="T100" fmla="*/ 107 w 344"/>
                  <a:gd name="T101" fmla="*/ 193 h 688"/>
                  <a:gd name="T102" fmla="*/ 234 w 344"/>
                  <a:gd name="T103" fmla="*/ 89 h 688"/>
                  <a:gd name="T104" fmla="*/ 219 w 344"/>
                  <a:gd name="T105" fmla="*/ 94 h 688"/>
                  <a:gd name="T106" fmla="*/ 215 w 344"/>
                  <a:gd name="T107" fmla="*/ 107 h 688"/>
                  <a:gd name="T108" fmla="*/ 204 w 344"/>
                  <a:gd name="T109" fmla="*/ 107 h 688"/>
                  <a:gd name="T110" fmla="*/ 187 w 344"/>
                  <a:gd name="T111" fmla="*/ 111 h 688"/>
                  <a:gd name="T112" fmla="*/ 190 w 344"/>
                  <a:gd name="T113" fmla="*/ 90 h 688"/>
                  <a:gd name="T114" fmla="*/ 196 w 344"/>
                  <a:gd name="T115" fmla="*/ 74 h 688"/>
                  <a:gd name="T116" fmla="*/ 212 w 344"/>
                  <a:gd name="T117" fmla="*/ 55 h 688"/>
                  <a:gd name="T118" fmla="*/ 219 w 344"/>
                  <a:gd name="T119" fmla="*/ 68 h 688"/>
                  <a:gd name="T120" fmla="*/ 223 w 344"/>
                  <a:gd name="T121" fmla="*/ 74 h 688"/>
                  <a:gd name="T122" fmla="*/ 234 w 344"/>
                  <a:gd name="T123" fmla="*/ 8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688">
                    <a:moveTo>
                      <a:pt x="264" y="38"/>
                    </a:moveTo>
                    <a:lnTo>
                      <a:pt x="264" y="38"/>
                    </a:lnTo>
                    <a:lnTo>
                      <a:pt x="261" y="37"/>
                    </a:lnTo>
                    <a:lnTo>
                      <a:pt x="256" y="38"/>
                    </a:lnTo>
                    <a:lnTo>
                      <a:pt x="245" y="43"/>
                    </a:lnTo>
                    <a:lnTo>
                      <a:pt x="235" y="49"/>
                    </a:lnTo>
                    <a:lnTo>
                      <a:pt x="224" y="55"/>
                    </a:lnTo>
                    <a:lnTo>
                      <a:pt x="224" y="55"/>
                    </a:lnTo>
                    <a:lnTo>
                      <a:pt x="225" y="48"/>
                    </a:lnTo>
                    <a:lnTo>
                      <a:pt x="227" y="42"/>
                    </a:lnTo>
                    <a:lnTo>
                      <a:pt x="232" y="28"/>
                    </a:lnTo>
                    <a:lnTo>
                      <a:pt x="233" y="22"/>
                    </a:lnTo>
                    <a:lnTo>
                      <a:pt x="235" y="15"/>
                    </a:lnTo>
                    <a:lnTo>
                      <a:pt x="235" y="8"/>
                    </a:lnTo>
                    <a:lnTo>
                      <a:pt x="234" y="0"/>
                    </a:lnTo>
                    <a:lnTo>
                      <a:pt x="234" y="0"/>
                    </a:lnTo>
                    <a:lnTo>
                      <a:pt x="230" y="3"/>
                    </a:lnTo>
                    <a:lnTo>
                      <a:pt x="230" y="3"/>
                    </a:lnTo>
                    <a:lnTo>
                      <a:pt x="215" y="33"/>
                    </a:lnTo>
                    <a:lnTo>
                      <a:pt x="205" y="48"/>
                    </a:lnTo>
                    <a:lnTo>
                      <a:pt x="194" y="62"/>
                    </a:lnTo>
                    <a:lnTo>
                      <a:pt x="194" y="62"/>
                    </a:lnTo>
                    <a:lnTo>
                      <a:pt x="189" y="56"/>
                    </a:lnTo>
                    <a:lnTo>
                      <a:pt x="184" y="52"/>
                    </a:lnTo>
                    <a:lnTo>
                      <a:pt x="174" y="44"/>
                    </a:lnTo>
                    <a:lnTo>
                      <a:pt x="174" y="44"/>
                    </a:lnTo>
                    <a:lnTo>
                      <a:pt x="173" y="50"/>
                    </a:lnTo>
                    <a:lnTo>
                      <a:pt x="174" y="59"/>
                    </a:lnTo>
                    <a:lnTo>
                      <a:pt x="177" y="66"/>
                    </a:lnTo>
                    <a:lnTo>
                      <a:pt x="182" y="74"/>
                    </a:lnTo>
                    <a:lnTo>
                      <a:pt x="182" y="74"/>
                    </a:lnTo>
                    <a:lnTo>
                      <a:pt x="177" y="77"/>
                    </a:lnTo>
                    <a:lnTo>
                      <a:pt x="172" y="78"/>
                    </a:lnTo>
                    <a:lnTo>
                      <a:pt x="165" y="77"/>
                    </a:lnTo>
                    <a:lnTo>
                      <a:pt x="158" y="76"/>
                    </a:lnTo>
                    <a:lnTo>
                      <a:pt x="153" y="76"/>
                    </a:lnTo>
                    <a:lnTo>
                      <a:pt x="149" y="78"/>
                    </a:lnTo>
                    <a:lnTo>
                      <a:pt x="149" y="78"/>
                    </a:lnTo>
                    <a:lnTo>
                      <a:pt x="156" y="83"/>
                    </a:lnTo>
                    <a:lnTo>
                      <a:pt x="162" y="88"/>
                    </a:lnTo>
                    <a:lnTo>
                      <a:pt x="167" y="92"/>
                    </a:lnTo>
                    <a:lnTo>
                      <a:pt x="171" y="99"/>
                    </a:lnTo>
                    <a:lnTo>
                      <a:pt x="174" y="111"/>
                    </a:lnTo>
                    <a:lnTo>
                      <a:pt x="178" y="120"/>
                    </a:lnTo>
                    <a:lnTo>
                      <a:pt x="178" y="120"/>
                    </a:lnTo>
                    <a:lnTo>
                      <a:pt x="166" y="131"/>
                    </a:lnTo>
                    <a:lnTo>
                      <a:pt x="153" y="142"/>
                    </a:lnTo>
                    <a:lnTo>
                      <a:pt x="125" y="162"/>
                    </a:lnTo>
                    <a:lnTo>
                      <a:pt x="97" y="181"/>
                    </a:lnTo>
                    <a:lnTo>
                      <a:pt x="85" y="192"/>
                    </a:lnTo>
                    <a:lnTo>
                      <a:pt x="74" y="202"/>
                    </a:lnTo>
                    <a:lnTo>
                      <a:pt x="64" y="214"/>
                    </a:lnTo>
                    <a:lnTo>
                      <a:pt x="57" y="225"/>
                    </a:lnTo>
                    <a:lnTo>
                      <a:pt x="51" y="237"/>
                    </a:lnTo>
                    <a:lnTo>
                      <a:pt x="50" y="244"/>
                    </a:lnTo>
                    <a:lnTo>
                      <a:pt x="50" y="250"/>
                    </a:lnTo>
                    <a:lnTo>
                      <a:pt x="50" y="257"/>
                    </a:lnTo>
                    <a:lnTo>
                      <a:pt x="50" y="265"/>
                    </a:lnTo>
                    <a:lnTo>
                      <a:pt x="52" y="273"/>
                    </a:lnTo>
                    <a:lnTo>
                      <a:pt x="54" y="280"/>
                    </a:lnTo>
                    <a:lnTo>
                      <a:pt x="58" y="289"/>
                    </a:lnTo>
                    <a:lnTo>
                      <a:pt x="63" y="299"/>
                    </a:lnTo>
                    <a:lnTo>
                      <a:pt x="75" y="317"/>
                    </a:lnTo>
                    <a:lnTo>
                      <a:pt x="75" y="317"/>
                    </a:lnTo>
                    <a:lnTo>
                      <a:pt x="65" y="322"/>
                    </a:lnTo>
                    <a:lnTo>
                      <a:pt x="58" y="328"/>
                    </a:lnTo>
                    <a:lnTo>
                      <a:pt x="53" y="334"/>
                    </a:lnTo>
                    <a:lnTo>
                      <a:pt x="50" y="341"/>
                    </a:lnTo>
                    <a:lnTo>
                      <a:pt x="50" y="341"/>
                    </a:lnTo>
                    <a:lnTo>
                      <a:pt x="53" y="347"/>
                    </a:lnTo>
                    <a:lnTo>
                      <a:pt x="57" y="353"/>
                    </a:lnTo>
                    <a:lnTo>
                      <a:pt x="60" y="364"/>
                    </a:lnTo>
                    <a:lnTo>
                      <a:pt x="64" y="376"/>
                    </a:lnTo>
                    <a:lnTo>
                      <a:pt x="67" y="382"/>
                    </a:lnTo>
                    <a:lnTo>
                      <a:pt x="71" y="388"/>
                    </a:lnTo>
                    <a:lnTo>
                      <a:pt x="71" y="388"/>
                    </a:lnTo>
                    <a:lnTo>
                      <a:pt x="56" y="402"/>
                    </a:lnTo>
                    <a:lnTo>
                      <a:pt x="42" y="416"/>
                    </a:lnTo>
                    <a:lnTo>
                      <a:pt x="42" y="416"/>
                    </a:lnTo>
                    <a:lnTo>
                      <a:pt x="35" y="427"/>
                    </a:lnTo>
                    <a:lnTo>
                      <a:pt x="28" y="438"/>
                    </a:lnTo>
                    <a:lnTo>
                      <a:pt x="20" y="449"/>
                    </a:lnTo>
                    <a:lnTo>
                      <a:pt x="16" y="460"/>
                    </a:lnTo>
                    <a:lnTo>
                      <a:pt x="11" y="472"/>
                    </a:lnTo>
                    <a:lnTo>
                      <a:pt x="6" y="484"/>
                    </a:lnTo>
                    <a:lnTo>
                      <a:pt x="3" y="496"/>
                    </a:lnTo>
                    <a:lnTo>
                      <a:pt x="1" y="509"/>
                    </a:lnTo>
                    <a:lnTo>
                      <a:pt x="0" y="521"/>
                    </a:lnTo>
                    <a:lnTo>
                      <a:pt x="0" y="533"/>
                    </a:lnTo>
                    <a:lnTo>
                      <a:pt x="1" y="546"/>
                    </a:lnTo>
                    <a:lnTo>
                      <a:pt x="3" y="558"/>
                    </a:lnTo>
                    <a:lnTo>
                      <a:pt x="6" y="570"/>
                    </a:lnTo>
                    <a:lnTo>
                      <a:pt x="10" y="582"/>
                    </a:lnTo>
                    <a:lnTo>
                      <a:pt x="14" y="595"/>
                    </a:lnTo>
                    <a:lnTo>
                      <a:pt x="20" y="606"/>
                    </a:lnTo>
                    <a:lnTo>
                      <a:pt x="20" y="606"/>
                    </a:lnTo>
                    <a:lnTo>
                      <a:pt x="29" y="620"/>
                    </a:lnTo>
                    <a:lnTo>
                      <a:pt x="40" y="633"/>
                    </a:lnTo>
                    <a:lnTo>
                      <a:pt x="51" y="646"/>
                    </a:lnTo>
                    <a:lnTo>
                      <a:pt x="64" y="655"/>
                    </a:lnTo>
                    <a:lnTo>
                      <a:pt x="77" y="664"/>
                    </a:lnTo>
                    <a:lnTo>
                      <a:pt x="92" y="672"/>
                    </a:lnTo>
                    <a:lnTo>
                      <a:pt x="107" y="678"/>
                    </a:lnTo>
                    <a:lnTo>
                      <a:pt x="122" y="683"/>
                    </a:lnTo>
                    <a:lnTo>
                      <a:pt x="138" y="686"/>
                    </a:lnTo>
                    <a:lnTo>
                      <a:pt x="155" y="688"/>
                    </a:lnTo>
                    <a:lnTo>
                      <a:pt x="171" y="688"/>
                    </a:lnTo>
                    <a:lnTo>
                      <a:pt x="188" y="687"/>
                    </a:lnTo>
                    <a:lnTo>
                      <a:pt x="205" y="683"/>
                    </a:lnTo>
                    <a:lnTo>
                      <a:pt x="221" y="678"/>
                    </a:lnTo>
                    <a:lnTo>
                      <a:pt x="238" y="672"/>
                    </a:lnTo>
                    <a:lnTo>
                      <a:pt x="253" y="664"/>
                    </a:lnTo>
                    <a:lnTo>
                      <a:pt x="253" y="664"/>
                    </a:lnTo>
                    <a:lnTo>
                      <a:pt x="269" y="655"/>
                    </a:lnTo>
                    <a:lnTo>
                      <a:pt x="282" y="644"/>
                    </a:lnTo>
                    <a:lnTo>
                      <a:pt x="295" y="632"/>
                    </a:lnTo>
                    <a:lnTo>
                      <a:pt x="307" y="620"/>
                    </a:lnTo>
                    <a:lnTo>
                      <a:pt x="316" y="607"/>
                    </a:lnTo>
                    <a:lnTo>
                      <a:pt x="325" y="592"/>
                    </a:lnTo>
                    <a:lnTo>
                      <a:pt x="332" y="578"/>
                    </a:lnTo>
                    <a:lnTo>
                      <a:pt x="337" y="562"/>
                    </a:lnTo>
                    <a:lnTo>
                      <a:pt x="342" y="546"/>
                    </a:lnTo>
                    <a:lnTo>
                      <a:pt x="344" y="530"/>
                    </a:lnTo>
                    <a:lnTo>
                      <a:pt x="344" y="513"/>
                    </a:lnTo>
                    <a:lnTo>
                      <a:pt x="344" y="498"/>
                    </a:lnTo>
                    <a:lnTo>
                      <a:pt x="342" y="482"/>
                    </a:lnTo>
                    <a:lnTo>
                      <a:pt x="338" y="466"/>
                    </a:lnTo>
                    <a:lnTo>
                      <a:pt x="332" y="450"/>
                    </a:lnTo>
                    <a:lnTo>
                      <a:pt x="325" y="435"/>
                    </a:lnTo>
                    <a:lnTo>
                      <a:pt x="325" y="435"/>
                    </a:lnTo>
                    <a:lnTo>
                      <a:pt x="318" y="424"/>
                    </a:lnTo>
                    <a:lnTo>
                      <a:pt x="310" y="414"/>
                    </a:lnTo>
                    <a:lnTo>
                      <a:pt x="302" y="404"/>
                    </a:lnTo>
                    <a:lnTo>
                      <a:pt x="293" y="396"/>
                    </a:lnTo>
                    <a:lnTo>
                      <a:pt x="284" y="388"/>
                    </a:lnTo>
                    <a:lnTo>
                      <a:pt x="274" y="381"/>
                    </a:lnTo>
                    <a:lnTo>
                      <a:pt x="264" y="375"/>
                    </a:lnTo>
                    <a:lnTo>
                      <a:pt x="253" y="369"/>
                    </a:lnTo>
                    <a:lnTo>
                      <a:pt x="241" y="364"/>
                    </a:lnTo>
                    <a:lnTo>
                      <a:pt x="230" y="361"/>
                    </a:lnTo>
                    <a:lnTo>
                      <a:pt x="218" y="357"/>
                    </a:lnTo>
                    <a:lnTo>
                      <a:pt x="206" y="354"/>
                    </a:lnTo>
                    <a:lnTo>
                      <a:pt x="194" y="353"/>
                    </a:lnTo>
                    <a:lnTo>
                      <a:pt x="182" y="353"/>
                    </a:lnTo>
                    <a:lnTo>
                      <a:pt x="168" y="353"/>
                    </a:lnTo>
                    <a:lnTo>
                      <a:pt x="156" y="354"/>
                    </a:lnTo>
                    <a:lnTo>
                      <a:pt x="156" y="354"/>
                    </a:lnTo>
                    <a:lnTo>
                      <a:pt x="145" y="331"/>
                    </a:lnTo>
                    <a:lnTo>
                      <a:pt x="139" y="322"/>
                    </a:lnTo>
                    <a:lnTo>
                      <a:pt x="134" y="313"/>
                    </a:lnTo>
                    <a:lnTo>
                      <a:pt x="128" y="306"/>
                    </a:lnTo>
                    <a:lnTo>
                      <a:pt x="121" y="302"/>
                    </a:lnTo>
                    <a:lnTo>
                      <a:pt x="117" y="301"/>
                    </a:lnTo>
                    <a:lnTo>
                      <a:pt x="113" y="301"/>
                    </a:lnTo>
                    <a:lnTo>
                      <a:pt x="102" y="302"/>
                    </a:lnTo>
                    <a:lnTo>
                      <a:pt x="102" y="302"/>
                    </a:lnTo>
                    <a:lnTo>
                      <a:pt x="96" y="293"/>
                    </a:lnTo>
                    <a:lnTo>
                      <a:pt x="92" y="284"/>
                    </a:lnTo>
                    <a:lnTo>
                      <a:pt x="85" y="267"/>
                    </a:lnTo>
                    <a:lnTo>
                      <a:pt x="81" y="251"/>
                    </a:lnTo>
                    <a:lnTo>
                      <a:pt x="79" y="236"/>
                    </a:lnTo>
                    <a:lnTo>
                      <a:pt x="79" y="236"/>
                    </a:lnTo>
                    <a:lnTo>
                      <a:pt x="85" y="227"/>
                    </a:lnTo>
                    <a:lnTo>
                      <a:pt x="92" y="220"/>
                    </a:lnTo>
                    <a:lnTo>
                      <a:pt x="100" y="213"/>
                    </a:lnTo>
                    <a:lnTo>
                      <a:pt x="110" y="205"/>
                    </a:lnTo>
                    <a:lnTo>
                      <a:pt x="131" y="193"/>
                    </a:lnTo>
                    <a:lnTo>
                      <a:pt x="153" y="181"/>
                    </a:lnTo>
                    <a:lnTo>
                      <a:pt x="173" y="169"/>
                    </a:lnTo>
                    <a:lnTo>
                      <a:pt x="183" y="163"/>
                    </a:lnTo>
                    <a:lnTo>
                      <a:pt x="191" y="156"/>
                    </a:lnTo>
                    <a:lnTo>
                      <a:pt x="199" y="148"/>
                    </a:lnTo>
                    <a:lnTo>
                      <a:pt x="205" y="140"/>
                    </a:lnTo>
                    <a:lnTo>
                      <a:pt x="210" y="131"/>
                    </a:lnTo>
                    <a:lnTo>
                      <a:pt x="212" y="122"/>
                    </a:lnTo>
                    <a:lnTo>
                      <a:pt x="212" y="122"/>
                    </a:lnTo>
                    <a:lnTo>
                      <a:pt x="216" y="125"/>
                    </a:lnTo>
                    <a:lnTo>
                      <a:pt x="219" y="129"/>
                    </a:lnTo>
                    <a:lnTo>
                      <a:pt x="227" y="133"/>
                    </a:lnTo>
                    <a:lnTo>
                      <a:pt x="234" y="137"/>
                    </a:lnTo>
                    <a:lnTo>
                      <a:pt x="238" y="141"/>
                    </a:lnTo>
                    <a:lnTo>
                      <a:pt x="240" y="145"/>
                    </a:lnTo>
                    <a:lnTo>
                      <a:pt x="240" y="145"/>
                    </a:lnTo>
                    <a:lnTo>
                      <a:pt x="241" y="141"/>
                    </a:lnTo>
                    <a:lnTo>
                      <a:pt x="241" y="136"/>
                    </a:lnTo>
                    <a:lnTo>
                      <a:pt x="239" y="131"/>
                    </a:lnTo>
                    <a:lnTo>
                      <a:pt x="235" y="126"/>
                    </a:lnTo>
                    <a:lnTo>
                      <a:pt x="228" y="116"/>
                    </a:lnTo>
                    <a:lnTo>
                      <a:pt x="225" y="109"/>
                    </a:lnTo>
                    <a:lnTo>
                      <a:pt x="223" y="105"/>
                    </a:lnTo>
                    <a:lnTo>
                      <a:pt x="223" y="105"/>
                    </a:lnTo>
                    <a:lnTo>
                      <a:pt x="228" y="105"/>
                    </a:lnTo>
                    <a:lnTo>
                      <a:pt x="233" y="105"/>
                    </a:lnTo>
                    <a:lnTo>
                      <a:pt x="242" y="106"/>
                    </a:lnTo>
                    <a:lnTo>
                      <a:pt x="251" y="108"/>
                    </a:lnTo>
                    <a:lnTo>
                      <a:pt x="261" y="109"/>
                    </a:lnTo>
                    <a:lnTo>
                      <a:pt x="261" y="109"/>
                    </a:lnTo>
                    <a:lnTo>
                      <a:pt x="253" y="100"/>
                    </a:lnTo>
                    <a:lnTo>
                      <a:pt x="246" y="91"/>
                    </a:lnTo>
                    <a:lnTo>
                      <a:pt x="232" y="76"/>
                    </a:lnTo>
                    <a:lnTo>
                      <a:pt x="232" y="76"/>
                    </a:lnTo>
                    <a:lnTo>
                      <a:pt x="239" y="67"/>
                    </a:lnTo>
                    <a:lnTo>
                      <a:pt x="247" y="57"/>
                    </a:lnTo>
                    <a:lnTo>
                      <a:pt x="256" y="49"/>
                    </a:lnTo>
                    <a:lnTo>
                      <a:pt x="267" y="42"/>
                    </a:lnTo>
                    <a:lnTo>
                      <a:pt x="267" y="42"/>
                    </a:lnTo>
                    <a:lnTo>
                      <a:pt x="264" y="38"/>
                    </a:lnTo>
                    <a:lnTo>
                      <a:pt x="264" y="38"/>
                    </a:lnTo>
                    <a:close/>
                    <a:moveTo>
                      <a:pt x="91" y="204"/>
                    </a:moveTo>
                    <a:lnTo>
                      <a:pt x="91" y="204"/>
                    </a:lnTo>
                    <a:lnTo>
                      <a:pt x="82" y="213"/>
                    </a:lnTo>
                    <a:lnTo>
                      <a:pt x="76" y="222"/>
                    </a:lnTo>
                    <a:lnTo>
                      <a:pt x="71" y="232"/>
                    </a:lnTo>
                    <a:lnTo>
                      <a:pt x="68" y="242"/>
                    </a:lnTo>
                    <a:lnTo>
                      <a:pt x="68" y="242"/>
                    </a:lnTo>
                    <a:lnTo>
                      <a:pt x="71" y="254"/>
                    </a:lnTo>
                    <a:lnTo>
                      <a:pt x="75" y="265"/>
                    </a:lnTo>
                    <a:lnTo>
                      <a:pt x="84" y="285"/>
                    </a:lnTo>
                    <a:lnTo>
                      <a:pt x="90" y="304"/>
                    </a:lnTo>
                    <a:lnTo>
                      <a:pt x="92" y="313"/>
                    </a:lnTo>
                    <a:lnTo>
                      <a:pt x="93" y="322"/>
                    </a:lnTo>
                    <a:lnTo>
                      <a:pt x="93" y="322"/>
                    </a:lnTo>
                    <a:lnTo>
                      <a:pt x="87" y="314"/>
                    </a:lnTo>
                    <a:lnTo>
                      <a:pt x="80" y="306"/>
                    </a:lnTo>
                    <a:lnTo>
                      <a:pt x="74" y="295"/>
                    </a:lnTo>
                    <a:lnTo>
                      <a:pt x="69" y="285"/>
                    </a:lnTo>
                    <a:lnTo>
                      <a:pt x="60" y="265"/>
                    </a:lnTo>
                    <a:lnTo>
                      <a:pt x="58" y="255"/>
                    </a:lnTo>
                    <a:lnTo>
                      <a:pt x="57" y="248"/>
                    </a:lnTo>
                    <a:lnTo>
                      <a:pt x="57" y="248"/>
                    </a:lnTo>
                    <a:lnTo>
                      <a:pt x="57" y="237"/>
                    </a:lnTo>
                    <a:lnTo>
                      <a:pt x="60" y="226"/>
                    </a:lnTo>
                    <a:lnTo>
                      <a:pt x="65" y="216"/>
                    </a:lnTo>
                    <a:lnTo>
                      <a:pt x="73" y="208"/>
                    </a:lnTo>
                    <a:lnTo>
                      <a:pt x="82" y="200"/>
                    </a:lnTo>
                    <a:lnTo>
                      <a:pt x="92" y="193"/>
                    </a:lnTo>
                    <a:lnTo>
                      <a:pt x="115" y="180"/>
                    </a:lnTo>
                    <a:lnTo>
                      <a:pt x="138" y="168"/>
                    </a:lnTo>
                    <a:lnTo>
                      <a:pt x="150" y="162"/>
                    </a:lnTo>
                    <a:lnTo>
                      <a:pt x="161" y="154"/>
                    </a:lnTo>
                    <a:lnTo>
                      <a:pt x="171" y="147"/>
                    </a:lnTo>
                    <a:lnTo>
                      <a:pt x="179" y="139"/>
                    </a:lnTo>
                    <a:lnTo>
                      <a:pt x="185" y="129"/>
                    </a:lnTo>
                    <a:lnTo>
                      <a:pt x="191" y="118"/>
                    </a:lnTo>
                    <a:lnTo>
                      <a:pt x="191" y="118"/>
                    </a:lnTo>
                    <a:lnTo>
                      <a:pt x="195" y="125"/>
                    </a:lnTo>
                    <a:lnTo>
                      <a:pt x="198" y="131"/>
                    </a:lnTo>
                    <a:lnTo>
                      <a:pt x="196" y="137"/>
                    </a:lnTo>
                    <a:lnTo>
                      <a:pt x="194" y="143"/>
                    </a:lnTo>
                    <a:lnTo>
                      <a:pt x="189" y="148"/>
                    </a:lnTo>
                    <a:lnTo>
                      <a:pt x="183" y="153"/>
                    </a:lnTo>
                    <a:lnTo>
                      <a:pt x="166" y="164"/>
                    </a:lnTo>
                    <a:lnTo>
                      <a:pt x="147" y="174"/>
                    </a:lnTo>
                    <a:lnTo>
                      <a:pt x="126" y="183"/>
                    </a:lnTo>
                    <a:lnTo>
                      <a:pt x="107" y="193"/>
                    </a:lnTo>
                    <a:lnTo>
                      <a:pt x="98" y="199"/>
                    </a:lnTo>
                    <a:lnTo>
                      <a:pt x="91" y="204"/>
                    </a:lnTo>
                    <a:lnTo>
                      <a:pt x="91" y="204"/>
                    </a:lnTo>
                    <a:close/>
                    <a:moveTo>
                      <a:pt x="234" y="89"/>
                    </a:moveTo>
                    <a:lnTo>
                      <a:pt x="234" y="89"/>
                    </a:lnTo>
                    <a:lnTo>
                      <a:pt x="234" y="92"/>
                    </a:lnTo>
                    <a:lnTo>
                      <a:pt x="233" y="95"/>
                    </a:lnTo>
                    <a:lnTo>
                      <a:pt x="230" y="96"/>
                    </a:lnTo>
                    <a:lnTo>
                      <a:pt x="227" y="95"/>
                    </a:lnTo>
                    <a:lnTo>
                      <a:pt x="219" y="94"/>
                    </a:lnTo>
                    <a:lnTo>
                      <a:pt x="215" y="90"/>
                    </a:lnTo>
                    <a:lnTo>
                      <a:pt x="215" y="90"/>
                    </a:lnTo>
                    <a:lnTo>
                      <a:pt x="213" y="95"/>
                    </a:lnTo>
                    <a:lnTo>
                      <a:pt x="212" y="101"/>
                    </a:lnTo>
                    <a:lnTo>
                      <a:pt x="215" y="107"/>
                    </a:lnTo>
                    <a:lnTo>
                      <a:pt x="218" y="113"/>
                    </a:lnTo>
                    <a:lnTo>
                      <a:pt x="218" y="113"/>
                    </a:lnTo>
                    <a:lnTo>
                      <a:pt x="215" y="112"/>
                    </a:lnTo>
                    <a:lnTo>
                      <a:pt x="211" y="111"/>
                    </a:lnTo>
                    <a:lnTo>
                      <a:pt x="204" y="107"/>
                    </a:lnTo>
                    <a:lnTo>
                      <a:pt x="200" y="106"/>
                    </a:lnTo>
                    <a:lnTo>
                      <a:pt x="196" y="106"/>
                    </a:lnTo>
                    <a:lnTo>
                      <a:pt x="191" y="107"/>
                    </a:lnTo>
                    <a:lnTo>
                      <a:pt x="187" y="111"/>
                    </a:lnTo>
                    <a:lnTo>
                      <a:pt x="187" y="111"/>
                    </a:lnTo>
                    <a:lnTo>
                      <a:pt x="184" y="106"/>
                    </a:lnTo>
                    <a:lnTo>
                      <a:pt x="184" y="101"/>
                    </a:lnTo>
                    <a:lnTo>
                      <a:pt x="185" y="97"/>
                    </a:lnTo>
                    <a:lnTo>
                      <a:pt x="188" y="94"/>
                    </a:lnTo>
                    <a:lnTo>
                      <a:pt x="190" y="90"/>
                    </a:lnTo>
                    <a:lnTo>
                      <a:pt x="191" y="85"/>
                    </a:lnTo>
                    <a:lnTo>
                      <a:pt x="190" y="82"/>
                    </a:lnTo>
                    <a:lnTo>
                      <a:pt x="187" y="76"/>
                    </a:lnTo>
                    <a:lnTo>
                      <a:pt x="187" y="76"/>
                    </a:lnTo>
                    <a:lnTo>
                      <a:pt x="196" y="74"/>
                    </a:lnTo>
                    <a:lnTo>
                      <a:pt x="202" y="71"/>
                    </a:lnTo>
                    <a:lnTo>
                      <a:pt x="207" y="65"/>
                    </a:lnTo>
                    <a:lnTo>
                      <a:pt x="211" y="57"/>
                    </a:lnTo>
                    <a:lnTo>
                      <a:pt x="211" y="57"/>
                    </a:lnTo>
                    <a:lnTo>
                      <a:pt x="212" y="55"/>
                    </a:lnTo>
                    <a:lnTo>
                      <a:pt x="212" y="61"/>
                    </a:lnTo>
                    <a:lnTo>
                      <a:pt x="213" y="66"/>
                    </a:lnTo>
                    <a:lnTo>
                      <a:pt x="215" y="68"/>
                    </a:lnTo>
                    <a:lnTo>
                      <a:pt x="217" y="68"/>
                    </a:lnTo>
                    <a:lnTo>
                      <a:pt x="219" y="68"/>
                    </a:lnTo>
                    <a:lnTo>
                      <a:pt x="225" y="65"/>
                    </a:lnTo>
                    <a:lnTo>
                      <a:pt x="225" y="65"/>
                    </a:lnTo>
                    <a:lnTo>
                      <a:pt x="223" y="67"/>
                    </a:lnTo>
                    <a:lnTo>
                      <a:pt x="223" y="71"/>
                    </a:lnTo>
                    <a:lnTo>
                      <a:pt x="223" y="74"/>
                    </a:lnTo>
                    <a:lnTo>
                      <a:pt x="223" y="79"/>
                    </a:lnTo>
                    <a:lnTo>
                      <a:pt x="224" y="83"/>
                    </a:lnTo>
                    <a:lnTo>
                      <a:pt x="227" y="86"/>
                    </a:lnTo>
                    <a:lnTo>
                      <a:pt x="230" y="89"/>
                    </a:lnTo>
                    <a:lnTo>
                      <a:pt x="234" y="89"/>
                    </a:lnTo>
                    <a:lnTo>
                      <a:pt x="234" y="89"/>
                    </a:lnTo>
                    <a:close/>
                  </a:path>
                </a:pathLst>
              </a:custGeom>
              <a:solidFill>
                <a:schemeClr val="bg1">
                  <a:lumMod val="95000"/>
                </a:schemeClr>
              </a:solidFill>
              <a:ln>
                <a:solidFill>
                  <a:schemeClr val="bg1">
                    <a:lumMod val="75000"/>
                  </a:schemeClr>
                </a:solidFill>
              </a:ln>
              <a:extLst/>
            </p:spPr>
            <p:txBody>
              <a:bodyPr vert="horz" wrap="square" lIns="91440" tIns="45720" rIns="91440" bIns="45720" numCol="1" anchor="t" anchorCtr="0" compatLnSpc="1">
                <a:prstTxWarp prst="textNoShape">
                  <a:avLst/>
                </a:prstTxWarp>
              </a:bodyPr>
              <a:lstStyle/>
              <a:p>
                <a:endParaRPr lang="fr-FR" sz="1400" dirty="0"/>
              </a:p>
            </p:txBody>
          </p:sp>
          <p:sp>
            <p:nvSpPr>
              <p:cNvPr id="125" name="Freeform 244"/>
              <p:cNvSpPr>
                <a:spLocks/>
              </p:cNvSpPr>
              <p:nvPr/>
            </p:nvSpPr>
            <p:spPr bwMode="auto">
              <a:xfrm>
                <a:off x="1654176" y="4924426"/>
                <a:ext cx="69850" cy="63500"/>
              </a:xfrm>
              <a:custGeom>
                <a:avLst/>
                <a:gdLst>
                  <a:gd name="T0" fmla="*/ 86 w 88"/>
                  <a:gd name="T1" fmla="*/ 79 h 79"/>
                  <a:gd name="T2" fmla="*/ 86 w 88"/>
                  <a:gd name="T3" fmla="*/ 79 h 79"/>
                  <a:gd name="T4" fmla="*/ 88 w 88"/>
                  <a:gd name="T5" fmla="*/ 70 h 79"/>
                  <a:gd name="T6" fmla="*/ 88 w 88"/>
                  <a:gd name="T7" fmla="*/ 61 h 79"/>
                  <a:gd name="T8" fmla="*/ 87 w 88"/>
                  <a:gd name="T9" fmla="*/ 53 h 79"/>
                  <a:gd name="T10" fmla="*/ 85 w 88"/>
                  <a:gd name="T11" fmla="*/ 44 h 79"/>
                  <a:gd name="T12" fmla="*/ 81 w 88"/>
                  <a:gd name="T13" fmla="*/ 37 h 79"/>
                  <a:gd name="T14" fmla="*/ 76 w 88"/>
                  <a:gd name="T15" fmla="*/ 30 h 79"/>
                  <a:gd name="T16" fmla="*/ 70 w 88"/>
                  <a:gd name="T17" fmla="*/ 22 h 79"/>
                  <a:gd name="T18" fmla="*/ 64 w 88"/>
                  <a:gd name="T19" fmla="*/ 16 h 79"/>
                  <a:gd name="T20" fmla="*/ 57 w 88"/>
                  <a:gd name="T21" fmla="*/ 11 h 79"/>
                  <a:gd name="T22" fmla="*/ 48 w 88"/>
                  <a:gd name="T23" fmla="*/ 7 h 79"/>
                  <a:gd name="T24" fmla="*/ 41 w 88"/>
                  <a:gd name="T25" fmla="*/ 4 h 79"/>
                  <a:gd name="T26" fmla="*/ 32 w 88"/>
                  <a:gd name="T27" fmla="*/ 2 h 79"/>
                  <a:gd name="T28" fmla="*/ 24 w 88"/>
                  <a:gd name="T29" fmla="*/ 0 h 79"/>
                  <a:gd name="T30" fmla="*/ 15 w 88"/>
                  <a:gd name="T31" fmla="*/ 0 h 79"/>
                  <a:gd name="T32" fmla="*/ 7 w 88"/>
                  <a:gd name="T33" fmla="*/ 2 h 79"/>
                  <a:gd name="T34" fmla="*/ 0 w 88"/>
                  <a:gd name="T35" fmla="*/ 4 h 79"/>
                  <a:gd name="T36" fmla="*/ 0 w 88"/>
                  <a:gd name="T37" fmla="*/ 4 h 79"/>
                  <a:gd name="T38" fmla="*/ 7 w 88"/>
                  <a:gd name="T39" fmla="*/ 11 h 79"/>
                  <a:gd name="T40" fmla="*/ 17 w 88"/>
                  <a:gd name="T41" fmla="*/ 19 h 79"/>
                  <a:gd name="T42" fmla="*/ 41 w 88"/>
                  <a:gd name="T43" fmla="*/ 34 h 79"/>
                  <a:gd name="T44" fmla="*/ 53 w 88"/>
                  <a:gd name="T45" fmla="*/ 44 h 79"/>
                  <a:gd name="T46" fmla="*/ 65 w 88"/>
                  <a:gd name="T47" fmla="*/ 54 h 79"/>
                  <a:gd name="T48" fmla="*/ 76 w 88"/>
                  <a:gd name="T49" fmla="*/ 66 h 79"/>
                  <a:gd name="T50" fmla="*/ 86 w 88"/>
                  <a:gd name="T51" fmla="*/ 79 h 79"/>
                  <a:gd name="T52" fmla="*/ 86 w 88"/>
                  <a:gd name="T5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79">
                    <a:moveTo>
                      <a:pt x="86" y="79"/>
                    </a:moveTo>
                    <a:lnTo>
                      <a:pt x="86" y="79"/>
                    </a:lnTo>
                    <a:lnTo>
                      <a:pt x="88" y="70"/>
                    </a:lnTo>
                    <a:lnTo>
                      <a:pt x="88" y="61"/>
                    </a:lnTo>
                    <a:lnTo>
                      <a:pt x="87" y="53"/>
                    </a:lnTo>
                    <a:lnTo>
                      <a:pt x="85" y="44"/>
                    </a:lnTo>
                    <a:lnTo>
                      <a:pt x="81" y="37"/>
                    </a:lnTo>
                    <a:lnTo>
                      <a:pt x="76" y="30"/>
                    </a:lnTo>
                    <a:lnTo>
                      <a:pt x="70" y="22"/>
                    </a:lnTo>
                    <a:lnTo>
                      <a:pt x="64" y="16"/>
                    </a:lnTo>
                    <a:lnTo>
                      <a:pt x="57" y="11"/>
                    </a:lnTo>
                    <a:lnTo>
                      <a:pt x="48" y="7"/>
                    </a:lnTo>
                    <a:lnTo>
                      <a:pt x="41" y="4"/>
                    </a:lnTo>
                    <a:lnTo>
                      <a:pt x="32" y="2"/>
                    </a:lnTo>
                    <a:lnTo>
                      <a:pt x="24" y="0"/>
                    </a:lnTo>
                    <a:lnTo>
                      <a:pt x="15" y="0"/>
                    </a:lnTo>
                    <a:lnTo>
                      <a:pt x="7" y="2"/>
                    </a:lnTo>
                    <a:lnTo>
                      <a:pt x="0" y="4"/>
                    </a:lnTo>
                    <a:lnTo>
                      <a:pt x="0" y="4"/>
                    </a:lnTo>
                    <a:lnTo>
                      <a:pt x="7" y="11"/>
                    </a:lnTo>
                    <a:lnTo>
                      <a:pt x="17" y="19"/>
                    </a:lnTo>
                    <a:lnTo>
                      <a:pt x="41" y="34"/>
                    </a:lnTo>
                    <a:lnTo>
                      <a:pt x="53" y="44"/>
                    </a:lnTo>
                    <a:lnTo>
                      <a:pt x="65" y="54"/>
                    </a:lnTo>
                    <a:lnTo>
                      <a:pt x="76" y="66"/>
                    </a:lnTo>
                    <a:lnTo>
                      <a:pt x="86" y="79"/>
                    </a:lnTo>
                    <a:lnTo>
                      <a:pt x="86" y="79"/>
                    </a:lnTo>
                    <a:close/>
                  </a:path>
                </a:pathLst>
              </a:custGeom>
              <a:grpFill/>
              <a:ln>
                <a:solidFill>
                  <a:schemeClr val="accent5">
                    <a:lumMod val="40000"/>
                    <a:lumOff val="60000"/>
                  </a:schemeClr>
                </a:solidFill>
              </a:ln>
              <a:extLst/>
            </p:spPr>
            <p:txBody>
              <a:bodyPr vert="horz" wrap="square" lIns="91440" tIns="45720" rIns="91440" bIns="45720" numCol="1" anchor="t" anchorCtr="0" compatLnSpc="1">
                <a:prstTxWarp prst="textNoShape">
                  <a:avLst/>
                </a:prstTxWarp>
              </a:bodyPr>
              <a:lstStyle/>
              <a:p>
                <a:endParaRPr lang="fr-FR" sz="1400" dirty="0"/>
              </a:p>
            </p:txBody>
          </p:sp>
        </p:grpSp>
      </p:grpSp>
      <p:grpSp>
        <p:nvGrpSpPr>
          <p:cNvPr id="129" name="Group 35"/>
          <p:cNvGrpSpPr>
            <a:grpSpLocks/>
          </p:cNvGrpSpPr>
          <p:nvPr/>
        </p:nvGrpSpPr>
        <p:grpSpPr bwMode="auto">
          <a:xfrm>
            <a:off x="648088" y="3373283"/>
            <a:ext cx="2748580" cy="3484717"/>
            <a:chOff x="5602819" y="727075"/>
            <a:chExt cx="3238507" cy="5313363"/>
          </a:xfrm>
        </p:grpSpPr>
        <p:cxnSp>
          <p:nvCxnSpPr>
            <p:cNvPr id="146" name="Straight Connector 145"/>
            <p:cNvCxnSpPr/>
            <p:nvPr/>
          </p:nvCxnSpPr>
          <p:spPr bwMode="auto">
            <a:xfrm rot="5400000" flipH="1" flipV="1">
              <a:off x="7090912"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bwMode="auto">
            <a:xfrm rot="5400000" flipH="1" flipV="1">
              <a:off x="6225735" y="4138411"/>
              <a:ext cx="1127498" cy="2373330"/>
            </a:xfrm>
            <a:prstGeom prst="line">
              <a:avLst/>
            </a:prstGeom>
            <a:ln w="47625" cap="flat" cmpd="sng" algn="ctr">
              <a:gradFill flip="none" rotWithShape="1">
                <a:gsLst>
                  <a:gs pos="0">
                    <a:schemeClr val="bg1">
                      <a:lumMod val="50000"/>
                    </a:schemeClr>
                  </a:gs>
                  <a:gs pos="66000">
                    <a:srgbClr val="FFFFFF">
                      <a:alpha val="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48" name="Group 61"/>
            <p:cNvGrpSpPr>
              <a:grpSpLocks/>
            </p:cNvGrpSpPr>
            <p:nvPr/>
          </p:nvGrpSpPr>
          <p:grpSpPr bwMode="auto">
            <a:xfrm>
              <a:off x="5819775" y="727075"/>
              <a:ext cx="2155825" cy="5313363"/>
              <a:chOff x="998321" y="1264888"/>
              <a:chExt cx="1669338" cy="4114801"/>
            </a:xfrm>
          </p:grpSpPr>
          <p:cxnSp>
            <p:nvCxnSpPr>
              <p:cNvPr id="149" name="Straight Connector 148"/>
              <p:cNvCxnSpPr/>
              <p:nvPr/>
            </p:nvCxnSpPr>
            <p:spPr>
              <a:xfrm>
                <a:off x="998732" y="4724419"/>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195415" y="4190859"/>
                <a:ext cx="657657"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395785" y="3657300"/>
                <a:ext cx="656428"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604760" y="3091776"/>
                <a:ext cx="657656" cy="2459"/>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1784233" y="2572969"/>
                <a:ext cx="657656"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1964934" y="1968105"/>
                <a:ext cx="703140" cy="1230"/>
              </a:xfrm>
              <a:prstGeom prst="line">
                <a:avLst/>
              </a:prstGeom>
              <a:ln w="349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Can 154"/>
              <p:cNvSpPr>
                <a:spLocks noChangeArrowheads="1"/>
              </p:cNvSpPr>
              <p:nvPr/>
            </p:nvSpPr>
            <p:spPr bwMode="auto">
              <a:xfrm rot="1166653">
                <a:off x="2154241" y="1264888"/>
                <a:ext cx="62693" cy="4114801"/>
              </a:xfrm>
              <a:prstGeom prst="can">
                <a:avLst>
                  <a:gd name="adj" fmla="val 24917"/>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sp>
            <p:nvSpPr>
              <p:cNvPr id="156" name="Can 155"/>
              <p:cNvSpPr>
                <a:spLocks noChangeArrowheads="1"/>
              </p:cNvSpPr>
              <p:nvPr/>
            </p:nvSpPr>
            <p:spPr bwMode="auto">
              <a:xfrm rot="1166653">
                <a:off x="1463394" y="1264888"/>
                <a:ext cx="63922" cy="4114801"/>
              </a:xfrm>
              <a:prstGeom prst="can">
                <a:avLst>
                  <a:gd name="adj" fmla="val 25034"/>
                </a:avLst>
              </a:prstGeom>
              <a:gradFill rotWithShape="1">
                <a:gsLst>
                  <a:gs pos="0">
                    <a:schemeClr val="tx1"/>
                  </a:gs>
                  <a:gs pos="45000">
                    <a:srgbClr val="595959"/>
                  </a:gs>
                  <a:gs pos="100000">
                    <a:schemeClr val="tx1"/>
                  </a:gs>
                </a:gsLst>
                <a:lin ang="0"/>
              </a:gradFill>
              <a:ln w="9525">
                <a:solidFill>
                  <a:schemeClr val="tx1"/>
                </a:solidFill>
                <a:round/>
                <a:headEnd/>
                <a:tailEnd/>
              </a:ln>
              <a:effectLst>
                <a:outerShdw dist="23000" dir="5400000" rotWithShape="0">
                  <a:srgbClr val="808080">
                    <a:alpha val="34998"/>
                  </a:srgbClr>
                </a:outerShdw>
              </a:effectLst>
            </p:spPr>
            <p:txBody>
              <a:bodyPr anchor="ctr"/>
              <a:lstStyle/>
              <a:p>
                <a:pPr algn="ctr">
                  <a:defRPr/>
                </a:pPr>
                <a:endParaRPr lang="nb-NO" sz="1800">
                  <a:solidFill>
                    <a:srgbClr val="FFFFFF"/>
                  </a:solidFill>
                  <a:latin typeface="Calibri" charset="0"/>
                  <a:ea typeface="ＭＳ Ｐゴシック" charset="-128"/>
                </a:endParaRPr>
              </a:p>
            </p:txBody>
          </p:sp>
        </p:grpSp>
      </p:grpSp>
      <p:grpSp>
        <p:nvGrpSpPr>
          <p:cNvPr id="131" name="Group 60"/>
          <p:cNvGrpSpPr>
            <a:grpSpLocks/>
          </p:cNvGrpSpPr>
          <p:nvPr/>
        </p:nvGrpSpPr>
        <p:grpSpPr bwMode="auto">
          <a:xfrm>
            <a:off x="592847" y="4594548"/>
            <a:ext cx="1742115" cy="2206189"/>
            <a:chOff x="2735537" y="2963675"/>
            <a:chExt cx="2052350" cy="3363906"/>
          </a:xfrm>
        </p:grpSpPr>
        <p:grpSp>
          <p:nvGrpSpPr>
            <p:cNvPr id="132" name="Group 53"/>
            <p:cNvGrpSpPr/>
            <p:nvPr/>
          </p:nvGrpSpPr>
          <p:grpSpPr>
            <a:xfrm>
              <a:off x="2820808" y="2963675"/>
              <a:ext cx="1967079" cy="3351462"/>
              <a:chOff x="2593601" y="2696363"/>
              <a:chExt cx="1967079" cy="3351462"/>
            </a:xfrm>
            <a:solidFill>
              <a:schemeClr val="tx1"/>
            </a:solidFill>
          </p:grpSpPr>
          <p:sp>
            <p:nvSpPr>
              <p:cNvPr id="139" name="Oval 138"/>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0" name="Rounded Rectangle 139"/>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1" name="Rounded Rectangle 140"/>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2" name="Rounded Rectangle 141"/>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3" name="Rounded Rectangle 142"/>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33" name="Group 54"/>
            <p:cNvGrpSpPr/>
            <p:nvPr/>
          </p:nvGrpSpPr>
          <p:grpSpPr>
            <a:xfrm>
              <a:off x="2735537" y="2976119"/>
              <a:ext cx="1967079" cy="3351462"/>
              <a:chOff x="2593601" y="2696363"/>
              <a:chExt cx="1967079" cy="3351462"/>
            </a:xfrm>
            <a:gradFill>
              <a:gsLst>
                <a:gs pos="0">
                  <a:schemeClr val="tx1"/>
                </a:gs>
                <a:gs pos="100000">
                  <a:schemeClr val="tx1">
                    <a:lumMod val="75000"/>
                    <a:lumOff val="25000"/>
                  </a:schemeClr>
                </a:gs>
              </a:gsLst>
              <a:lin ang="16200000" scaled="0"/>
            </a:gradFill>
          </p:grpSpPr>
          <p:sp>
            <p:nvSpPr>
              <p:cNvPr id="134" name="Oval 133"/>
              <p:cNvSpPr/>
              <p:nvPr/>
            </p:nvSpPr>
            <p:spPr>
              <a:xfrm rot="20370911">
                <a:off x="2918991" y="2696363"/>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5" name="Rounded Rectangle 134"/>
              <p:cNvSpPr/>
              <p:nvPr/>
            </p:nvSpPr>
            <p:spPr>
              <a:xfrm rot="430122">
                <a:off x="2672869" y="3366920"/>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6" name="Rounded Rectangle 135"/>
              <p:cNvSpPr/>
              <p:nvPr/>
            </p:nvSpPr>
            <p:spPr>
              <a:xfrm rot="430122">
                <a:off x="2593601" y="4472968"/>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7" name="Rounded Rectangle 136"/>
              <p:cNvSpPr/>
              <p:nvPr/>
            </p:nvSpPr>
            <p:spPr>
              <a:xfrm rot="430122">
                <a:off x="3321245" y="4342577"/>
                <a:ext cx="298078" cy="118321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38" name="Rounded Rectangle 137"/>
              <p:cNvSpPr/>
              <p:nvPr/>
            </p:nvSpPr>
            <p:spPr>
              <a:xfrm rot="14588117">
                <a:off x="3765098" y="2703540"/>
                <a:ext cx="298078" cy="129308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160" name="Group 159"/>
          <p:cNvGrpSpPr/>
          <p:nvPr/>
        </p:nvGrpSpPr>
        <p:grpSpPr>
          <a:xfrm>
            <a:off x="3707904" y="1052736"/>
            <a:ext cx="5256584" cy="5616624"/>
            <a:chOff x="3707904" y="1052736"/>
            <a:chExt cx="5256584" cy="5616624"/>
          </a:xfrm>
        </p:grpSpPr>
        <p:sp>
          <p:nvSpPr>
            <p:cNvPr id="161" name="Ellipse 66"/>
            <p:cNvSpPr/>
            <p:nvPr/>
          </p:nvSpPr>
          <p:spPr>
            <a:xfrm>
              <a:off x="3707904" y="1052736"/>
              <a:ext cx="5256584" cy="5616624"/>
            </a:xfrm>
            <a:prstGeom prst="roundRect">
              <a:avLst>
                <a:gd name="adj" fmla="val 2545"/>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400" dirty="0"/>
            </a:p>
          </p:txBody>
        </p:sp>
        <p:sp>
          <p:nvSpPr>
            <p:cNvPr id="162" name="TextBox 161"/>
            <p:cNvSpPr txBox="1"/>
            <p:nvPr/>
          </p:nvSpPr>
          <p:spPr>
            <a:xfrm>
              <a:off x="3779912" y="1124744"/>
              <a:ext cx="5112568" cy="5509200"/>
            </a:xfrm>
            <a:prstGeom prst="rect">
              <a:avLst/>
            </a:prstGeom>
            <a:noFill/>
          </p:spPr>
          <p:txBody>
            <a:bodyPr wrap="square" rtlCol="0">
              <a:spAutoFit/>
            </a:bodyPr>
            <a:lstStyle/>
            <a:p>
              <a:r>
                <a:rPr lang="en-IN" sz="2200" dirty="0" smtClean="0"/>
                <a:t>Opportunities are:</a:t>
              </a:r>
            </a:p>
            <a:p>
              <a:pPr marL="457200" indent="-457200">
                <a:buFont typeface="Arial" pitchFamily="34" charset="0"/>
                <a:buChar char="•"/>
              </a:pPr>
              <a:r>
                <a:rPr lang="en-IN" sz="2200" dirty="0" smtClean="0"/>
                <a:t>Chances to make greater profits in the environment.</a:t>
              </a:r>
            </a:p>
            <a:p>
              <a:pPr marL="457200" indent="-457200">
                <a:buFont typeface="Arial" pitchFamily="34" charset="0"/>
                <a:buChar char="•"/>
              </a:pPr>
              <a:r>
                <a:rPr lang="en-IN" sz="2200" dirty="0" smtClean="0"/>
                <a:t>External attractive factors that represent the reason for an organization to exist and develop.</a:t>
              </a:r>
            </a:p>
            <a:p>
              <a:pPr marL="457200" indent="-457200">
                <a:buFont typeface="Arial" pitchFamily="34" charset="0"/>
                <a:buChar char="•"/>
              </a:pPr>
              <a:r>
                <a:rPr lang="en-IN" sz="2200" dirty="0" smtClean="0"/>
                <a:t>Condition of the environment that benefits the organization in planning and executing strategies that enable it to become more profitable.</a:t>
              </a:r>
            </a:p>
            <a:p>
              <a:endParaRPr lang="en-IN" sz="2200" dirty="0" smtClean="0"/>
            </a:p>
            <a:p>
              <a:r>
                <a:rPr lang="en-IN" sz="2200" dirty="0" smtClean="0"/>
                <a:t>Organization should be careful and recognize the opportunities and grasp them whenever they arise. Opportunities may arise from market, competition, industry/government and technology.</a:t>
              </a:r>
              <a:endParaRPr lang="en-IN" sz="2200" dirty="0"/>
            </a:p>
          </p:txBody>
        </p:sp>
      </p:grpSp>
      <p:pic>
        <p:nvPicPr>
          <p:cNvPr id="128" name="Picture 1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500"/>
                                        <p:tgtEl>
                                          <p:spTgt spid="121"/>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500" fill="hold"/>
                                        <p:tgtEl>
                                          <p:spTgt spid="129"/>
                                        </p:tgtEl>
                                        <p:attrNameLst>
                                          <p:attrName>ppt_x</p:attrName>
                                        </p:attrNameLst>
                                      </p:cBhvr>
                                      <p:tavLst>
                                        <p:tav tm="0">
                                          <p:val>
                                            <p:strVal val="1+#ppt_w/2"/>
                                          </p:val>
                                        </p:tav>
                                        <p:tav tm="100000">
                                          <p:val>
                                            <p:strVal val="#ppt_x"/>
                                          </p:val>
                                        </p:tav>
                                      </p:tavLst>
                                    </p:anim>
                                    <p:anim calcmode="lin" valueType="num">
                                      <p:cBhvr additive="base">
                                        <p:cTn id="24" dur="500" fill="hold"/>
                                        <p:tgtEl>
                                          <p:spTgt spid="129"/>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0-#ppt_w/2"/>
                                          </p:val>
                                        </p:tav>
                                        <p:tav tm="100000">
                                          <p:val>
                                            <p:strVal val="#ppt_x"/>
                                          </p:val>
                                        </p:tav>
                                      </p:tavLst>
                                    </p:anim>
                                    <p:anim calcmode="lin" valueType="num">
                                      <p:cBhvr additive="base">
                                        <p:cTn id="29" dur="500" fill="hold"/>
                                        <p:tgtEl>
                                          <p:spTgt spid="13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64" presetClass="path" presetSubtype="0" accel="50000" decel="50000" fill="hold" nodeType="afterEffect">
                                  <p:stCondLst>
                                    <p:cond delay="0"/>
                                  </p:stCondLst>
                                  <p:childTnLst>
                                    <p:animMotion origin="layout" path="M 5.55556E-7 1.49861E-6 L 0.04062 -0.15218 " pathEditMode="relative" rAng="0" ptsTypes="AA">
                                      <p:cBhvr>
                                        <p:cTn id="32" dur="1000" fill="hold"/>
                                        <p:tgtEl>
                                          <p:spTgt spid="131"/>
                                        </p:tgtEl>
                                        <p:attrNameLst>
                                          <p:attrName>ppt_x</p:attrName>
                                          <p:attrName>ppt_y</p:attrName>
                                        </p:attrNameLst>
                                      </p:cBhvr>
                                      <p:rCtr x="2000" y="-7600"/>
                                    </p:animMotion>
                                  </p:childTnLst>
                                </p:cTn>
                              </p:par>
                              <p:par>
                                <p:cTn id="33" presetID="53" presetClass="entr" presetSubtype="0" fill="hold" nodeType="withEffect">
                                  <p:stCondLst>
                                    <p:cond delay="1400"/>
                                  </p:stCondLst>
                                  <p:childTnLst>
                                    <p:set>
                                      <p:cBhvr>
                                        <p:cTn id="34" dur="1" fill="hold">
                                          <p:stCondLst>
                                            <p:cond delay="0"/>
                                          </p:stCondLst>
                                        </p:cTn>
                                        <p:tgtEl>
                                          <p:spTgt spid="157"/>
                                        </p:tgtEl>
                                        <p:attrNameLst>
                                          <p:attrName>style.visibility</p:attrName>
                                        </p:attrNameLst>
                                      </p:cBhvr>
                                      <p:to>
                                        <p:strVal val="visible"/>
                                      </p:to>
                                    </p:set>
                                    <p:anim calcmode="lin" valueType="num">
                                      <p:cBhvr>
                                        <p:cTn id="35" dur="500" fill="hold"/>
                                        <p:tgtEl>
                                          <p:spTgt spid="157"/>
                                        </p:tgtEl>
                                        <p:attrNameLst>
                                          <p:attrName>ppt_w</p:attrName>
                                        </p:attrNameLst>
                                      </p:cBhvr>
                                      <p:tavLst>
                                        <p:tav tm="0">
                                          <p:val>
                                            <p:fltVal val="0"/>
                                          </p:val>
                                        </p:tav>
                                        <p:tav tm="100000">
                                          <p:val>
                                            <p:strVal val="#ppt_w"/>
                                          </p:val>
                                        </p:tav>
                                      </p:tavLst>
                                    </p:anim>
                                    <p:anim calcmode="lin" valueType="num">
                                      <p:cBhvr>
                                        <p:cTn id="36" dur="500" fill="hold"/>
                                        <p:tgtEl>
                                          <p:spTgt spid="157"/>
                                        </p:tgtEl>
                                        <p:attrNameLst>
                                          <p:attrName>ppt_h</p:attrName>
                                        </p:attrNameLst>
                                      </p:cBhvr>
                                      <p:tavLst>
                                        <p:tav tm="0">
                                          <p:val>
                                            <p:fltVal val="0"/>
                                          </p:val>
                                        </p:tav>
                                        <p:tav tm="100000">
                                          <p:val>
                                            <p:strVal val="#ppt_h"/>
                                          </p:val>
                                        </p:tav>
                                      </p:tavLst>
                                    </p:anim>
                                    <p:animEffect transition="in" filter="fade">
                                      <p:cBhvr>
                                        <p:cTn id="37" dur="500"/>
                                        <p:tgtEl>
                                          <p:spTgt spid="157"/>
                                        </p:tgtEl>
                                      </p:cBhvr>
                                    </p:animEffect>
                                  </p:childTnLst>
                                </p:cTn>
                              </p:par>
                            </p:childTnLst>
                          </p:cTn>
                        </p:par>
                        <p:par>
                          <p:cTn id="38" fill="hold">
                            <p:stCondLst>
                              <p:cond delay="4900"/>
                            </p:stCondLst>
                            <p:childTnLst>
                              <p:par>
                                <p:cTn id="39" presetID="10" presetClass="entr" presetSubtype="0" fill="hold"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Who needs SWOT Analysis?</a:t>
              </a:r>
              <a:endParaRPr lang="en-IN" sz="3200" dirty="0"/>
            </a:p>
          </p:txBody>
        </p:sp>
      </p:grpSp>
      <p:sp>
        <p:nvSpPr>
          <p:cNvPr id="10" name="TextBox 9"/>
          <p:cNvSpPr txBox="1"/>
          <p:nvPr/>
        </p:nvSpPr>
        <p:spPr>
          <a:xfrm>
            <a:off x="251520" y="1052736"/>
            <a:ext cx="8568952" cy="400110"/>
          </a:xfrm>
          <a:prstGeom prst="rect">
            <a:avLst/>
          </a:prstGeom>
          <a:noFill/>
        </p:spPr>
        <p:txBody>
          <a:bodyPr wrap="square" rtlCol="0">
            <a:spAutoFit/>
          </a:bodyPr>
          <a:lstStyle/>
          <a:p>
            <a:r>
              <a:rPr lang="en-IN" sz="2000" dirty="0" smtClean="0"/>
              <a:t>SWOT Analysis is useful for various aspects from the perspective of the following:</a:t>
            </a:r>
          </a:p>
        </p:txBody>
      </p:sp>
      <p:sp>
        <p:nvSpPr>
          <p:cNvPr id="11" name="Freeform 10"/>
          <p:cNvSpPr/>
          <p:nvPr/>
        </p:nvSpPr>
        <p:spPr>
          <a:xfrm>
            <a:off x="0" y="2189657"/>
            <a:ext cx="9214339"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pSp>
        <p:nvGrpSpPr>
          <p:cNvPr id="53" name="Group 52"/>
          <p:cNvGrpSpPr/>
          <p:nvPr/>
        </p:nvGrpSpPr>
        <p:grpSpPr>
          <a:xfrm>
            <a:off x="539552" y="1772816"/>
            <a:ext cx="2376113" cy="3658939"/>
            <a:chOff x="539552" y="1772816"/>
            <a:chExt cx="2376113" cy="3658939"/>
          </a:xfrm>
        </p:grpSpPr>
        <p:grpSp>
          <p:nvGrpSpPr>
            <p:cNvPr id="12" name="Group 52"/>
            <p:cNvGrpSpPr/>
            <p:nvPr/>
          </p:nvGrpSpPr>
          <p:grpSpPr>
            <a:xfrm>
              <a:off x="539552" y="1772816"/>
              <a:ext cx="2376113" cy="3658939"/>
              <a:chOff x="263086" y="1484784"/>
              <a:chExt cx="1992628" cy="2821404"/>
            </a:xfrm>
          </p:grpSpPr>
          <p:grpSp>
            <p:nvGrpSpPr>
              <p:cNvPr id="13" name="Group 44"/>
              <p:cNvGrpSpPr/>
              <p:nvPr/>
            </p:nvGrpSpPr>
            <p:grpSpPr>
              <a:xfrm>
                <a:off x="263086" y="2276872"/>
                <a:ext cx="1992628" cy="2029316"/>
                <a:chOff x="263086" y="2276872"/>
                <a:chExt cx="1992628" cy="2029316"/>
              </a:xfrm>
            </p:grpSpPr>
            <p:sp>
              <p:nvSpPr>
                <p:cNvPr id="18" name="Rektangel 36"/>
                <p:cNvSpPr>
                  <a:spLocks noChangeArrowheads="1"/>
                </p:cNvSpPr>
                <p:nvPr/>
              </p:nvSpPr>
              <p:spPr bwMode="auto">
                <a:xfrm rot="1338434">
                  <a:off x="467544" y="2276872"/>
                  <a:ext cx="1788170"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0" name="TextBox 19"/>
                <p:cNvSpPr txBox="1"/>
                <p:nvPr/>
              </p:nvSpPr>
              <p:spPr>
                <a:xfrm rot="1380000">
                  <a:off x="263086" y="3823767"/>
                  <a:ext cx="1656184" cy="308524"/>
                </a:xfrm>
                <a:prstGeom prst="rect">
                  <a:avLst/>
                </a:prstGeom>
                <a:noFill/>
              </p:spPr>
              <p:txBody>
                <a:bodyPr wrap="square" rtlCol="0">
                  <a:spAutoFit/>
                </a:bodyPr>
                <a:lstStyle/>
                <a:p>
                  <a:pPr algn="ctr"/>
                  <a:r>
                    <a:rPr lang="en-IN" sz="2000" b="1" dirty="0" smtClean="0"/>
                    <a:t>Job Holder</a:t>
                  </a:r>
                  <a:endParaRPr lang="en-IN" sz="2000" b="1" dirty="0"/>
                </a:p>
              </p:txBody>
            </p:sp>
          </p:grpSp>
          <p:grpSp>
            <p:nvGrpSpPr>
              <p:cNvPr id="14" name="Group 31"/>
              <p:cNvGrpSpPr/>
              <p:nvPr/>
            </p:nvGrpSpPr>
            <p:grpSpPr>
              <a:xfrm>
                <a:off x="755576" y="1484784"/>
                <a:ext cx="360040" cy="720080"/>
                <a:chOff x="2195736" y="5085184"/>
                <a:chExt cx="360040" cy="864096"/>
              </a:xfrm>
              <a:scene3d>
                <a:camera prst="orthographicFront">
                  <a:rot lat="0" lon="0" rev="0"/>
                </a:camera>
                <a:lightRig rig="balanced" dir="t">
                  <a:rot lat="0" lon="0" rev="8700000"/>
                </a:lightRig>
              </a:scene3d>
            </p:grpSpPr>
            <p:sp>
              <p:nvSpPr>
                <p:cNvPr id="15" name="Rectangle 14"/>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0" name="Picture 49" descr="homeoffice-main.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320000">
              <a:off x="1000667" y="3013986"/>
              <a:ext cx="1873151" cy="1825950"/>
            </a:xfrm>
            <a:prstGeom prst="rect">
              <a:avLst/>
            </a:prstGeom>
          </p:spPr>
        </p:pic>
      </p:grpSp>
      <p:grpSp>
        <p:nvGrpSpPr>
          <p:cNvPr id="55" name="Group 54"/>
          <p:cNvGrpSpPr/>
          <p:nvPr/>
        </p:nvGrpSpPr>
        <p:grpSpPr>
          <a:xfrm>
            <a:off x="5492200" y="1866200"/>
            <a:ext cx="2528373" cy="3828728"/>
            <a:chOff x="5492200" y="1866200"/>
            <a:chExt cx="2528373" cy="3828728"/>
          </a:xfrm>
        </p:grpSpPr>
        <p:grpSp>
          <p:nvGrpSpPr>
            <p:cNvPr id="30" name="Group 54"/>
            <p:cNvGrpSpPr/>
            <p:nvPr/>
          </p:nvGrpSpPr>
          <p:grpSpPr>
            <a:xfrm>
              <a:off x="5492200" y="1866200"/>
              <a:ext cx="2524618" cy="3828728"/>
              <a:chOff x="4416418" y="1556792"/>
              <a:chExt cx="2117166" cy="2952328"/>
            </a:xfrm>
          </p:grpSpPr>
          <p:grpSp>
            <p:nvGrpSpPr>
              <p:cNvPr id="31" name="Group 46"/>
              <p:cNvGrpSpPr/>
              <p:nvPr/>
            </p:nvGrpSpPr>
            <p:grpSpPr>
              <a:xfrm>
                <a:off x="4416418" y="2479804"/>
                <a:ext cx="2117166" cy="2029316"/>
                <a:chOff x="4416418" y="2479804"/>
                <a:chExt cx="2117166" cy="2029316"/>
              </a:xfrm>
            </p:grpSpPr>
            <p:sp>
              <p:nvSpPr>
                <p:cNvPr id="36" name="Rektangel 36"/>
                <p:cNvSpPr>
                  <a:spLocks noChangeArrowheads="1"/>
                </p:cNvSpPr>
                <p:nvPr/>
              </p:nvSpPr>
              <p:spPr bwMode="auto">
                <a:xfrm rot="1338434">
                  <a:off x="4639941" y="2479804"/>
                  <a:ext cx="1893643" cy="2029316"/>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8" name="TextBox 37"/>
                <p:cNvSpPr txBox="1"/>
                <p:nvPr/>
              </p:nvSpPr>
              <p:spPr>
                <a:xfrm rot="1380000">
                  <a:off x="4416418" y="4039791"/>
                  <a:ext cx="1656184" cy="308524"/>
                </a:xfrm>
                <a:prstGeom prst="rect">
                  <a:avLst/>
                </a:prstGeom>
                <a:noFill/>
              </p:spPr>
              <p:txBody>
                <a:bodyPr wrap="square" rtlCol="0">
                  <a:spAutoFit/>
                </a:bodyPr>
                <a:lstStyle/>
                <a:p>
                  <a:pPr algn="ctr"/>
                  <a:r>
                    <a:rPr lang="en-IN" sz="2000" b="1" dirty="0" smtClean="0"/>
                    <a:t>Company</a:t>
                  </a:r>
                  <a:endParaRPr lang="en-IN" sz="2000" b="1" dirty="0"/>
                </a:p>
              </p:txBody>
            </p:sp>
          </p:grpSp>
          <p:grpSp>
            <p:nvGrpSpPr>
              <p:cNvPr id="32" name="Group 38"/>
              <p:cNvGrpSpPr/>
              <p:nvPr/>
            </p:nvGrpSpPr>
            <p:grpSpPr>
              <a:xfrm>
                <a:off x="4932040" y="1556792"/>
                <a:ext cx="360040" cy="720080"/>
                <a:chOff x="2195736" y="5085184"/>
                <a:chExt cx="360040" cy="864096"/>
              </a:xfrm>
              <a:scene3d>
                <a:camera prst="orthographicFront">
                  <a:rot lat="0" lon="0" rev="0"/>
                </a:camera>
                <a:lightRig rig="balanced" dir="t">
                  <a:rot lat="0" lon="0" rev="8700000"/>
                </a:lightRig>
              </a:scene3d>
            </p:grpSpPr>
            <p:sp>
              <p:nvSpPr>
                <p:cNvPr id="33" name="Rectangle 32"/>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ectangle 33"/>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34"/>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1" name="Picture 50" descr="istock_000006142815xsmal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320000">
              <a:off x="5972032" y="3165097"/>
              <a:ext cx="2048541" cy="1964889"/>
            </a:xfrm>
            <a:prstGeom prst="rect">
              <a:avLst/>
            </a:prstGeom>
          </p:spPr>
        </p:pic>
      </p:grpSp>
      <p:grpSp>
        <p:nvGrpSpPr>
          <p:cNvPr id="54" name="Group 53"/>
          <p:cNvGrpSpPr/>
          <p:nvPr/>
        </p:nvGrpSpPr>
        <p:grpSpPr>
          <a:xfrm>
            <a:off x="2917882" y="1959583"/>
            <a:ext cx="2492783" cy="3657942"/>
            <a:chOff x="2917882" y="1959583"/>
            <a:chExt cx="2492783" cy="3657942"/>
          </a:xfrm>
        </p:grpSpPr>
        <p:grpSp>
          <p:nvGrpSpPr>
            <p:cNvPr id="21" name="Group 53"/>
            <p:cNvGrpSpPr/>
            <p:nvPr/>
          </p:nvGrpSpPr>
          <p:grpSpPr>
            <a:xfrm>
              <a:off x="2917882" y="1959583"/>
              <a:ext cx="2492783" cy="3657942"/>
              <a:chOff x="2257574" y="1628800"/>
              <a:chExt cx="2090469" cy="2820635"/>
            </a:xfrm>
          </p:grpSpPr>
          <p:grpSp>
            <p:nvGrpSpPr>
              <p:cNvPr id="22" name="Group 45"/>
              <p:cNvGrpSpPr/>
              <p:nvPr/>
            </p:nvGrpSpPr>
            <p:grpSpPr>
              <a:xfrm>
                <a:off x="2257574" y="2479804"/>
                <a:ext cx="2090469" cy="1969631"/>
                <a:chOff x="2257574" y="2479804"/>
                <a:chExt cx="2090469" cy="1969631"/>
              </a:xfrm>
            </p:grpSpPr>
            <p:sp>
              <p:nvSpPr>
                <p:cNvPr id="27" name="Rektangel 36"/>
                <p:cNvSpPr>
                  <a:spLocks noChangeArrowheads="1"/>
                </p:cNvSpPr>
                <p:nvPr/>
              </p:nvSpPr>
              <p:spPr bwMode="auto">
                <a:xfrm rot="1338434">
                  <a:off x="2454400" y="2479804"/>
                  <a:ext cx="1893643" cy="1969631"/>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29" name="TextBox 28"/>
                <p:cNvSpPr txBox="1"/>
                <p:nvPr/>
              </p:nvSpPr>
              <p:spPr>
                <a:xfrm rot="1380000">
                  <a:off x="2257574" y="3778880"/>
                  <a:ext cx="1764000" cy="545850"/>
                </a:xfrm>
                <a:prstGeom prst="rect">
                  <a:avLst/>
                </a:prstGeom>
                <a:noFill/>
              </p:spPr>
              <p:txBody>
                <a:bodyPr wrap="square" rtlCol="0">
                  <a:spAutoFit/>
                </a:bodyPr>
                <a:lstStyle/>
                <a:p>
                  <a:pPr algn="ctr"/>
                  <a:r>
                    <a:rPr lang="en-IN" sz="2000" b="1" dirty="0" smtClean="0"/>
                    <a:t>Business Unit (BU)</a:t>
                  </a:r>
                  <a:endParaRPr lang="en-IN" sz="2000" b="1" dirty="0"/>
                </a:p>
              </p:txBody>
            </p:sp>
          </p:grpSp>
          <p:grpSp>
            <p:nvGrpSpPr>
              <p:cNvPr id="23" name="Group 16"/>
              <p:cNvGrpSpPr/>
              <p:nvPr/>
            </p:nvGrpSpPr>
            <p:grpSpPr>
              <a:xfrm>
                <a:off x="2699792" y="1628800"/>
                <a:ext cx="360040" cy="720080"/>
                <a:chOff x="2195736" y="5085184"/>
                <a:chExt cx="360040" cy="864096"/>
              </a:xfrm>
              <a:scene3d>
                <a:camera prst="orthographicFront">
                  <a:rot lat="0" lon="0" rev="0"/>
                </a:camera>
                <a:lightRig rig="balanced" dir="t">
                  <a:rot lat="0" lon="0" rev="8700000"/>
                </a:lightRig>
              </a:scene3d>
            </p:grpSpPr>
            <p:sp>
              <p:nvSpPr>
                <p:cNvPr id="24" name="Rectangle 23"/>
                <p:cNvSpPr/>
                <p:nvPr/>
              </p:nvSpPr>
              <p:spPr>
                <a:xfrm>
                  <a:off x="2195736" y="5085184"/>
                  <a:ext cx="360040" cy="57606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a:off x="2195736" y="5589240"/>
                  <a:ext cx="360040" cy="144016"/>
                </a:xfrm>
                <a:prstGeom prst="rect">
                  <a:avLst/>
                </a:prstGeom>
                <a:solidFill>
                  <a:schemeClr val="bg1">
                    <a:lumMod val="6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p:cNvSpPr/>
                <p:nvPr/>
              </p:nvSpPr>
              <p:spPr>
                <a:xfrm>
                  <a:off x="2195736" y="5733256"/>
                  <a:ext cx="360040" cy="216024"/>
                </a:xfrm>
                <a:prstGeom prst="rect">
                  <a:avLst/>
                </a:prstGeom>
                <a:blipFill>
                  <a:blip r:embed="rId6" cstate="print"/>
                  <a:tile tx="0" ty="0" sx="100000" sy="100000" flip="none" algn="tl"/>
                </a:bli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pic>
          <p:nvPicPr>
            <p:cNvPr id="52" name="Picture 51" descr="sales lady rep.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20000">
              <a:off x="3411738" y="3232504"/>
              <a:ext cx="1959126" cy="1631238"/>
            </a:xfrm>
            <a:prstGeom prst="rect">
              <a:avLst/>
            </a:prstGeom>
          </p:spPr>
        </p:pic>
      </p:grpSp>
      <p:pic>
        <p:nvPicPr>
          <p:cNvPr id="43" name="Picture 4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1000"/>
                                        <p:tgtEl>
                                          <p:spTgt spid="11"/>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1000"/>
                                        <p:tgtEl>
                                          <p:spTgt spid="55"/>
                                        </p:tgtEl>
                                      </p:cBhvr>
                                    </p:animEffect>
                                    <p:anim calcmode="lin" valueType="num">
                                      <p:cBhvr>
                                        <p:cTn id="28" dur="1000" fill="hold"/>
                                        <p:tgtEl>
                                          <p:spTgt spid="55"/>
                                        </p:tgtEl>
                                        <p:attrNameLst>
                                          <p:attrName>ppt_x</p:attrName>
                                        </p:attrNameLst>
                                      </p:cBhvr>
                                      <p:tavLst>
                                        <p:tav tm="0">
                                          <p:val>
                                            <p:strVal val="#ppt_x"/>
                                          </p:val>
                                        </p:tav>
                                        <p:tav tm="100000">
                                          <p:val>
                                            <p:strVal val="#ppt_x"/>
                                          </p:val>
                                        </p:tav>
                                      </p:tavLst>
                                    </p:anim>
                                    <p:anim calcmode="lin" valueType="num">
                                      <p:cBhvr>
                                        <p:cTn id="2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Did You Know?</a:t>
              </a:r>
              <a:endParaRPr lang="en-IN" sz="3200" dirty="0"/>
            </a:p>
          </p:txBody>
        </p:sp>
      </p:grpSp>
      <p:pic>
        <p:nvPicPr>
          <p:cNvPr id="10" name="Picture 9" descr="3363847698_5a40ebe4b9_b.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864096"/>
            <a:ext cx="9144000" cy="5733256"/>
          </a:xfrm>
          <a:prstGeom prst="rect">
            <a:avLst/>
          </a:prstGeom>
        </p:spPr>
      </p:pic>
      <p:sp>
        <p:nvSpPr>
          <p:cNvPr id="11" name="TextBox 10"/>
          <p:cNvSpPr txBox="1"/>
          <p:nvPr/>
        </p:nvSpPr>
        <p:spPr>
          <a:xfrm>
            <a:off x="755576" y="3356992"/>
            <a:ext cx="7776864" cy="2554545"/>
          </a:xfrm>
          <a:prstGeom prst="rect">
            <a:avLst/>
          </a:prstGeom>
          <a:noFill/>
        </p:spPr>
        <p:txBody>
          <a:bodyPr wrap="square" rtlCol="0">
            <a:spAutoFit/>
          </a:bodyPr>
          <a:lstStyle/>
          <a:p>
            <a:r>
              <a:rPr lang="en-IN" sz="2000" dirty="0" smtClean="0"/>
              <a:t>SWOT analysis is useful and is not limited to only profit-seeking organizations. SWOT analysis may be used in any decision-making situation when a desired end-state (objective) has been defined. Hence, it can also be used for decision-making in non-profit organizations, governmental units and for individuals. SWOT analysis may also be used in pre-crisis planning and preventive crisis management. SWOT analysis may also be used in creating a recommendation during a viability study/survey.</a:t>
            </a:r>
            <a:endParaRPr lang="en-IN" sz="2000" dirty="0"/>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0" y="-1"/>
            <a:ext cx="9160412" cy="872617"/>
            <a:chOff x="0" y="-1"/>
            <a:chExt cx="9160412" cy="872617"/>
          </a:xfrm>
        </p:grpSpPr>
        <p:grpSp>
          <p:nvGrpSpPr>
            <p:cNvPr id="3" name="Group 90"/>
            <p:cNvGrpSpPr/>
            <p:nvPr/>
          </p:nvGrpSpPr>
          <p:grpSpPr>
            <a:xfrm>
              <a:off x="0" y="-1"/>
              <a:ext cx="9160412" cy="872610"/>
              <a:chOff x="0" y="-3672"/>
              <a:chExt cx="9160412" cy="840384"/>
            </a:xfrm>
          </p:grpSpPr>
          <p:pic>
            <p:nvPicPr>
              <p:cNvPr id="85" name="Picture 2"/>
              <p:cNvPicPr>
                <a:picLocks noChangeAspect="1" noChangeArrowheads="1"/>
              </p:cNvPicPr>
              <p:nvPr/>
            </p:nvPicPr>
            <p:blipFill>
              <a:blip r:embed="rId2" cstate="email">
                <a:duotone>
                  <a:prstClr val="black"/>
                  <a:srgbClr val="B3F1FF">
                    <a:tint val="45000"/>
                    <a:satMod val="400000"/>
                  </a:srgbClr>
                </a:duotone>
                <a:extLst>
                  <a:ext uri="{28A0092B-C50C-407E-A947-70E740481C1C}">
                    <a14:useLocalDpi xmlns:a14="http://schemas.microsoft.com/office/drawing/2010/main"/>
                  </a:ext>
                </a:extLst>
              </a:blip>
              <a:srcRect/>
              <a:stretch>
                <a:fillRect/>
              </a:stretch>
            </p:blipFill>
            <p:spPr bwMode="auto">
              <a:xfrm>
                <a:off x="0" y="0"/>
                <a:ext cx="2286000" cy="836712"/>
              </a:xfrm>
              <a:prstGeom prst="rect">
                <a:avLst/>
              </a:prstGeom>
              <a:noFill/>
              <a:ln w="9525">
                <a:noFill/>
                <a:miter lim="800000"/>
                <a:headEnd/>
                <a:tailEnd/>
              </a:ln>
            </p:spPr>
          </p:pic>
          <p:pic>
            <p:nvPicPr>
              <p:cNvPr id="86" name="Picture 4"/>
              <p:cNvPicPr>
                <a:picLocks noChangeAspect="1" noChangeArrowheads="1"/>
              </p:cNvPicPr>
              <p:nvPr/>
            </p:nvPicPr>
            <p:blipFill>
              <a:blip r:embed="rId3" cstate="email">
                <a:duotone>
                  <a:prstClr val="black"/>
                  <a:srgbClr val="FFA3B9">
                    <a:tint val="45000"/>
                    <a:satMod val="400000"/>
                  </a:srgbClr>
                </a:duotone>
                <a:extLst>
                  <a:ext uri="{28A0092B-C50C-407E-A947-70E740481C1C}">
                    <a14:useLocalDpi xmlns:a14="http://schemas.microsoft.com/office/drawing/2010/main"/>
                  </a:ext>
                </a:extLst>
              </a:blip>
              <a:srcRect/>
              <a:stretch>
                <a:fillRect/>
              </a:stretch>
            </p:blipFill>
            <p:spPr bwMode="auto">
              <a:xfrm>
                <a:off x="2267744" y="-3672"/>
                <a:ext cx="2362200" cy="840383"/>
              </a:xfrm>
              <a:prstGeom prst="rect">
                <a:avLst/>
              </a:prstGeom>
              <a:noFill/>
              <a:ln w="9525">
                <a:noFill/>
                <a:miter lim="800000"/>
                <a:headEnd/>
                <a:tailEnd/>
              </a:ln>
            </p:spPr>
          </p:pic>
          <p:pic>
            <p:nvPicPr>
              <p:cNvPr id="87" name="Picture 5"/>
              <p:cNvPicPr>
                <a:picLocks noChangeAspect="1" noChangeArrowheads="1"/>
              </p:cNvPicPr>
              <p:nvPr/>
            </p:nvPicPr>
            <p:blipFill>
              <a:blip r:embed="rId4" cstate="email">
                <a:duotone>
                  <a:prstClr val="black"/>
                  <a:srgbClr val="92D050">
                    <a:tint val="45000"/>
                    <a:satMod val="400000"/>
                  </a:srgbClr>
                </a:duotone>
                <a:extLst>
                  <a:ext uri="{28A0092B-C50C-407E-A947-70E740481C1C}">
                    <a14:useLocalDpi xmlns:a14="http://schemas.microsoft.com/office/drawing/2010/main"/>
                  </a:ext>
                </a:extLst>
              </a:blip>
              <a:srcRect/>
              <a:stretch>
                <a:fillRect/>
              </a:stretch>
            </p:blipFill>
            <p:spPr bwMode="auto">
              <a:xfrm>
                <a:off x="4624164" y="-3672"/>
                <a:ext cx="2324100" cy="840383"/>
              </a:xfrm>
              <a:prstGeom prst="rect">
                <a:avLst/>
              </a:prstGeom>
              <a:noFill/>
              <a:ln w="9525">
                <a:noFill/>
                <a:miter lim="800000"/>
                <a:headEnd/>
                <a:tailEnd/>
              </a:ln>
            </p:spPr>
          </p:pic>
          <p:pic>
            <p:nvPicPr>
              <p:cNvPr id="88" name="Picture 6"/>
              <p:cNvPicPr>
                <a:picLocks noChangeAspect="1" noChangeArrowheads="1"/>
              </p:cNvPicPr>
              <p:nvPr/>
            </p:nvPicPr>
            <p:blipFill>
              <a:blip r:embed="rId5" cstate="email">
                <a:duotone>
                  <a:prstClr val="black"/>
                  <a:schemeClr val="accent6">
                    <a:lumMod val="60000"/>
                    <a:lumOff val="40000"/>
                    <a:tint val="45000"/>
                    <a:satMod val="400000"/>
                  </a:schemeClr>
                </a:duotone>
                <a:extLst>
                  <a:ext uri="{28A0092B-C50C-407E-A947-70E740481C1C}">
                    <a14:useLocalDpi xmlns:a14="http://schemas.microsoft.com/office/drawing/2010/main"/>
                  </a:ext>
                </a:extLst>
              </a:blip>
              <a:srcRect/>
              <a:stretch>
                <a:fillRect/>
              </a:stretch>
            </p:blipFill>
            <p:spPr bwMode="auto">
              <a:xfrm>
                <a:off x="6856412" y="-3672"/>
                <a:ext cx="2304000" cy="840383"/>
              </a:xfrm>
              <a:prstGeom prst="rect">
                <a:avLst/>
              </a:prstGeom>
              <a:noFill/>
              <a:ln w="9525">
                <a:noFill/>
                <a:miter lim="800000"/>
                <a:headEnd/>
                <a:tailEnd/>
              </a:ln>
            </p:spPr>
          </p:pic>
        </p:grpSp>
        <p:sp>
          <p:nvSpPr>
            <p:cNvPr id="89" name="Rectangle 88"/>
            <p:cNvSpPr/>
            <p:nvPr/>
          </p:nvSpPr>
          <p:spPr>
            <a:xfrm>
              <a:off x="512" y="180326"/>
              <a:ext cx="9143488" cy="692290"/>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90" name="TextBox 89"/>
            <p:cNvSpPr txBox="1"/>
            <p:nvPr/>
          </p:nvSpPr>
          <p:spPr>
            <a:xfrm>
              <a:off x="683568" y="241187"/>
              <a:ext cx="8064896" cy="584775"/>
            </a:xfrm>
            <a:prstGeom prst="rect">
              <a:avLst/>
            </a:prstGeom>
            <a:solidFill>
              <a:srgbClr val="FFFFFF">
                <a:alpha val="69804"/>
              </a:srgbClr>
            </a:solidFill>
          </p:spPr>
          <p:txBody>
            <a:bodyPr wrap="square" rtlCol="0">
              <a:spAutoFit/>
            </a:bodyPr>
            <a:lstStyle/>
            <a:p>
              <a:r>
                <a:rPr lang="en-IN" sz="3200" dirty="0" smtClean="0"/>
                <a:t>Quadrant 4</a:t>
              </a:r>
              <a:endParaRPr lang="en-IN" sz="3200" dirty="0"/>
            </a:p>
          </p:txBody>
        </p:sp>
      </p:grpSp>
      <p:grpSp>
        <p:nvGrpSpPr>
          <p:cNvPr id="4" name="Group 35"/>
          <p:cNvGrpSpPr>
            <a:grpSpLocks/>
          </p:cNvGrpSpPr>
          <p:nvPr/>
        </p:nvGrpSpPr>
        <p:grpSpPr bwMode="auto">
          <a:xfrm>
            <a:off x="4788024" y="1772816"/>
            <a:ext cx="4084166" cy="4618930"/>
            <a:chOff x="2378048" y="1065415"/>
            <a:chExt cx="4333204" cy="4907439"/>
          </a:xfrm>
        </p:grpSpPr>
        <p:grpSp>
          <p:nvGrpSpPr>
            <p:cNvPr id="5" name="Group 19"/>
            <p:cNvGrpSpPr>
              <a:grpSpLocks/>
            </p:cNvGrpSpPr>
            <p:nvPr/>
          </p:nvGrpSpPr>
          <p:grpSpPr bwMode="auto">
            <a:xfrm>
              <a:off x="2463325" y="1185512"/>
              <a:ext cx="4162649" cy="4100521"/>
              <a:chOff x="1828800" y="904083"/>
              <a:chExt cx="5105400" cy="5029200"/>
            </a:xfrm>
          </p:grpSpPr>
          <p:sp>
            <p:nvSpPr>
              <p:cNvPr id="21" name="Block Arc 20"/>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2" name="Block Arc 21"/>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6" name="Group 66"/>
              <p:cNvGrpSpPr>
                <a:grpSpLocks/>
              </p:cNvGrpSpPr>
              <p:nvPr/>
            </p:nvGrpSpPr>
            <p:grpSpPr bwMode="auto">
              <a:xfrm flipV="1">
                <a:off x="1828800" y="904083"/>
                <a:ext cx="5105400" cy="5029200"/>
                <a:chOff x="1828800" y="3456784"/>
                <a:chExt cx="5105400" cy="5029200"/>
              </a:xfrm>
            </p:grpSpPr>
            <p:sp>
              <p:nvSpPr>
                <p:cNvPr id="24" name="Block Arc 23"/>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5" name="Block Arc 24"/>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12" name="Oval 11"/>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13" name="Oval 12"/>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4"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5"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6" name="Oval 15"/>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7" name="TextBox 23"/>
            <p:cNvSpPr txBox="1">
              <a:spLocks noChangeArrowheads="1"/>
            </p:cNvSpPr>
            <p:nvPr/>
          </p:nvSpPr>
          <p:spPr bwMode="auto">
            <a:xfrm rot="2841204">
              <a:off x="4542957" y="1934670"/>
              <a:ext cx="2016771" cy="424507"/>
            </a:xfrm>
            <a:prstGeom prst="rect">
              <a:avLst/>
            </a:prstGeom>
            <a:noFill/>
            <a:ln w="9525">
              <a:noFill/>
              <a:miter lim="800000"/>
              <a:headEnd/>
              <a:tailEnd/>
            </a:ln>
          </p:spPr>
          <p:txBody>
            <a:bodyPr wrap="square">
              <a:spAutoFit/>
            </a:bodyPr>
            <a:lstStyle/>
            <a:p>
              <a:pPr algn="ctr"/>
              <a:r>
                <a:rPr lang="en-GB" sz="2000" b="1" dirty="0" smtClean="0">
                  <a:latin typeface="Calibri" charset="0"/>
                </a:rPr>
                <a:t>Quadrant 1</a:t>
              </a:r>
              <a:endParaRPr lang="en-GB" sz="2000" b="1" dirty="0">
                <a:latin typeface="Calibri" charset="0"/>
              </a:endParaRPr>
            </a:p>
          </p:txBody>
        </p:sp>
        <p:sp>
          <p:nvSpPr>
            <p:cNvPr id="18" name="TextBox 26"/>
            <p:cNvSpPr txBox="1">
              <a:spLocks noChangeArrowheads="1"/>
            </p:cNvSpPr>
            <p:nvPr/>
          </p:nvSpPr>
          <p:spPr bwMode="auto">
            <a:xfrm rot="18787114">
              <a:off x="4738016" y="4023919"/>
              <a:ext cx="1778596" cy="424507"/>
            </a:xfrm>
            <a:prstGeom prst="rect">
              <a:avLst/>
            </a:prstGeom>
            <a:noFill/>
            <a:ln w="9525">
              <a:noFill/>
              <a:miter lim="800000"/>
              <a:headEnd/>
              <a:tailEnd/>
            </a:ln>
          </p:spPr>
          <p:txBody>
            <a:bodyPr>
              <a:spAutoFit/>
            </a:bodyPr>
            <a:lstStyle/>
            <a:p>
              <a:pPr algn="ctr"/>
              <a:r>
                <a:rPr lang="en-GB" sz="2000" b="1" dirty="0" smtClean="0">
                  <a:latin typeface="Calibri" charset="0"/>
                </a:rPr>
                <a:t>Quadrant 2</a:t>
              </a:r>
              <a:endParaRPr lang="en-GB" sz="2000" b="1" dirty="0">
                <a:latin typeface="Calibri" charset="0"/>
              </a:endParaRPr>
            </a:p>
          </p:txBody>
        </p:sp>
        <p:sp>
          <p:nvSpPr>
            <p:cNvPr id="19" name="TextBox 25"/>
            <p:cNvSpPr txBox="1">
              <a:spLocks noChangeArrowheads="1"/>
            </p:cNvSpPr>
            <p:nvPr/>
          </p:nvSpPr>
          <p:spPr bwMode="auto">
            <a:xfrm rot="2631437">
              <a:off x="2659609" y="4110482"/>
              <a:ext cx="1778595" cy="425102"/>
            </a:xfrm>
            <a:prstGeom prst="rect">
              <a:avLst/>
            </a:prstGeom>
            <a:noFill/>
            <a:ln w="9525">
              <a:noFill/>
              <a:miter lim="800000"/>
              <a:headEnd/>
              <a:tailEnd/>
            </a:ln>
          </p:spPr>
          <p:txBody>
            <a:bodyPr>
              <a:spAutoFit/>
            </a:bodyPr>
            <a:lstStyle/>
            <a:p>
              <a:pPr algn="ctr"/>
              <a:r>
                <a:rPr lang="en-GB" sz="2000" b="1" dirty="0" smtClean="0">
                  <a:solidFill>
                    <a:srgbClr val="FFFFFF"/>
                  </a:solidFill>
                  <a:latin typeface="Calibri" charset="0"/>
                </a:rPr>
                <a:t>Quadrant 3</a:t>
              </a:r>
              <a:endParaRPr lang="en-GB" sz="2000" b="1" dirty="0">
                <a:solidFill>
                  <a:srgbClr val="FFFFFF"/>
                </a:solidFill>
                <a:latin typeface="Calibri" charset="0"/>
              </a:endParaRPr>
            </a:p>
          </p:txBody>
        </p:sp>
        <p:sp>
          <p:nvSpPr>
            <p:cNvPr id="20" name="TextBox 24"/>
            <p:cNvSpPr txBox="1">
              <a:spLocks noChangeArrowheads="1"/>
            </p:cNvSpPr>
            <p:nvPr/>
          </p:nvSpPr>
          <p:spPr bwMode="auto">
            <a:xfrm rot="18958985">
              <a:off x="2426701" y="2029631"/>
              <a:ext cx="2217360" cy="425102"/>
            </a:xfrm>
            <a:prstGeom prst="rect">
              <a:avLst/>
            </a:prstGeom>
            <a:noFill/>
            <a:ln w="9525">
              <a:noFill/>
              <a:miter lim="800000"/>
              <a:headEnd/>
              <a:tailEnd/>
            </a:ln>
          </p:spPr>
          <p:txBody>
            <a:bodyPr wrap="square">
              <a:spAutoFit/>
            </a:bodyPr>
            <a:lstStyle/>
            <a:p>
              <a:pPr algn="ctr"/>
              <a:r>
                <a:rPr lang="en-IN" sz="2000" b="1" dirty="0" smtClean="0">
                  <a:latin typeface="Calibri" charset="0"/>
                </a:rPr>
                <a:t>Quadrant 4</a:t>
              </a:r>
              <a:endParaRPr lang="en-GB" sz="2000" b="1" dirty="0">
                <a:latin typeface="Calibri" charset="0"/>
              </a:endParaRPr>
            </a:p>
          </p:txBody>
        </p:sp>
      </p:grpSp>
      <p:sp>
        <p:nvSpPr>
          <p:cNvPr id="26" name="Oval 25"/>
          <p:cNvSpPr>
            <a:spLocks noChangeArrowheads="1"/>
          </p:cNvSpPr>
          <p:nvPr/>
        </p:nvSpPr>
        <p:spPr bwMode="auto">
          <a:xfrm rot="18832084" flipH="1">
            <a:off x="4866216" y="2411585"/>
            <a:ext cx="1929475" cy="838792"/>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7" name="Straight Connector 26"/>
          <p:cNvCxnSpPr>
            <a:cxnSpLocks noChangeShapeType="1"/>
            <a:stCxn id="31" idx="0"/>
            <a:endCxn id="26" idx="0"/>
          </p:cNvCxnSpPr>
          <p:nvPr/>
        </p:nvCxnSpPr>
        <p:spPr bwMode="auto">
          <a:xfrm>
            <a:off x="3851918" y="2112650"/>
            <a:ext cx="1676677" cy="427690"/>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7" name="Group 36"/>
          <p:cNvGrpSpPr/>
          <p:nvPr/>
        </p:nvGrpSpPr>
        <p:grpSpPr>
          <a:xfrm>
            <a:off x="323528" y="2580702"/>
            <a:ext cx="3528392" cy="2504482"/>
            <a:chOff x="1619670" y="2652710"/>
            <a:chExt cx="2591897" cy="2504482"/>
          </a:xfrm>
        </p:grpSpPr>
        <p:sp>
          <p:nvSpPr>
            <p:cNvPr id="29" name="Round Same Side Corner Rectangle 28"/>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30" name="TextBox 29"/>
            <p:cNvSpPr txBox="1"/>
            <p:nvPr/>
          </p:nvSpPr>
          <p:spPr>
            <a:xfrm>
              <a:off x="1672566" y="2780928"/>
              <a:ext cx="2467386" cy="2308324"/>
            </a:xfrm>
            <a:prstGeom prst="rect">
              <a:avLst/>
            </a:prstGeom>
            <a:noFill/>
          </p:spPr>
          <p:txBody>
            <a:bodyPr wrap="square" rtlCol="0">
              <a:spAutoFit/>
            </a:bodyPr>
            <a:lstStyle/>
            <a:p>
              <a:r>
                <a:rPr lang="en-IN" b="1" dirty="0" smtClean="0"/>
                <a:t>Weaknesses and Threats</a:t>
              </a:r>
            </a:p>
            <a:p>
              <a:endParaRPr lang="en-IN" b="1" dirty="0" smtClean="0"/>
            </a:p>
            <a:p>
              <a:r>
                <a:rPr lang="en-IN" dirty="0" smtClean="0"/>
                <a:t>Quadrant 4 helps in the formulation of strategies that will help in mitigating or even avoiding threats that has resulted from the organization’s very own weaknesses.</a:t>
              </a:r>
              <a:endParaRPr lang="en-IN" dirty="0"/>
            </a:p>
          </p:txBody>
        </p:sp>
      </p:grpSp>
      <p:sp>
        <p:nvSpPr>
          <p:cNvPr id="31" name="Round Same Side Corner Rectangle 30"/>
          <p:cNvSpPr/>
          <p:nvPr/>
        </p:nvSpPr>
        <p:spPr>
          <a:xfrm>
            <a:off x="323528" y="1644598"/>
            <a:ext cx="3528390" cy="936104"/>
          </a:xfrm>
          <a:prstGeom prst="round2SameRect">
            <a:avLst>
              <a:gd name="adj1" fmla="val 15985"/>
              <a:gd name="adj2" fmla="val 0"/>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tx1"/>
                </a:solidFill>
              </a:rPr>
              <a:t>Quadrant 4 —internal weaknesses relative to external threats</a:t>
            </a:r>
            <a:endParaRPr lang="nb-NO" sz="2000" b="1" dirty="0">
              <a:solidFill>
                <a:schemeClr val="tx1"/>
              </a:solidFill>
            </a:endParaRPr>
          </a:p>
        </p:txBody>
      </p: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edge">
                                      <p:cBhvr>
                                        <p:cTn id="11" dur="1000"/>
                                        <p:tgtEl>
                                          <p:spTgt spid="26"/>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4500"/>
                            </p:stCondLst>
                            <p:childTnLst>
                              <p:par>
                                <p:cTn id="25" presetID="26" presetClass="emph" presetSubtype="0" fill="hold" grpId="1" nodeType="afterEffect">
                                  <p:stCondLst>
                                    <p:cond delay="0"/>
                                  </p:stCondLst>
                                  <p:childTnLst>
                                    <p:animEffect transition="out" filter="fade">
                                      <p:cBhvr>
                                        <p:cTn id="26" dur="500" tmFilter="0, 0; .2, .5; .8, .5; 1, 0"/>
                                        <p:tgtEl>
                                          <p:spTgt spid="31"/>
                                        </p:tgtEl>
                                      </p:cBhvr>
                                    </p:animEffect>
                                    <p:animScale>
                                      <p:cBhvr>
                                        <p:cTn id="27" dur="250" autoRev="1" fill="hold"/>
                                        <p:tgtEl>
                                          <p:spTgt spid="31"/>
                                        </p:tgtEl>
                                      </p:cBhvr>
                                      <p:by x="105000" y="105000"/>
                                    </p:animScale>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1" grpId="0" animBg="1"/>
      <p:bldP spid="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f7a27c57152662cbd6b48a3f2e89de2cbc7c8cb"/>
  <p:tag name="ARTICULATE_PROJECT_OPEN" val="0"/>
  <p:tag name="ISPRING_RESOURCE_PATHS_HASH_PRESENTER" val="e2f99cd7ffe8c32585b4a8afad53e4bbdcf84c8b"/>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1440</Words>
  <Application>Microsoft Office PowerPoint</Application>
  <PresentationFormat>On-screen Show (4:3)</PresentationFormat>
  <Paragraphs>169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User</cp:lastModifiedBy>
  <cp:revision>144</cp:revision>
  <dcterms:created xsi:type="dcterms:W3CDTF">2013-02-13T03:38:15Z</dcterms:created>
  <dcterms:modified xsi:type="dcterms:W3CDTF">2014-09-05T12:27:08Z</dcterms:modified>
</cp:coreProperties>
</file>