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516" r:id="rId3"/>
    <p:sldId id="263" r:id="rId4"/>
    <p:sldId id="258" r:id="rId5"/>
    <p:sldId id="264" r:id="rId6"/>
    <p:sldId id="265" r:id="rId7"/>
    <p:sldId id="266" r:id="rId8"/>
    <p:sldId id="267" r:id="rId9"/>
    <p:sldId id="269" r:id="rId10"/>
    <p:sldId id="271" r:id="rId11"/>
    <p:sldId id="272" r:id="rId12"/>
    <p:sldId id="274" r:id="rId13"/>
    <p:sldId id="260" r:id="rId14"/>
    <p:sldId id="436" r:id="rId15"/>
    <p:sldId id="275" r:id="rId16"/>
    <p:sldId id="285" r:id="rId17"/>
    <p:sldId id="287" r:id="rId18"/>
    <p:sldId id="463" r:id="rId19"/>
    <p:sldId id="496" r:id="rId20"/>
    <p:sldId id="290" r:id="rId21"/>
    <p:sldId id="291" r:id="rId22"/>
    <p:sldId id="517" r:id="rId23"/>
  </p:sldIdLst>
  <p:sldSz cx="9144000" cy="6858000" type="screen4x3"/>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B200"/>
    <a:srgbClr val="FF4B21"/>
    <a:srgbClr val="FF9999"/>
    <a:srgbClr val="F8AB6C"/>
    <a:srgbClr val="FF7C80"/>
    <a:srgbClr val="FFFFFF"/>
    <a:srgbClr val="FF5B5B"/>
    <a:srgbClr val="AE78D6"/>
    <a:srgbClr val="8F45C7"/>
    <a:srgbClr val="C65A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71" autoAdjust="0"/>
  </p:normalViewPr>
  <p:slideViewPr>
    <p:cSldViewPr>
      <p:cViewPr varScale="1">
        <p:scale>
          <a:sx n="70" d="100"/>
          <a:sy n="70" d="100"/>
        </p:scale>
        <p:origin x="-1386"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88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F2253D-932D-437C-95EA-E3B3C9BDB3ED}" type="datetimeFigureOut">
              <a:rPr lang="en-IN" smtClean="0"/>
              <a:t>29-10-2014</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4E817A-21B3-4980-B3BC-2CF21F6B4385}" type="slidenum">
              <a:rPr lang="en-IN" smtClean="0"/>
              <a:t>‹#›</a:t>
            </a:fld>
            <a:endParaRPr lang="en-IN"/>
          </a:p>
        </p:txBody>
      </p:sp>
    </p:spTree>
    <p:extLst>
      <p:ext uri="{BB962C8B-B14F-4D97-AF65-F5344CB8AC3E}">
        <p14:creationId xmlns:p14="http://schemas.microsoft.com/office/powerpoint/2010/main" val="964403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B64E817A-21B3-4980-B3BC-2CF21F6B4385}" type="slidenum">
              <a:rPr lang="en-IN" smtClean="0"/>
              <a:t>1</a:t>
            </a:fld>
            <a:endParaRPr lang="en-IN"/>
          </a:p>
        </p:txBody>
      </p:sp>
    </p:spTree>
    <p:extLst>
      <p:ext uri="{BB962C8B-B14F-4D97-AF65-F5344CB8AC3E}">
        <p14:creationId xmlns:p14="http://schemas.microsoft.com/office/powerpoint/2010/main" val="19777979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B64E817A-21B3-4980-B3BC-2CF21F6B4385}" type="slidenum">
              <a:rPr lang="en-IN" smtClean="0"/>
              <a:t>10</a:t>
            </a:fld>
            <a:endParaRPr lang="en-IN"/>
          </a:p>
        </p:txBody>
      </p:sp>
    </p:spTree>
    <p:extLst>
      <p:ext uri="{BB962C8B-B14F-4D97-AF65-F5344CB8AC3E}">
        <p14:creationId xmlns:p14="http://schemas.microsoft.com/office/powerpoint/2010/main" val="2866818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B64E817A-21B3-4980-B3BC-2CF21F6B4385}" type="slidenum">
              <a:rPr lang="en-IN" smtClean="0"/>
              <a:t>11</a:t>
            </a:fld>
            <a:endParaRPr lang="en-IN"/>
          </a:p>
        </p:txBody>
      </p:sp>
    </p:spTree>
    <p:extLst>
      <p:ext uri="{BB962C8B-B14F-4D97-AF65-F5344CB8AC3E}">
        <p14:creationId xmlns:p14="http://schemas.microsoft.com/office/powerpoint/2010/main" val="31965497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B64E817A-21B3-4980-B3BC-2CF21F6B4385}" type="slidenum">
              <a:rPr lang="en-IN" smtClean="0"/>
              <a:t>12</a:t>
            </a:fld>
            <a:endParaRPr lang="en-IN"/>
          </a:p>
        </p:txBody>
      </p:sp>
    </p:spTree>
    <p:extLst>
      <p:ext uri="{BB962C8B-B14F-4D97-AF65-F5344CB8AC3E}">
        <p14:creationId xmlns:p14="http://schemas.microsoft.com/office/powerpoint/2010/main" val="23154604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B64E817A-21B3-4980-B3BC-2CF21F6B4385}" type="slidenum">
              <a:rPr lang="en-IN" smtClean="0"/>
              <a:t>13</a:t>
            </a:fld>
            <a:endParaRPr lang="en-IN"/>
          </a:p>
        </p:txBody>
      </p:sp>
    </p:spTree>
    <p:extLst>
      <p:ext uri="{BB962C8B-B14F-4D97-AF65-F5344CB8AC3E}">
        <p14:creationId xmlns:p14="http://schemas.microsoft.com/office/powerpoint/2010/main" val="37814250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B64E817A-21B3-4980-B3BC-2CF21F6B4385}" type="slidenum">
              <a:rPr lang="en-IN" smtClean="0"/>
              <a:t>14</a:t>
            </a:fld>
            <a:endParaRPr lang="en-IN"/>
          </a:p>
        </p:txBody>
      </p:sp>
    </p:spTree>
    <p:extLst>
      <p:ext uri="{BB962C8B-B14F-4D97-AF65-F5344CB8AC3E}">
        <p14:creationId xmlns:p14="http://schemas.microsoft.com/office/powerpoint/2010/main" val="19195670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B64E817A-21B3-4980-B3BC-2CF21F6B4385}" type="slidenum">
              <a:rPr lang="en-IN" smtClean="0"/>
              <a:t>15</a:t>
            </a:fld>
            <a:endParaRPr lang="en-IN"/>
          </a:p>
        </p:txBody>
      </p:sp>
    </p:spTree>
    <p:extLst>
      <p:ext uri="{BB962C8B-B14F-4D97-AF65-F5344CB8AC3E}">
        <p14:creationId xmlns:p14="http://schemas.microsoft.com/office/powerpoint/2010/main" val="14737245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B64E817A-21B3-4980-B3BC-2CF21F6B4385}" type="slidenum">
              <a:rPr lang="en-IN" smtClean="0"/>
              <a:t>16</a:t>
            </a:fld>
            <a:endParaRPr lang="en-IN"/>
          </a:p>
        </p:txBody>
      </p:sp>
    </p:spTree>
    <p:extLst>
      <p:ext uri="{BB962C8B-B14F-4D97-AF65-F5344CB8AC3E}">
        <p14:creationId xmlns:p14="http://schemas.microsoft.com/office/powerpoint/2010/main" val="22659083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B64E817A-21B3-4980-B3BC-2CF21F6B4385}" type="slidenum">
              <a:rPr lang="en-IN" smtClean="0"/>
              <a:t>17</a:t>
            </a:fld>
            <a:endParaRPr lang="en-IN"/>
          </a:p>
        </p:txBody>
      </p:sp>
    </p:spTree>
    <p:extLst>
      <p:ext uri="{BB962C8B-B14F-4D97-AF65-F5344CB8AC3E}">
        <p14:creationId xmlns:p14="http://schemas.microsoft.com/office/powerpoint/2010/main" val="19194499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B64E817A-21B3-4980-B3BC-2CF21F6B4385}" type="slidenum">
              <a:rPr lang="en-IN" smtClean="0"/>
              <a:t>18</a:t>
            </a:fld>
            <a:endParaRPr lang="en-IN"/>
          </a:p>
        </p:txBody>
      </p:sp>
    </p:spTree>
    <p:extLst>
      <p:ext uri="{BB962C8B-B14F-4D97-AF65-F5344CB8AC3E}">
        <p14:creationId xmlns:p14="http://schemas.microsoft.com/office/powerpoint/2010/main" val="26470501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B64E817A-21B3-4980-B3BC-2CF21F6B4385}" type="slidenum">
              <a:rPr lang="en-IN" smtClean="0"/>
              <a:t>19</a:t>
            </a:fld>
            <a:endParaRPr lang="en-IN"/>
          </a:p>
        </p:txBody>
      </p:sp>
    </p:spTree>
    <p:extLst>
      <p:ext uri="{BB962C8B-B14F-4D97-AF65-F5344CB8AC3E}">
        <p14:creationId xmlns:p14="http://schemas.microsoft.com/office/powerpoint/2010/main" val="1707880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B64E817A-21B3-4980-B3BC-2CF21F6B4385}" type="slidenum">
              <a:rPr lang="en-IN" smtClean="0"/>
              <a:t>2</a:t>
            </a:fld>
            <a:endParaRPr lang="en-IN"/>
          </a:p>
        </p:txBody>
      </p:sp>
    </p:spTree>
    <p:extLst>
      <p:ext uri="{BB962C8B-B14F-4D97-AF65-F5344CB8AC3E}">
        <p14:creationId xmlns:p14="http://schemas.microsoft.com/office/powerpoint/2010/main" val="28488176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B64E817A-21B3-4980-B3BC-2CF21F6B4385}" type="slidenum">
              <a:rPr lang="en-IN" smtClean="0"/>
              <a:t>20</a:t>
            </a:fld>
            <a:endParaRPr lang="en-IN"/>
          </a:p>
        </p:txBody>
      </p:sp>
    </p:spTree>
    <p:extLst>
      <p:ext uri="{BB962C8B-B14F-4D97-AF65-F5344CB8AC3E}">
        <p14:creationId xmlns:p14="http://schemas.microsoft.com/office/powerpoint/2010/main" val="27573415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B64E817A-21B3-4980-B3BC-2CF21F6B4385}" type="slidenum">
              <a:rPr lang="en-IN" smtClean="0"/>
              <a:t>21</a:t>
            </a:fld>
            <a:endParaRPr lang="en-IN"/>
          </a:p>
        </p:txBody>
      </p:sp>
    </p:spTree>
    <p:extLst>
      <p:ext uri="{BB962C8B-B14F-4D97-AF65-F5344CB8AC3E}">
        <p14:creationId xmlns:p14="http://schemas.microsoft.com/office/powerpoint/2010/main" val="39345110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2A79FDD-73DA-4947-A8C4-E7A4BAC9578E}" type="slidenum">
              <a:rPr lang="en-IN" smtClean="0">
                <a:solidFill>
                  <a:prstClr val="black"/>
                </a:solidFill>
              </a:rPr>
              <a:pPr/>
              <a:t>22</a:t>
            </a:fld>
            <a:endParaRPr lang="en-IN">
              <a:solidFill>
                <a:prstClr val="black"/>
              </a:solidFill>
            </a:endParaRPr>
          </a:p>
        </p:txBody>
      </p:sp>
    </p:spTree>
    <p:extLst>
      <p:ext uri="{BB962C8B-B14F-4D97-AF65-F5344CB8AC3E}">
        <p14:creationId xmlns:p14="http://schemas.microsoft.com/office/powerpoint/2010/main" val="4066870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B64E817A-21B3-4980-B3BC-2CF21F6B4385}" type="slidenum">
              <a:rPr lang="en-IN" smtClean="0"/>
              <a:t>3</a:t>
            </a:fld>
            <a:endParaRPr lang="en-IN"/>
          </a:p>
        </p:txBody>
      </p:sp>
    </p:spTree>
    <p:extLst>
      <p:ext uri="{BB962C8B-B14F-4D97-AF65-F5344CB8AC3E}">
        <p14:creationId xmlns:p14="http://schemas.microsoft.com/office/powerpoint/2010/main" val="2231049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B64E817A-21B3-4980-B3BC-2CF21F6B4385}" type="slidenum">
              <a:rPr lang="en-IN" smtClean="0"/>
              <a:t>4</a:t>
            </a:fld>
            <a:endParaRPr lang="en-IN"/>
          </a:p>
        </p:txBody>
      </p:sp>
    </p:spTree>
    <p:extLst>
      <p:ext uri="{BB962C8B-B14F-4D97-AF65-F5344CB8AC3E}">
        <p14:creationId xmlns:p14="http://schemas.microsoft.com/office/powerpoint/2010/main" val="900235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B64E817A-21B3-4980-B3BC-2CF21F6B4385}" type="slidenum">
              <a:rPr lang="en-IN" smtClean="0"/>
              <a:t>5</a:t>
            </a:fld>
            <a:endParaRPr lang="en-IN"/>
          </a:p>
        </p:txBody>
      </p:sp>
    </p:spTree>
    <p:extLst>
      <p:ext uri="{BB962C8B-B14F-4D97-AF65-F5344CB8AC3E}">
        <p14:creationId xmlns:p14="http://schemas.microsoft.com/office/powerpoint/2010/main" val="1945817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B64E817A-21B3-4980-B3BC-2CF21F6B4385}" type="slidenum">
              <a:rPr lang="en-IN" smtClean="0"/>
              <a:t>6</a:t>
            </a:fld>
            <a:endParaRPr lang="en-IN"/>
          </a:p>
        </p:txBody>
      </p:sp>
    </p:spTree>
    <p:extLst>
      <p:ext uri="{BB962C8B-B14F-4D97-AF65-F5344CB8AC3E}">
        <p14:creationId xmlns:p14="http://schemas.microsoft.com/office/powerpoint/2010/main" val="580686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B64E817A-21B3-4980-B3BC-2CF21F6B4385}" type="slidenum">
              <a:rPr lang="en-IN" smtClean="0"/>
              <a:t>7</a:t>
            </a:fld>
            <a:endParaRPr lang="en-IN"/>
          </a:p>
        </p:txBody>
      </p:sp>
    </p:spTree>
    <p:extLst>
      <p:ext uri="{BB962C8B-B14F-4D97-AF65-F5344CB8AC3E}">
        <p14:creationId xmlns:p14="http://schemas.microsoft.com/office/powerpoint/2010/main" val="1966646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B64E817A-21B3-4980-B3BC-2CF21F6B4385}" type="slidenum">
              <a:rPr lang="en-IN" smtClean="0"/>
              <a:t>8</a:t>
            </a:fld>
            <a:endParaRPr lang="en-IN"/>
          </a:p>
        </p:txBody>
      </p:sp>
    </p:spTree>
    <p:extLst>
      <p:ext uri="{BB962C8B-B14F-4D97-AF65-F5344CB8AC3E}">
        <p14:creationId xmlns:p14="http://schemas.microsoft.com/office/powerpoint/2010/main" val="34705364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B64E817A-21B3-4980-B3BC-2CF21F6B4385}" type="slidenum">
              <a:rPr lang="en-IN" smtClean="0"/>
              <a:t>9</a:t>
            </a:fld>
            <a:endParaRPr lang="en-IN"/>
          </a:p>
        </p:txBody>
      </p:sp>
    </p:spTree>
    <p:extLst>
      <p:ext uri="{BB962C8B-B14F-4D97-AF65-F5344CB8AC3E}">
        <p14:creationId xmlns:p14="http://schemas.microsoft.com/office/powerpoint/2010/main" val="604030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6037B055-07DB-4790-BB7C-C019065F92F9}" type="datetimeFigureOut">
              <a:rPr lang="en-IN" smtClean="0"/>
              <a:pPr/>
              <a:t>29-10-2014</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38C84585-43D7-46C8-931C-13757B764863}" type="slidenum">
              <a:rPr lang="en-IN" smtClean="0"/>
              <a:pPr/>
              <a:t>‹#›</a:t>
            </a:fld>
            <a:endParaRPr lang="en-IN"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6037B055-07DB-4790-BB7C-C019065F92F9}" type="datetimeFigureOut">
              <a:rPr lang="en-IN" smtClean="0"/>
              <a:pPr/>
              <a:t>29-10-2014</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38C84585-43D7-46C8-931C-13757B764863}" type="slidenum">
              <a:rPr lang="en-IN" smtClean="0"/>
              <a:pPr/>
              <a:t>‹#›</a:t>
            </a:fld>
            <a:endParaRPr lang="en-I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6037B055-07DB-4790-BB7C-C019065F92F9}" type="datetimeFigureOut">
              <a:rPr lang="en-IN" smtClean="0"/>
              <a:pPr/>
              <a:t>29-10-2014</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38C84585-43D7-46C8-931C-13757B764863}" type="slidenum">
              <a:rPr lang="en-IN" smtClean="0"/>
              <a:pPr/>
              <a:t>‹#›</a:t>
            </a:fld>
            <a:endParaRPr lang="en-I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6037B055-07DB-4790-BB7C-C019065F92F9}" type="datetimeFigureOut">
              <a:rPr lang="en-IN" smtClean="0"/>
              <a:pPr/>
              <a:t>29-10-2014</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38C84585-43D7-46C8-931C-13757B764863}" type="slidenum">
              <a:rPr lang="en-IN" smtClean="0"/>
              <a:pPr/>
              <a:t>‹#›</a:t>
            </a:fld>
            <a:endParaRPr lang="en-I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37B055-07DB-4790-BB7C-C019065F92F9}" type="datetimeFigureOut">
              <a:rPr lang="en-IN" smtClean="0"/>
              <a:pPr/>
              <a:t>29-10-2014</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38C84585-43D7-46C8-931C-13757B764863}" type="slidenum">
              <a:rPr lang="en-IN" smtClean="0"/>
              <a:pPr/>
              <a:t>‹#›</a:t>
            </a:fld>
            <a:endParaRPr lang="en-I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6037B055-07DB-4790-BB7C-C019065F92F9}" type="datetimeFigureOut">
              <a:rPr lang="en-IN" smtClean="0"/>
              <a:pPr/>
              <a:t>29-10-2014</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38C84585-43D7-46C8-931C-13757B764863}" type="slidenum">
              <a:rPr lang="en-IN" smtClean="0"/>
              <a:pPr/>
              <a:t>‹#›</a:t>
            </a:fld>
            <a:endParaRPr lang="en-I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6037B055-07DB-4790-BB7C-C019065F92F9}" type="datetimeFigureOut">
              <a:rPr lang="en-IN" smtClean="0"/>
              <a:pPr/>
              <a:t>29-10-2014</a:t>
            </a:fld>
            <a:endParaRPr lang="en-IN" dirty="0"/>
          </a:p>
        </p:txBody>
      </p:sp>
      <p:sp>
        <p:nvSpPr>
          <p:cNvPr id="8" name="Footer Placeholder 7"/>
          <p:cNvSpPr>
            <a:spLocks noGrp="1"/>
          </p:cNvSpPr>
          <p:nvPr>
            <p:ph type="ftr" sz="quarter" idx="11"/>
          </p:nvPr>
        </p:nvSpPr>
        <p:spPr/>
        <p:txBody>
          <a:bodyPr/>
          <a:lstStyle/>
          <a:p>
            <a:endParaRPr lang="en-IN" dirty="0"/>
          </a:p>
        </p:txBody>
      </p:sp>
      <p:sp>
        <p:nvSpPr>
          <p:cNvPr id="9" name="Slide Number Placeholder 8"/>
          <p:cNvSpPr>
            <a:spLocks noGrp="1"/>
          </p:cNvSpPr>
          <p:nvPr>
            <p:ph type="sldNum" sz="quarter" idx="12"/>
          </p:nvPr>
        </p:nvSpPr>
        <p:spPr/>
        <p:txBody>
          <a:bodyPr/>
          <a:lstStyle/>
          <a:p>
            <a:fld id="{38C84585-43D7-46C8-931C-13757B764863}" type="slidenum">
              <a:rPr lang="en-IN" smtClean="0"/>
              <a:pPr/>
              <a:t>‹#›</a:t>
            </a:fld>
            <a:endParaRPr lang="en-I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6037B055-07DB-4790-BB7C-C019065F92F9}" type="datetimeFigureOut">
              <a:rPr lang="en-IN" smtClean="0"/>
              <a:pPr/>
              <a:t>29-10-2014</a:t>
            </a:fld>
            <a:endParaRPr lang="en-IN" dirty="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38C84585-43D7-46C8-931C-13757B764863}" type="slidenum">
              <a:rPr lang="en-IN" smtClean="0"/>
              <a:pPr/>
              <a:t>‹#›</a:t>
            </a:fld>
            <a:endParaRPr lang="en-I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37B055-07DB-4790-BB7C-C019065F92F9}" type="datetimeFigureOut">
              <a:rPr lang="en-IN" smtClean="0"/>
              <a:pPr/>
              <a:t>29-10-2014</a:t>
            </a:fld>
            <a:endParaRPr lang="en-IN" dirty="0"/>
          </a:p>
        </p:txBody>
      </p:sp>
      <p:sp>
        <p:nvSpPr>
          <p:cNvPr id="3" name="Footer Placeholder 2"/>
          <p:cNvSpPr>
            <a:spLocks noGrp="1"/>
          </p:cNvSpPr>
          <p:nvPr>
            <p:ph type="ftr" sz="quarter" idx="11"/>
          </p:nvPr>
        </p:nvSpPr>
        <p:spPr/>
        <p:txBody>
          <a:bodyPr/>
          <a:lstStyle/>
          <a:p>
            <a:endParaRPr lang="en-IN" dirty="0"/>
          </a:p>
        </p:txBody>
      </p:sp>
      <p:sp>
        <p:nvSpPr>
          <p:cNvPr id="4" name="Slide Number Placeholder 3"/>
          <p:cNvSpPr>
            <a:spLocks noGrp="1"/>
          </p:cNvSpPr>
          <p:nvPr>
            <p:ph type="sldNum" sz="quarter" idx="12"/>
          </p:nvPr>
        </p:nvSpPr>
        <p:spPr/>
        <p:txBody>
          <a:bodyPr/>
          <a:lstStyle/>
          <a:p>
            <a:fld id="{38C84585-43D7-46C8-931C-13757B764863}" type="slidenum">
              <a:rPr lang="en-IN" smtClean="0"/>
              <a:pPr/>
              <a:t>‹#›</a:t>
            </a:fld>
            <a:endParaRPr lang="en-IN"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37B055-07DB-4790-BB7C-C019065F92F9}" type="datetimeFigureOut">
              <a:rPr lang="en-IN" smtClean="0"/>
              <a:pPr/>
              <a:t>29-10-2014</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38C84585-43D7-46C8-931C-13757B764863}" type="slidenum">
              <a:rPr lang="en-IN" smtClean="0"/>
              <a:pPr/>
              <a:t>‹#›</a:t>
            </a:fld>
            <a:endParaRPr lang="en-I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37B055-07DB-4790-BB7C-C019065F92F9}" type="datetimeFigureOut">
              <a:rPr lang="en-IN" smtClean="0"/>
              <a:pPr/>
              <a:t>29-10-2014</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38C84585-43D7-46C8-931C-13757B764863}" type="slidenum">
              <a:rPr lang="en-IN" smtClean="0"/>
              <a:pPr/>
              <a:t>‹#›</a:t>
            </a:fld>
            <a:endParaRPr lang="en-IN"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37B055-07DB-4790-BB7C-C019065F92F9}" type="datetimeFigureOut">
              <a:rPr lang="en-IN" smtClean="0"/>
              <a:pPr/>
              <a:t>29-10-2014</a:t>
            </a:fld>
            <a:endParaRPr lang="en-IN"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C84585-43D7-46C8-931C-13757B764863}" type="slidenum">
              <a:rPr lang="en-IN" smtClean="0"/>
              <a:pPr/>
              <a:t>‹#›</a:t>
            </a:fld>
            <a:endParaRPr lang="en-IN"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notesSlide" Target="../notesSlides/notesSlide1.xml"/><Relationship Id="rId7"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10.xml"/><Relationship Id="rId7" Type="http://schemas.openxmlformats.org/officeDocument/2006/relationships/image" Target="../media/image16.jpeg"/><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15.jpeg"/><Relationship Id="rId5" Type="http://schemas.openxmlformats.org/officeDocument/2006/relationships/image" Target="../media/image6.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notesSlide" Target="../notesSlides/notesSlide11.xml"/><Relationship Id="rId7" Type="http://schemas.openxmlformats.org/officeDocument/2006/relationships/image" Target="../media/image16.jpeg"/><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17.jpeg"/><Relationship Id="rId5" Type="http://schemas.openxmlformats.org/officeDocument/2006/relationships/image" Target="../media/image6.jpeg"/><Relationship Id="rId4" Type="http://schemas.openxmlformats.org/officeDocument/2006/relationships/image" Target="../media/image14.jpeg"/><Relationship Id="rId9"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notesSlide" Target="../notesSlides/notesSlide12.xml"/><Relationship Id="rId7" Type="http://schemas.openxmlformats.org/officeDocument/2006/relationships/image" Target="../media/image16.jpeg"/><Relationship Id="rId2" Type="http://schemas.openxmlformats.org/officeDocument/2006/relationships/slideLayout" Target="../slideLayouts/slideLayout7.xml"/><Relationship Id="rId1" Type="http://schemas.openxmlformats.org/officeDocument/2006/relationships/tags" Target="../tags/tag13.xml"/><Relationship Id="rId6" Type="http://schemas.openxmlformats.org/officeDocument/2006/relationships/image" Target="../media/image17.jpeg"/><Relationship Id="rId5" Type="http://schemas.openxmlformats.org/officeDocument/2006/relationships/image" Target="../media/image6.jpeg"/><Relationship Id="rId10" Type="http://schemas.openxmlformats.org/officeDocument/2006/relationships/image" Target="../media/image9.png"/><Relationship Id="rId4" Type="http://schemas.openxmlformats.org/officeDocument/2006/relationships/image" Target="../media/image14.jpeg"/><Relationship Id="rId9"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image" Target="../media/image9.png"/><Relationship Id="rId5" Type="http://schemas.openxmlformats.org/officeDocument/2006/relationships/image" Target="../media/image20.jpeg"/><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5.xml"/><Relationship Id="rId5" Type="http://schemas.openxmlformats.org/officeDocument/2006/relationships/image" Target="../media/image9.png"/><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16.xml"/><Relationship Id="rId6" Type="http://schemas.openxmlformats.org/officeDocument/2006/relationships/image" Target="../media/image22.jpeg"/><Relationship Id="rId5" Type="http://schemas.openxmlformats.org/officeDocument/2006/relationships/image" Target="../media/image6.jpe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7.xml"/><Relationship Id="rId5" Type="http://schemas.openxmlformats.org/officeDocument/2006/relationships/image" Target="../media/image9.png"/><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notesSlide" Target="../notesSlides/notesSlide17.xml"/><Relationship Id="rId7" Type="http://schemas.openxmlformats.org/officeDocument/2006/relationships/image" Target="../media/image25.png"/><Relationship Id="rId2" Type="http://schemas.openxmlformats.org/officeDocument/2006/relationships/slideLayout" Target="../slideLayouts/slideLayout7.xml"/><Relationship Id="rId1" Type="http://schemas.openxmlformats.org/officeDocument/2006/relationships/tags" Target="../tags/tag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6.jpeg"/><Relationship Id="rId9"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19.xml"/><Relationship Id="rId5" Type="http://schemas.openxmlformats.org/officeDocument/2006/relationships/image" Target="../media/image9.png"/><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20.xml"/><Relationship Id="rId6" Type="http://schemas.openxmlformats.org/officeDocument/2006/relationships/image" Target="../media/image9.png"/><Relationship Id="rId5" Type="http://schemas.openxmlformats.org/officeDocument/2006/relationships/image" Target="../media/image6.jpe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21.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notesSlide" Target="../notesSlides/notesSlide21.xml"/><Relationship Id="rId7" Type="http://schemas.openxmlformats.org/officeDocument/2006/relationships/image" Target="../media/image32.png"/><Relationship Id="rId2" Type="http://schemas.openxmlformats.org/officeDocument/2006/relationships/slideLayout" Target="../slideLayouts/slideLayout7.xml"/><Relationship Id="rId1" Type="http://schemas.openxmlformats.org/officeDocument/2006/relationships/tags" Target="../tags/tag22.xml"/><Relationship Id="rId6" Type="http://schemas.openxmlformats.org/officeDocument/2006/relationships/image" Target="../media/image31.png"/><Relationship Id="rId5" Type="http://schemas.openxmlformats.org/officeDocument/2006/relationships/image" Target="../media/image30.jpeg"/><Relationship Id="rId10" Type="http://schemas.openxmlformats.org/officeDocument/2006/relationships/image" Target="../media/image9.png"/><Relationship Id="rId4" Type="http://schemas.openxmlformats.org/officeDocument/2006/relationships/image" Target="../media/image6.jpeg"/><Relationship Id="rId9"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23.xml"/><Relationship Id="rId6" Type="http://schemas.openxmlformats.org/officeDocument/2006/relationships/image" Target="../media/image36.jpeg"/><Relationship Id="rId5" Type="http://schemas.openxmlformats.org/officeDocument/2006/relationships/slide" Target="slide1.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notesSlide" Target="../notesSlides/notesSlide3.xml"/><Relationship Id="rId7"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4.xml"/><Relationship Id="rId7" Type="http://schemas.openxmlformats.org/officeDocument/2006/relationships/image" Target="../media/image16.jpeg"/><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15.jpeg"/><Relationship Id="rId5" Type="http://schemas.openxmlformats.org/officeDocument/2006/relationships/image" Target="../media/image6.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5.xml"/><Relationship Id="rId7" Type="http://schemas.openxmlformats.org/officeDocument/2006/relationships/image" Target="../media/image16.jpeg"/><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15.jpeg"/><Relationship Id="rId5" Type="http://schemas.openxmlformats.org/officeDocument/2006/relationships/image" Target="../media/image6.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6.xml"/><Relationship Id="rId7" Type="http://schemas.openxmlformats.org/officeDocument/2006/relationships/image" Target="../media/image16.jpeg"/><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15.jpeg"/><Relationship Id="rId5" Type="http://schemas.openxmlformats.org/officeDocument/2006/relationships/image" Target="../media/image6.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7.xml"/><Relationship Id="rId7" Type="http://schemas.openxmlformats.org/officeDocument/2006/relationships/image" Target="../media/image16.jpeg"/><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15.jpeg"/><Relationship Id="rId5" Type="http://schemas.openxmlformats.org/officeDocument/2006/relationships/image" Target="../media/image6.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8.xml"/><Relationship Id="rId7" Type="http://schemas.openxmlformats.org/officeDocument/2006/relationships/image" Target="../media/image16.jpeg"/><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15.jpeg"/><Relationship Id="rId5" Type="http://schemas.openxmlformats.org/officeDocument/2006/relationships/image" Target="../media/image6.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9.xml"/><Relationship Id="rId7" Type="http://schemas.openxmlformats.org/officeDocument/2006/relationships/image" Target="../media/image16.jpeg"/><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15.jpeg"/><Relationship Id="rId5" Type="http://schemas.openxmlformats.org/officeDocument/2006/relationships/image" Target="../media/image6.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4572000" cy="3429000"/>
          </a:xfrm>
          <a:prstGeom prst="rect">
            <a:avLst/>
          </a:prstGeom>
          <a:blipFill>
            <a:blip r:embed="rId4" cstate="email">
              <a:extLst>
                <a:ext uri="{28A0092B-C50C-407E-A947-70E740481C1C}">
                  <a14:useLocalDpi xmlns:a14="http://schemas.microsoft.com/office/drawing/2010/main"/>
                </a:ext>
              </a:extLst>
            </a:blip>
            <a:stretch>
              <a:fillRect/>
            </a:stretch>
          </a:bli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ectangle 8"/>
          <p:cNvSpPr/>
          <p:nvPr/>
        </p:nvSpPr>
        <p:spPr>
          <a:xfrm>
            <a:off x="0" y="3429000"/>
            <a:ext cx="4572000" cy="3429000"/>
          </a:xfrm>
          <a:prstGeom prst="rect">
            <a:avLst/>
          </a:prstGeom>
          <a:blipFill>
            <a:blip r:embed="rId5" cstate="email">
              <a:extLst>
                <a:ext uri="{28A0092B-C50C-407E-A947-70E740481C1C}">
                  <a14:useLocalDpi xmlns:a14="http://schemas.microsoft.com/office/drawing/2010/main"/>
                </a:ext>
              </a:extLst>
            </a:blip>
            <a:stretch>
              <a:fillRect/>
            </a:stretch>
          </a:bli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Rectangle 9"/>
          <p:cNvSpPr/>
          <p:nvPr/>
        </p:nvSpPr>
        <p:spPr>
          <a:xfrm>
            <a:off x="4572000" y="0"/>
            <a:ext cx="4572000" cy="3429000"/>
          </a:xfrm>
          <a:prstGeom prst="rect">
            <a:avLst/>
          </a:prstGeom>
          <a:blipFill>
            <a:blip r:embed="rId6" cstate="email">
              <a:extLst>
                <a:ext uri="{28A0092B-C50C-407E-A947-70E740481C1C}">
                  <a14:useLocalDpi xmlns:a14="http://schemas.microsoft.com/office/drawing/2010/main"/>
                </a:ext>
              </a:extLst>
            </a:blip>
            <a:stretch>
              <a:fillRect/>
            </a:stretch>
          </a:bli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1" name="Rectangle 10"/>
          <p:cNvSpPr/>
          <p:nvPr/>
        </p:nvSpPr>
        <p:spPr>
          <a:xfrm>
            <a:off x="4572000" y="3429000"/>
            <a:ext cx="4572000" cy="3429000"/>
          </a:xfrm>
          <a:prstGeom prst="rect">
            <a:avLst/>
          </a:prstGeom>
          <a:blipFill>
            <a:blip r:embed="rId7" cstate="email">
              <a:extLst>
                <a:ext uri="{28A0092B-C50C-407E-A947-70E740481C1C}">
                  <a14:useLocalDpi xmlns:a14="http://schemas.microsoft.com/office/drawing/2010/main"/>
                </a:ext>
              </a:extLst>
            </a:blip>
            <a:stretch>
              <a:fillRect/>
            </a:stretch>
          </a:bli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7" name="Pentagon 16"/>
          <p:cNvSpPr/>
          <p:nvPr/>
        </p:nvSpPr>
        <p:spPr>
          <a:xfrm>
            <a:off x="0" y="2816992"/>
            <a:ext cx="2880000" cy="540000"/>
          </a:xfrm>
          <a:prstGeom prst="homePlate">
            <a:avLst/>
          </a:prstGeom>
          <a:solidFill>
            <a:srgbClr val="FF9999">
              <a:alpha val="69804"/>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smtClean="0">
                <a:solidFill>
                  <a:schemeClr val="tx1"/>
                </a:solidFill>
              </a:rPr>
              <a:t>Delegate</a:t>
            </a:r>
            <a:endParaRPr lang="en-IN" sz="2400" b="1" dirty="0">
              <a:solidFill>
                <a:schemeClr val="tx1"/>
              </a:solidFill>
            </a:endParaRPr>
          </a:p>
        </p:txBody>
      </p:sp>
      <p:sp>
        <p:nvSpPr>
          <p:cNvPr id="20" name="Pentagon 19"/>
          <p:cNvSpPr/>
          <p:nvPr/>
        </p:nvSpPr>
        <p:spPr>
          <a:xfrm flipH="1">
            <a:off x="6228184" y="2816992"/>
            <a:ext cx="2916000" cy="540000"/>
          </a:xfrm>
          <a:prstGeom prst="homePlate">
            <a:avLst/>
          </a:prstGeom>
          <a:solidFill>
            <a:schemeClr val="accent4">
              <a:lumMod val="60000"/>
              <a:lumOff val="40000"/>
              <a:alpha val="69804"/>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smtClean="0">
                <a:solidFill>
                  <a:schemeClr val="tx1"/>
                </a:solidFill>
              </a:rPr>
              <a:t>Participate</a:t>
            </a:r>
            <a:endParaRPr lang="en-IN" sz="2400" b="1" dirty="0">
              <a:solidFill>
                <a:schemeClr val="tx1"/>
              </a:solidFill>
            </a:endParaRPr>
          </a:p>
        </p:txBody>
      </p:sp>
      <p:sp>
        <p:nvSpPr>
          <p:cNvPr id="21" name="Pentagon 20"/>
          <p:cNvSpPr/>
          <p:nvPr/>
        </p:nvSpPr>
        <p:spPr>
          <a:xfrm>
            <a:off x="-184" y="3501008"/>
            <a:ext cx="2916000" cy="540000"/>
          </a:xfrm>
          <a:prstGeom prst="homePlate">
            <a:avLst/>
          </a:prstGeom>
          <a:solidFill>
            <a:schemeClr val="accent6">
              <a:alpha val="69804"/>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smtClean="0">
                <a:solidFill>
                  <a:schemeClr val="tx1"/>
                </a:solidFill>
              </a:rPr>
              <a:t>Sell</a:t>
            </a:r>
            <a:endParaRPr lang="en-IN" sz="2400" b="1" dirty="0">
              <a:solidFill>
                <a:schemeClr val="tx1"/>
              </a:solidFill>
            </a:endParaRPr>
          </a:p>
        </p:txBody>
      </p:sp>
      <p:sp>
        <p:nvSpPr>
          <p:cNvPr id="22" name="Pentagon 21"/>
          <p:cNvSpPr/>
          <p:nvPr/>
        </p:nvSpPr>
        <p:spPr>
          <a:xfrm flipH="1">
            <a:off x="6228184" y="3501008"/>
            <a:ext cx="2916000" cy="540000"/>
          </a:xfrm>
          <a:prstGeom prst="homePlate">
            <a:avLst/>
          </a:prstGeom>
          <a:solidFill>
            <a:schemeClr val="accent5">
              <a:alpha val="69804"/>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smtClean="0">
                <a:solidFill>
                  <a:schemeClr val="tx1"/>
                </a:solidFill>
              </a:rPr>
              <a:t>Tell</a:t>
            </a:r>
            <a:endParaRPr lang="en-IN" sz="2400" b="1" dirty="0">
              <a:solidFill>
                <a:schemeClr val="tx1"/>
              </a:solidFill>
            </a:endParaRPr>
          </a:p>
        </p:txBody>
      </p:sp>
      <p:grpSp>
        <p:nvGrpSpPr>
          <p:cNvPr id="27" name="Group 26"/>
          <p:cNvGrpSpPr/>
          <p:nvPr/>
        </p:nvGrpSpPr>
        <p:grpSpPr>
          <a:xfrm>
            <a:off x="2915816" y="1844824"/>
            <a:ext cx="3240000" cy="3357086"/>
            <a:chOff x="2915816" y="1844824"/>
            <a:chExt cx="3240000" cy="3357086"/>
          </a:xfrm>
        </p:grpSpPr>
        <p:sp>
          <p:nvSpPr>
            <p:cNvPr id="23" name="Oval 22"/>
            <p:cNvSpPr/>
            <p:nvPr/>
          </p:nvSpPr>
          <p:spPr>
            <a:xfrm>
              <a:off x="2915816" y="1844824"/>
              <a:ext cx="3240000" cy="3240000"/>
            </a:xfrm>
            <a:prstGeom prst="ellipse">
              <a:avLst/>
            </a:prstGeom>
            <a:blipFill>
              <a:blip r:embed="rId8" cstate="print"/>
              <a:stretch>
                <a:fillRect/>
              </a:stretch>
            </a:blipFill>
            <a:ln>
              <a:solidFill>
                <a:schemeClr val="bg2">
                  <a:lumMod val="2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3600" dirty="0">
                <a:solidFill>
                  <a:schemeClr val="tx1"/>
                </a:solidFill>
                <a:latin typeface="Rage Italic" pitchFamily="66" charset="0"/>
              </a:endParaRPr>
            </a:p>
          </p:txBody>
        </p:sp>
        <p:sp>
          <p:nvSpPr>
            <p:cNvPr id="26" name="TextBox 25"/>
            <p:cNvSpPr txBox="1"/>
            <p:nvPr/>
          </p:nvSpPr>
          <p:spPr>
            <a:xfrm>
              <a:off x="2915816" y="2708920"/>
              <a:ext cx="3168352" cy="2492990"/>
            </a:xfrm>
            <a:prstGeom prst="rect">
              <a:avLst/>
            </a:prstGeom>
            <a:noFill/>
          </p:spPr>
          <p:txBody>
            <a:bodyPr wrap="square" rtlCol="0">
              <a:spAutoFit/>
            </a:bodyPr>
            <a:lstStyle/>
            <a:p>
              <a:pPr algn="ctr"/>
              <a:r>
                <a:rPr lang="en-IN" sz="5200" b="1" dirty="0" smtClean="0">
                  <a:solidFill>
                    <a:schemeClr val="tx1"/>
                  </a:solidFill>
                  <a:effectLst>
                    <a:glow rad="228600">
                      <a:schemeClr val="bg1">
                        <a:alpha val="40000"/>
                      </a:schemeClr>
                    </a:glow>
                  </a:effectLst>
                  <a:latin typeface="Rage Italic" pitchFamily="66" charset="0"/>
                </a:rPr>
                <a:t>Situational Leadership</a:t>
              </a:r>
            </a:p>
            <a:p>
              <a:pPr algn="ctr"/>
              <a:endParaRPr lang="en-IN" sz="5200" b="1" dirty="0">
                <a:effectLst>
                  <a:glow rad="228600">
                    <a:schemeClr val="bg1">
                      <a:alpha val="40000"/>
                    </a:schemeClr>
                  </a:glow>
                </a:effectLst>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12" presetClass="entr" presetSubtype="8"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slide(fromLeft)">
                                      <p:cBhvr>
                                        <p:cTn id="13" dur="500"/>
                                        <p:tgtEl>
                                          <p:spTgt spid="1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12" presetClass="entr" presetSubtype="2"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lide(fromRight)">
                                      <p:cBhvr>
                                        <p:cTn id="23" dur="500"/>
                                        <p:tgtEl>
                                          <p:spTgt spid="20"/>
                                        </p:tgtEl>
                                      </p:cBhvr>
                                    </p:animEffect>
                                  </p:childTnLst>
                                </p:cTn>
                              </p:par>
                            </p:childTnLst>
                          </p:cTn>
                        </p:par>
                        <p:par>
                          <p:cTn id="24" fill="hold">
                            <p:stCondLst>
                              <p:cond delay="2000"/>
                            </p:stCondLst>
                            <p:childTnLst>
                              <p:par>
                                <p:cTn id="25" presetID="53"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2500"/>
                            </p:stCondLst>
                            <p:childTnLst>
                              <p:par>
                                <p:cTn id="31" presetID="12" presetClass="entr" presetSubtype="8"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slide(fromLeft)">
                                      <p:cBhvr>
                                        <p:cTn id="33" dur="500"/>
                                        <p:tgtEl>
                                          <p:spTgt spid="21"/>
                                        </p:tgtEl>
                                      </p:cBhvr>
                                    </p:animEffect>
                                  </p:childTnLst>
                                </p:cTn>
                              </p:par>
                            </p:childTnLst>
                          </p:cTn>
                        </p:par>
                        <p:par>
                          <p:cTn id="34" fill="hold">
                            <p:stCondLst>
                              <p:cond delay="3000"/>
                            </p:stCondLst>
                            <p:childTnLst>
                              <p:par>
                                <p:cTn id="35" presetID="53" presetClass="entr" presetSubtype="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12" presetClass="entr" presetSubtype="2"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slide(fromRight)">
                                      <p:cBhvr>
                                        <p:cTn id="43" dur="500"/>
                                        <p:tgtEl>
                                          <p:spTgt spid="22"/>
                                        </p:tgtEl>
                                      </p:cBhvr>
                                    </p:animEffect>
                                  </p:childTnLst>
                                </p:cTn>
                              </p:par>
                            </p:childTnLst>
                          </p:cTn>
                        </p:par>
                        <p:par>
                          <p:cTn id="44" fill="hold">
                            <p:stCondLst>
                              <p:cond delay="4000"/>
                            </p:stCondLst>
                            <p:childTnLst>
                              <p:par>
                                <p:cTn id="45" presetID="53" presetClass="entr" presetSubtype="0" fill="hold"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7" grpId="0" animBg="1"/>
      <p:bldP spid="20" grpId="0" animBg="1"/>
      <p:bldP spid="21" grpId="0" animBg="1"/>
      <p:bldP spid="2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13513330_xl.jpg"/>
          <p:cNvPicPr>
            <a:picLocks noChangeAspect="1"/>
          </p:cNvPicPr>
          <p:nvPr/>
        </p:nvPicPr>
        <p:blipFill>
          <a:blip r:embed="rId4" cstate="email">
            <a:extLst>
              <a:ext uri="{28A0092B-C50C-407E-A947-70E740481C1C}">
                <a14:useLocalDpi xmlns:a14="http://schemas.microsoft.com/office/drawing/2010/main"/>
              </a:ext>
            </a:extLst>
          </a:blip>
          <a:srcRect l="51378" t="50828" r="896" b="1578"/>
          <a:stretch>
            <a:fillRect/>
          </a:stretch>
        </p:blipFill>
        <p:spPr>
          <a:xfrm>
            <a:off x="0" y="908720"/>
            <a:ext cx="9144000" cy="5949280"/>
          </a:xfrm>
          <a:prstGeom prst="rect">
            <a:avLst/>
          </a:prstGeom>
        </p:spPr>
      </p:pic>
      <p:grpSp>
        <p:nvGrpSpPr>
          <p:cNvPr id="2" name="Group 5"/>
          <p:cNvGrpSpPr/>
          <p:nvPr/>
        </p:nvGrpSpPr>
        <p:grpSpPr>
          <a:xfrm>
            <a:off x="0" y="0"/>
            <a:ext cx="9144000" cy="908720"/>
            <a:chOff x="0" y="0"/>
            <a:chExt cx="9144000" cy="908720"/>
          </a:xfrm>
        </p:grpSpPr>
        <p:pic>
          <p:nvPicPr>
            <p:cNvPr id="3" name="Picture 2" descr="12244771_l.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rot="16200000">
              <a:off x="4117640" y="-4117640"/>
              <a:ext cx="908720" cy="9144000"/>
            </a:xfrm>
            <a:prstGeom prst="rect">
              <a:avLst/>
            </a:prstGeom>
          </p:spPr>
        </p:pic>
        <p:sp>
          <p:nvSpPr>
            <p:cNvPr id="4" name="Rectangle 3"/>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TextBox 4"/>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Introduction</a:t>
              </a:r>
            </a:p>
          </p:txBody>
        </p:sp>
      </p:grpSp>
      <p:pic>
        <p:nvPicPr>
          <p:cNvPr id="7" name="Picture 6" descr="11862596_l.jpg"/>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0" y="908720"/>
            <a:ext cx="2447256" cy="5949280"/>
          </a:xfrm>
          <a:prstGeom prst="rect">
            <a:avLst/>
          </a:prstGeom>
        </p:spPr>
      </p:pic>
      <p:pic>
        <p:nvPicPr>
          <p:cNvPr id="8" name="Picture 7" descr="11862596_l.jpg"/>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6600938" y="1080120"/>
            <a:ext cx="2543062" cy="6021288"/>
          </a:xfrm>
          <a:prstGeom prst="rect">
            <a:avLst/>
          </a:prstGeom>
        </p:spPr>
      </p:pic>
      <p:sp>
        <p:nvSpPr>
          <p:cNvPr id="12" name="Rounded Rectangular Callout 11"/>
          <p:cNvSpPr/>
          <p:nvPr/>
        </p:nvSpPr>
        <p:spPr>
          <a:xfrm>
            <a:off x="2123728" y="1484784"/>
            <a:ext cx="3995872" cy="1584176"/>
          </a:xfrm>
          <a:prstGeom prst="wedgeRoundRectCallout">
            <a:avLst>
              <a:gd name="adj1" fmla="val -64312"/>
              <a:gd name="adj2" fmla="val -29727"/>
              <a:gd name="adj3" fmla="val 16667"/>
            </a:avLst>
          </a:prstGeom>
          <a:solidFill>
            <a:srgbClr val="B3A2C7">
              <a:alpha val="80000"/>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b="1" dirty="0" smtClean="0">
                <a:solidFill>
                  <a:schemeClr val="tx1"/>
                </a:solidFill>
              </a:rPr>
              <a:t>Yes, let’s hope so! Anyways, welcome to Globus and you can reach me anytime you need any kind of help. My extension is 121.</a:t>
            </a:r>
          </a:p>
        </p:txBody>
      </p:sp>
      <p:sp>
        <p:nvSpPr>
          <p:cNvPr id="13" name="Rounded Rectangular Callout 12"/>
          <p:cNvSpPr/>
          <p:nvPr/>
        </p:nvSpPr>
        <p:spPr>
          <a:xfrm>
            <a:off x="3059832" y="3212976"/>
            <a:ext cx="3995872" cy="1008112"/>
          </a:xfrm>
          <a:prstGeom prst="wedgeRoundRectCallout">
            <a:avLst>
              <a:gd name="adj1" fmla="val 62691"/>
              <a:gd name="adj2" fmla="val -125407"/>
              <a:gd name="adj3" fmla="val 16667"/>
            </a:avLst>
          </a:prstGeom>
          <a:solidFill>
            <a:schemeClr val="accent5">
              <a:lumMod val="60000"/>
              <a:lumOff val="40000"/>
              <a:alpha val="80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b="1" dirty="0" smtClean="0">
                <a:solidFill>
                  <a:schemeClr val="tx1"/>
                </a:solidFill>
              </a:rPr>
              <a:t>Thanks! It was nice talking to you! Thanks for your offer of help.</a:t>
            </a:r>
          </a:p>
        </p:txBody>
      </p:sp>
      <p:pic>
        <p:nvPicPr>
          <p:cNvPr id="14" name="Picture 13"/>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08031" y="15649"/>
            <a:ext cx="952381" cy="965079"/>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lide(fromLeft)">
                                      <p:cBhvr>
                                        <p:cTn id="7" dur="500"/>
                                        <p:tgtEl>
                                          <p:spTgt spid="12"/>
                                        </p:tgtEl>
                                      </p:cBhvr>
                                    </p:animEffect>
                                  </p:childTnLst>
                                </p:cTn>
                              </p:par>
                            </p:childTnLst>
                          </p:cTn>
                        </p:par>
                        <p:par>
                          <p:cTn id="8" fill="hold">
                            <p:stCondLst>
                              <p:cond delay="500"/>
                            </p:stCondLst>
                            <p:childTnLst>
                              <p:par>
                                <p:cTn id="9" presetID="12" presetClass="entr" presetSubtype="2" fill="hold" grpId="0" nodeType="afterEffect">
                                  <p:stCondLst>
                                    <p:cond delay="4000"/>
                                  </p:stCondLst>
                                  <p:childTnLst>
                                    <p:set>
                                      <p:cBhvr>
                                        <p:cTn id="10" dur="1" fill="hold">
                                          <p:stCondLst>
                                            <p:cond delay="0"/>
                                          </p:stCondLst>
                                        </p:cTn>
                                        <p:tgtEl>
                                          <p:spTgt spid="13"/>
                                        </p:tgtEl>
                                        <p:attrNameLst>
                                          <p:attrName>style.visibility</p:attrName>
                                        </p:attrNameLst>
                                      </p:cBhvr>
                                      <p:to>
                                        <p:strVal val="visible"/>
                                      </p:to>
                                    </p:set>
                                    <p:animEffect transition="in" filter="slide(fromRight)">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13513330_xl.jpg"/>
          <p:cNvPicPr>
            <a:picLocks noChangeAspect="1"/>
          </p:cNvPicPr>
          <p:nvPr/>
        </p:nvPicPr>
        <p:blipFill>
          <a:blip r:embed="rId4" cstate="email">
            <a:extLst>
              <a:ext uri="{28A0092B-C50C-407E-A947-70E740481C1C}">
                <a14:useLocalDpi xmlns:a14="http://schemas.microsoft.com/office/drawing/2010/main"/>
              </a:ext>
            </a:extLst>
          </a:blip>
          <a:srcRect l="51378" t="50828" r="896" b="1578"/>
          <a:stretch>
            <a:fillRect/>
          </a:stretch>
        </p:blipFill>
        <p:spPr>
          <a:xfrm>
            <a:off x="0" y="908720"/>
            <a:ext cx="9144000" cy="5949280"/>
          </a:xfrm>
          <a:prstGeom prst="rect">
            <a:avLst/>
          </a:prstGeom>
        </p:spPr>
      </p:pic>
      <p:grpSp>
        <p:nvGrpSpPr>
          <p:cNvPr id="2" name="Group 5"/>
          <p:cNvGrpSpPr/>
          <p:nvPr/>
        </p:nvGrpSpPr>
        <p:grpSpPr>
          <a:xfrm>
            <a:off x="0" y="0"/>
            <a:ext cx="9144000" cy="908720"/>
            <a:chOff x="0" y="0"/>
            <a:chExt cx="9144000" cy="908720"/>
          </a:xfrm>
        </p:grpSpPr>
        <p:pic>
          <p:nvPicPr>
            <p:cNvPr id="3" name="Picture 2" descr="12244771_l.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rot="16200000">
              <a:off x="4117640" y="-4117640"/>
              <a:ext cx="908720" cy="9144000"/>
            </a:xfrm>
            <a:prstGeom prst="rect">
              <a:avLst/>
            </a:prstGeom>
          </p:spPr>
        </p:pic>
        <p:sp>
          <p:nvSpPr>
            <p:cNvPr id="4" name="Rectangle 3"/>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TextBox 4"/>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Introduction</a:t>
              </a:r>
            </a:p>
          </p:txBody>
        </p:sp>
      </p:grpSp>
      <p:pic>
        <p:nvPicPr>
          <p:cNvPr id="7" name="Picture 6" descr="11862596_l.jpg"/>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3348880" y="908720"/>
            <a:ext cx="2231232" cy="5949280"/>
          </a:xfrm>
          <a:prstGeom prst="rect">
            <a:avLst/>
          </a:prstGeom>
        </p:spPr>
      </p:pic>
      <p:pic>
        <p:nvPicPr>
          <p:cNvPr id="8" name="Picture 7" descr="11862596_l.jpg"/>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6600938" y="1080120"/>
            <a:ext cx="2543062" cy="6021288"/>
          </a:xfrm>
          <a:prstGeom prst="rect">
            <a:avLst/>
          </a:prstGeom>
        </p:spPr>
      </p:pic>
      <p:pic>
        <p:nvPicPr>
          <p:cNvPr id="14" name="Picture 13" descr="11862596_l.jpg"/>
          <p:cNvPicPr>
            <a:picLocks noChangeAspect="1"/>
          </p:cNvPicPr>
          <p:nvPr/>
        </p:nvPicPr>
        <p:blipFill>
          <a:blip r:embed="rId8" cstate="email">
            <a:clrChange>
              <a:clrFrom>
                <a:srgbClr val="F2F7F3"/>
              </a:clrFrom>
              <a:clrTo>
                <a:srgbClr val="F2F7F3">
                  <a:alpha val="0"/>
                </a:srgbClr>
              </a:clrTo>
            </a:clrChange>
            <a:extLst>
              <a:ext uri="{28A0092B-C50C-407E-A947-70E740481C1C}">
                <a14:useLocalDpi xmlns:a14="http://schemas.microsoft.com/office/drawing/2010/main"/>
              </a:ext>
            </a:extLst>
          </a:blip>
          <a:srcRect/>
          <a:stretch>
            <a:fillRect/>
          </a:stretch>
        </p:blipFill>
        <p:spPr>
          <a:xfrm>
            <a:off x="0" y="531259"/>
            <a:ext cx="2915816" cy="6570149"/>
          </a:xfrm>
          <a:prstGeom prst="rect">
            <a:avLst/>
          </a:prstGeom>
        </p:spPr>
      </p:pic>
      <p:grpSp>
        <p:nvGrpSpPr>
          <p:cNvPr id="15" name="Group 40"/>
          <p:cNvGrpSpPr/>
          <p:nvPr/>
        </p:nvGrpSpPr>
        <p:grpSpPr>
          <a:xfrm>
            <a:off x="-36512" y="2060848"/>
            <a:ext cx="9072000" cy="4797152"/>
            <a:chOff x="-36512" y="1844824"/>
            <a:chExt cx="9072000" cy="4797152"/>
          </a:xfrm>
        </p:grpSpPr>
        <p:sp>
          <p:nvSpPr>
            <p:cNvPr id="16" name="16-Point Star 15"/>
            <p:cNvSpPr/>
            <p:nvPr/>
          </p:nvSpPr>
          <p:spPr>
            <a:xfrm>
              <a:off x="-36512" y="1844824"/>
              <a:ext cx="9072000" cy="4797152"/>
            </a:xfrm>
            <a:prstGeom prst="star16">
              <a:avLst>
                <a:gd name="adj" fmla="val 29460"/>
              </a:avLst>
            </a:prstGeom>
            <a:solidFill>
              <a:srgbClr val="FFCA2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7" name="TextBox 16"/>
            <p:cNvSpPr txBox="1"/>
            <p:nvPr/>
          </p:nvSpPr>
          <p:spPr>
            <a:xfrm>
              <a:off x="2195736" y="2996952"/>
              <a:ext cx="4536504" cy="2554545"/>
            </a:xfrm>
            <a:prstGeom prst="rect">
              <a:avLst/>
            </a:prstGeom>
            <a:noFill/>
          </p:spPr>
          <p:txBody>
            <a:bodyPr wrap="square" rtlCol="0">
              <a:spAutoFit/>
            </a:bodyPr>
            <a:lstStyle/>
            <a:p>
              <a:pPr algn="ctr"/>
              <a:r>
                <a:rPr lang="en-IN" sz="2000" b="1" dirty="0" smtClean="0"/>
                <a:t>You can understand from the conversation between Howard and Peter that although Peter thinks that George is a great leader Howard seems to disagree with him. George treats both Howard and Peter in a similar manner. Then, why do you think both Peter and Howard have different opinion of George?</a:t>
              </a:r>
              <a:endParaRPr lang="en-IN" sz="2000" b="1" dirty="0"/>
            </a:p>
          </p:txBody>
        </p:sp>
      </p:grpSp>
      <p:pic>
        <p:nvPicPr>
          <p:cNvPr id="13" name="Picture 1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208031" y="15649"/>
            <a:ext cx="952381" cy="965079"/>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13513330_xl.jpg"/>
          <p:cNvPicPr>
            <a:picLocks noChangeAspect="1"/>
          </p:cNvPicPr>
          <p:nvPr/>
        </p:nvPicPr>
        <p:blipFill>
          <a:blip r:embed="rId4" cstate="email">
            <a:extLst>
              <a:ext uri="{28A0092B-C50C-407E-A947-70E740481C1C}">
                <a14:useLocalDpi xmlns:a14="http://schemas.microsoft.com/office/drawing/2010/main"/>
              </a:ext>
            </a:extLst>
          </a:blip>
          <a:srcRect l="51378" t="50828" r="896" b="1578"/>
          <a:stretch>
            <a:fillRect/>
          </a:stretch>
        </p:blipFill>
        <p:spPr>
          <a:xfrm>
            <a:off x="0" y="908720"/>
            <a:ext cx="9144000" cy="5949280"/>
          </a:xfrm>
          <a:prstGeom prst="rect">
            <a:avLst/>
          </a:prstGeom>
        </p:spPr>
      </p:pic>
      <p:grpSp>
        <p:nvGrpSpPr>
          <p:cNvPr id="2" name="Group 5"/>
          <p:cNvGrpSpPr/>
          <p:nvPr/>
        </p:nvGrpSpPr>
        <p:grpSpPr>
          <a:xfrm>
            <a:off x="0" y="0"/>
            <a:ext cx="9144000" cy="908720"/>
            <a:chOff x="0" y="0"/>
            <a:chExt cx="9144000" cy="908720"/>
          </a:xfrm>
        </p:grpSpPr>
        <p:pic>
          <p:nvPicPr>
            <p:cNvPr id="3" name="Picture 2" descr="12244771_l.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rot="16200000">
              <a:off x="4117640" y="-4117640"/>
              <a:ext cx="908720" cy="9144000"/>
            </a:xfrm>
            <a:prstGeom prst="rect">
              <a:avLst/>
            </a:prstGeom>
          </p:spPr>
        </p:pic>
        <p:sp>
          <p:nvSpPr>
            <p:cNvPr id="4" name="Rectangle 3"/>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TextBox 4"/>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Introduction</a:t>
              </a:r>
            </a:p>
          </p:txBody>
        </p:sp>
      </p:grpSp>
      <p:pic>
        <p:nvPicPr>
          <p:cNvPr id="7" name="Picture 6" descr="11862596_l.jpg"/>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3348880" y="908720"/>
            <a:ext cx="2231232" cy="5949280"/>
          </a:xfrm>
          <a:prstGeom prst="rect">
            <a:avLst/>
          </a:prstGeom>
        </p:spPr>
      </p:pic>
      <p:pic>
        <p:nvPicPr>
          <p:cNvPr id="8" name="Picture 7" descr="11862596_l.jpg"/>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6600938" y="1080120"/>
            <a:ext cx="2543062" cy="6021288"/>
          </a:xfrm>
          <a:prstGeom prst="rect">
            <a:avLst/>
          </a:prstGeom>
        </p:spPr>
      </p:pic>
      <p:pic>
        <p:nvPicPr>
          <p:cNvPr id="14" name="Picture 13" descr="11862596_l.jpg"/>
          <p:cNvPicPr>
            <a:picLocks noChangeAspect="1"/>
          </p:cNvPicPr>
          <p:nvPr/>
        </p:nvPicPr>
        <p:blipFill>
          <a:blip r:embed="rId8" cstate="email">
            <a:clrChange>
              <a:clrFrom>
                <a:srgbClr val="F2F7F3"/>
              </a:clrFrom>
              <a:clrTo>
                <a:srgbClr val="F2F7F3">
                  <a:alpha val="0"/>
                </a:srgbClr>
              </a:clrTo>
            </a:clrChange>
            <a:extLst>
              <a:ext uri="{28A0092B-C50C-407E-A947-70E740481C1C}">
                <a14:useLocalDpi xmlns:a14="http://schemas.microsoft.com/office/drawing/2010/main"/>
              </a:ext>
            </a:extLst>
          </a:blip>
          <a:srcRect/>
          <a:stretch>
            <a:fillRect/>
          </a:stretch>
        </p:blipFill>
        <p:spPr>
          <a:xfrm>
            <a:off x="0" y="531259"/>
            <a:ext cx="2915816" cy="6570149"/>
          </a:xfrm>
          <a:prstGeom prst="rect">
            <a:avLst/>
          </a:prstGeom>
        </p:spPr>
      </p:pic>
      <p:grpSp>
        <p:nvGrpSpPr>
          <p:cNvPr id="6" name="Group 40"/>
          <p:cNvGrpSpPr/>
          <p:nvPr/>
        </p:nvGrpSpPr>
        <p:grpSpPr>
          <a:xfrm>
            <a:off x="-36512" y="2708920"/>
            <a:ext cx="9072000" cy="4032448"/>
            <a:chOff x="-36512" y="1844824"/>
            <a:chExt cx="9072000" cy="4032448"/>
          </a:xfrm>
        </p:grpSpPr>
        <p:sp>
          <p:nvSpPr>
            <p:cNvPr id="16" name="16-Point Star 15"/>
            <p:cNvSpPr/>
            <p:nvPr/>
          </p:nvSpPr>
          <p:spPr>
            <a:xfrm>
              <a:off x="-36512" y="1844824"/>
              <a:ext cx="9072000" cy="4032448"/>
            </a:xfrm>
            <a:prstGeom prst="star16">
              <a:avLst>
                <a:gd name="adj" fmla="val 29460"/>
              </a:avLst>
            </a:prstGeom>
            <a:solidFill>
              <a:srgbClr val="FF79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7" name="TextBox 16"/>
            <p:cNvSpPr txBox="1"/>
            <p:nvPr/>
          </p:nvSpPr>
          <p:spPr>
            <a:xfrm>
              <a:off x="2267744" y="2766407"/>
              <a:ext cx="4536504" cy="2246769"/>
            </a:xfrm>
            <a:prstGeom prst="rect">
              <a:avLst/>
            </a:prstGeom>
            <a:noFill/>
          </p:spPr>
          <p:txBody>
            <a:bodyPr wrap="square" rtlCol="0">
              <a:spAutoFit/>
            </a:bodyPr>
            <a:lstStyle/>
            <a:p>
              <a:pPr algn="ctr"/>
              <a:r>
                <a:rPr lang="en-IN" sz="2000" b="1" dirty="0" smtClean="0"/>
                <a:t>George can become a great leader if he treats each of his employees as per their situation. Hence, you can see that the appropriate leadership style and skills have to be applied as per the situation or ‘Situational Leadership’ is crucial to become an effective leader.</a:t>
              </a:r>
              <a:endParaRPr lang="en-IN" sz="2000" b="1" dirty="0"/>
            </a:p>
          </p:txBody>
        </p:sp>
      </p:grpSp>
      <p:grpSp>
        <p:nvGrpSpPr>
          <p:cNvPr id="13" name="Gruppieren 20"/>
          <p:cNvGrpSpPr/>
          <p:nvPr/>
        </p:nvGrpSpPr>
        <p:grpSpPr>
          <a:xfrm rot="383809">
            <a:off x="5012205" y="2046780"/>
            <a:ext cx="3681680" cy="1008348"/>
            <a:chOff x="6232591" y="47291"/>
            <a:chExt cx="6982654" cy="1247152"/>
          </a:xfrm>
        </p:grpSpPr>
        <p:sp>
          <p:nvSpPr>
            <p:cNvPr id="15" name="Rechteck 21"/>
            <p:cNvSpPr/>
            <p:nvPr/>
          </p:nvSpPr>
          <p:spPr bwMode="auto">
            <a:xfrm>
              <a:off x="6943046" y="146433"/>
              <a:ext cx="6272199" cy="1148010"/>
            </a:xfrm>
            <a:prstGeom prst="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3500000" scaled="1"/>
              <a:tileRect/>
            </a:gradFill>
            <a:ln w="12700">
              <a:noFill/>
              <a:round/>
              <a:headEnd/>
              <a:tailEnd/>
            </a:ln>
            <a:effectLst>
              <a:outerShdw blurRad="127000" dist="63500" dir="2700000" algn="tl" rotWithShape="0">
                <a:prstClr val="black">
                  <a:alpha val="40000"/>
                </a:prstClr>
              </a:outerShdw>
            </a:effectLst>
          </p:spPr>
          <p:txBody>
            <a:bodyPr lIns="144000" tIns="180000" rIns="72000" rtlCol="0" anchor="t"/>
            <a:lstStyle/>
            <a:p>
              <a:pPr>
                <a:spcAft>
                  <a:spcPts val="1200"/>
                </a:spcAft>
              </a:pPr>
              <a:r>
                <a:rPr lang="en-IN" sz="2000" dirty="0" smtClean="0">
                  <a:cs typeface="MV Boli" pitchFamily="2" charset="0"/>
                </a:rPr>
                <a:t>Let us learn about ‘Situational Leadership’ in detail.</a:t>
              </a:r>
              <a:endParaRPr lang="en-US" sz="2000" dirty="0">
                <a:cs typeface="MV Boli" pitchFamily="2" charset="0"/>
              </a:endParaRPr>
            </a:p>
          </p:txBody>
        </p:sp>
        <p:pic>
          <p:nvPicPr>
            <p:cNvPr id="18" name="Picture 5" descr="Tessafilm_4"/>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gray">
            <a:xfrm rot="20222041">
              <a:off x="6232591" y="47291"/>
              <a:ext cx="2229621" cy="525902"/>
            </a:xfrm>
            <a:prstGeom prst="rect">
              <a:avLst/>
            </a:prstGeom>
            <a:noFill/>
          </p:spPr>
        </p:pic>
      </p:grpSp>
      <p:pic>
        <p:nvPicPr>
          <p:cNvPr id="19" name="Picture 18"/>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208031" y="15649"/>
            <a:ext cx="952381" cy="965079"/>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400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0" y="0"/>
            <a:ext cx="9144000" cy="908720"/>
            <a:chOff x="0" y="0"/>
            <a:chExt cx="9144000" cy="908720"/>
          </a:xfrm>
        </p:grpSpPr>
        <p:pic>
          <p:nvPicPr>
            <p:cNvPr id="3" name="Picture 2" descr="12244771_l.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rot="16200000">
              <a:off x="4117640" y="-4117640"/>
              <a:ext cx="908720" cy="9144000"/>
            </a:xfrm>
            <a:prstGeom prst="rect">
              <a:avLst/>
            </a:prstGeom>
          </p:spPr>
        </p:pic>
        <p:sp>
          <p:nvSpPr>
            <p:cNvPr id="4" name="Rectangle 3"/>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TextBox 4"/>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IN" sz="3200" dirty="0" smtClean="0"/>
                <a:t>What is Situational Leadership Model?</a:t>
              </a:r>
              <a:endParaRPr lang="en-US" sz="3200" dirty="0" smtClean="0"/>
            </a:p>
          </p:txBody>
        </p:sp>
      </p:grpSp>
      <p:pic>
        <p:nvPicPr>
          <p:cNvPr id="6" name="Picture 5" descr="20615386_l.jpg"/>
          <p:cNvPicPr>
            <a:picLocks noChangeAspect="1"/>
          </p:cNvPicPr>
          <p:nvPr/>
        </p:nvPicPr>
        <p:blipFill>
          <a:blip r:embed="rId5" cstate="email">
            <a:lum bright="10000"/>
            <a:extLst>
              <a:ext uri="{28A0092B-C50C-407E-A947-70E740481C1C}">
                <a14:useLocalDpi xmlns:a14="http://schemas.microsoft.com/office/drawing/2010/main"/>
              </a:ext>
            </a:extLst>
          </a:blip>
          <a:stretch>
            <a:fillRect/>
          </a:stretch>
        </p:blipFill>
        <p:spPr>
          <a:xfrm>
            <a:off x="0" y="908720"/>
            <a:ext cx="9144000" cy="5949280"/>
          </a:xfrm>
          <a:prstGeom prst="rect">
            <a:avLst/>
          </a:prstGeom>
        </p:spPr>
      </p:pic>
      <p:sp>
        <p:nvSpPr>
          <p:cNvPr id="7" name="Rounded Rectangle 6"/>
          <p:cNvSpPr/>
          <p:nvPr/>
        </p:nvSpPr>
        <p:spPr>
          <a:xfrm>
            <a:off x="4427984" y="908720"/>
            <a:ext cx="4716016" cy="5949280"/>
          </a:xfrm>
          <a:prstGeom prst="roundRect">
            <a:avLst>
              <a:gd name="adj" fmla="val 0"/>
            </a:avLst>
          </a:prstGeom>
          <a:solidFill>
            <a:srgbClr val="FF9999">
              <a:alpha val="69804"/>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b="1" dirty="0" smtClean="0">
                <a:solidFill>
                  <a:schemeClr val="tx1"/>
                </a:solidFill>
              </a:rPr>
              <a:t>The initial theories proposed that leaders are born and cannot be created, there are certain distinct characteristics possessed by few men which make them leaders. However, another interesting theory which was proposed is called ‘Situational Leadership’ Theory. This theory says that the same leadership style cannot be practiced in all situations, depending upon the circumstance and environmental context the leadership style also changes. The pioneers of this theory were Kenneth Blanchard and Paul Hersey.</a:t>
            </a:r>
          </a:p>
          <a:p>
            <a:endParaRPr lang="en-IN" sz="2000" b="1" dirty="0" smtClean="0">
              <a:solidFill>
                <a:schemeClr val="tx1"/>
              </a:solidFill>
            </a:endParaRPr>
          </a:p>
          <a:p>
            <a:r>
              <a:rPr lang="en-IN" sz="2000" b="1" dirty="0" smtClean="0">
                <a:solidFill>
                  <a:schemeClr val="tx1"/>
                </a:solidFill>
              </a:rPr>
              <a:t>The model encourages the leaders to analyze a particular situation in depth and then lead in the most appropriate manner, suitable for that situation. </a:t>
            </a:r>
          </a:p>
        </p:txBody>
      </p:sp>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08031" y="15649"/>
            <a:ext cx="952381" cy="965079"/>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12" presetClass="entr" presetSubtype="2"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slide(fromRight)">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0" y="0"/>
            <a:ext cx="9144000" cy="908720"/>
            <a:chOff x="0" y="0"/>
            <a:chExt cx="9144000" cy="908720"/>
          </a:xfrm>
        </p:grpSpPr>
        <p:pic>
          <p:nvPicPr>
            <p:cNvPr id="3" name="Picture 2" descr="12244771_l.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rot="16200000">
              <a:off x="4117640" y="-4117640"/>
              <a:ext cx="908720" cy="9144000"/>
            </a:xfrm>
            <a:prstGeom prst="rect">
              <a:avLst/>
            </a:prstGeom>
          </p:spPr>
        </p:pic>
        <p:sp>
          <p:nvSpPr>
            <p:cNvPr id="4" name="Rectangle 3"/>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TextBox 4"/>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IN" sz="3200" dirty="0" smtClean="0"/>
                <a:t>Components of Situational Leadership Model</a:t>
              </a:r>
              <a:endParaRPr lang="en-US" sz="3200" dirty="0" smtClean="0"/>
            </a:p>
          </p:txBody>
        </p:sp>
      </p:grpSp>
      <p:sp>
        <p:nvSpPr>
          <p:cNvPr id="6" name="Ellipse 59"/>
          <p:cNvSpPr/>
          <p:nvPr/>
        </p:nvSpPr>
        <p:spPr bwMode="auto">
          <a:xfrm>
            <a:off x="3253673" y="5949479"/>
            <a:ext cx="3058350" cy="618264"/>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defTabSz="457200" eaLnBrk="1" hangingPunct="1">
              <a:defRPr/>
            </a:pPr>
            <a:endParaRPr lang="da-DK" sz="1800" smtClean="0">
              <a:solidFill>
                <a:srgbClr val="FFFFFF"/>
              </a:solidFill>
              <a:latin typeface="Calibri" pitchFamily="34" charset="0"/>
              <a:cs typeface="+mn-cs"/>
            </a:endParaRPr>
          </a:p>
        </p:txBody>
      </p:sp>
      <p:sp>
        <p:nvSpPr>
          <p:cNvPr id="7" name="Oval 6"/>
          <p:cNvSpPr>
            <a:spLocks noChangeArrowheads="1"/>
          </p:cNvSpPr>
          <p:nvPr/>
        </p:nvSpPr>
        <p:spPr bwMode="auto">
          <a:xfrm>
            <a:off x="2195735" y="1999779"/>
            <a:ext cx="2866136" cy="2867163"/>
          </a:xfrm>
          <a:prstGeom prst="ellipse">
            <a:avLst/>
          </a:prstGeom>
          <a:solidFill>
            <a:srgbClr val="F6882E">
              <a:alpha val="49804"/>
            </a:srgbClr>
          </a:solidFill>
          <a:ln w="3175">
            <a:noFill/>
            <a:round/>
            <a:headEnd/>
            <a:tailEnd/>
          </a:ln>
          <a:effectLst/>
          <a:scene3d>
            <a:camera prst="orthographicFront"/>
            <a:lightRig rig="threePt" dir="t"/>
          </a:scene3d>
          <a:sp3d prstMaterial="matte">
            <a:extrusionClr>
              <a:srgbClr val="FF9966"/>
            </a:extrusionClr>
          </a:sp3d>
        </p:spPr>
        <p:txBody>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defTabSz="457200" eaLnBrk="1" hangingPunct="1">
              <a:defRPr/>
            </a:pPr>
            <a:endParaRPr lang="nb-NO" sz="3600" smtClean="0">
              <a:solidFill>
                <a:prstClr val="black"/>
              </a:solidFill>
              <a:cs typeface="+mn-cs"/>
            </a:endParaRPr>
          </a:p>
        </p:txBody>
      </p:sp>
      <p:sp>
        <p:nvSpPr>
          <p:cNvPr id="8" name="Oval 7"/>
          <p:cNvSpPr>
            <a:spLocks noChangeArrowheads="1"/>
          </p:cNvSpPr>
          <p:nvPr/>
        </p:nvSpPr>
        <p:spPr bwMode="auto">
          <a:xfrm>
            <a:off x="3995935" y="1999779"/>
            <a:ext cx="2866136" cy="2867163"/>
          </a:xfrm>
          <a:prstGeom prst="ellipse">
            <a:avLst/>
          </a:prstGeom>
          <a:solidFill>
            <a:srgbClr val="74B32F">
              <a:alpha val="49804"/>
            </a:srgbClr>
          </a:solidFill>
          <a:ln w="3175">
            <a:noFill/>
            <a:round/>
            <a:headEnd/>
            <a:tailEnd/>
          </a:ln>
          <a:effectLst/>
          <a:scene3d>
            <a:camera prst="orthographicFront"/>
            <a:lightRig rig="threePt" dir="t"/>
          </a:scene3d>
          <a:sp3d prstMaterial="matte">
            <a:extrusionClr>
              <a:srgbClr val="FF9966"/>
            </a:extrusionClr>
          </a:sp3d>
        </p:spPr>
        <p:txBody>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defTabSz="457200" eaLnBrk="1" hangingPunct="1">
              <a:defRPr/>
            </a:pPr>
            <a:endParaRPr lang="nb-NO" sz="2800" smtClean="0">
              <a:solidFill>
                <a:prstClr val="black"/>
              </a:solidFill>
              <a:cs typeface="+mn-cs"/>
            </a:endParaRPr>
          </a:p>
        </p:txBody>
      </p:sp>
      <p:sp>
        <p:nvSpPr>
          <p:cNvPr id="9" name="Oval 8"/>
          <p:cNvSpPr>
            <a:spLocks noChangeArrowheads="1"/>
          </p:cNvSpPr>
          <p:nvPr/>
        </p:nvSpPr>
        <p:spPr bwMode="auto">
          <a:xfrm>
            <a:off x="3059831" y="3387116"/>
            <a:ext cx="2866136" cy="2867163"/>
          </a:xfrm>
          <a:prstGeom prst="ellipse">
            <a:avLst/>
          </a:prstGeom>
          <a:solidFill>
            <a:srgbClr val="3795AF">
              <a:alpha val="49804"/>
            </a:srgbClr>
          </a:solidFill>
          <a:ln w="3175">
            <a:noFill/>
            <a:round/>
            <a:headEnd/>
            <a:tailEnd/>
          </a:ln>
          <a:effectLst/>
          <a:scene3d>
            <a:camera prst="orthographicFront"/>
            <a:lightRig rig="threePt" dir="t"/>
          </a:scene3d>
          <a:sp3d prstMaterial="matte">
            <a:extrusionClr>
              <a:srgbClr val="FF9966"/>
            </a:extrusionClr>
          </a:sp3d>
        </p:spPr>
        <p:txBody>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defTabSz="457200" eaLnBrk="1" hangingPunct="1">
              <a:defRPr/>
            </a:pPr>
            <a:endParaRPr lang="nb-NO" sz="2800" smtClean="0">
              <a:solidFill>
                <a:prstClr val="black"/>
              </a:solidFill>
              <a:cs typeface="+mn-cs"/>
            </a:endParaRPr>
          </a:p>
        </p:txBody>
      </p:sp>
      <p:sp>
        <p:nvSpPr>
          <p:cNvPr id="10" name="TextBox 9"/>
          <p:cNvSpPr txBox="1">
            <a:spLocks noChangeArrowheads="1"/>
          </p:cNvSpPr>
          <p:nvPr/>
        </p:nvSpPr>
        <p:spPr bwMode="auto">
          <a:xfrm>
            <a:off x="5076056" y="2780928"/>
            <a:ext cx="15121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defTabSz="457200" eaLnBrk="1" hangingPunct="1">
              <a:defRPr/>
            </a:pPr>
            <a:r>
              <a:rPr lang="en-US" sz="2000" b="1" dirty="0" smtClean="0">
                <a:solidFill>
                  <a:prstClr val="black"/>
                </a:solidFill>
                <a:latin typeface="+mj-lt"/>
              </a:rPr>
              <a:t>Direction</a:t>
            </a:r>
            <a:endParaRPr lang="en-US" sz="2000" b="1" dirty="0" smtClean="0">
              <a:solidFill>
                <a:prstClr val="black"/>
              </a:solidFill>
              <a:latin typeface="+mj-lt"/>
              <a:cs typeface="+mn-cs"/>
            </a:endParaRPr>
          </a:p>
        </p:txBody>
      </p:sp>
      <p:sp>
        <p:nvSpPr>
          <p:cNvPr id="11" name="TextBox 10"/>
          <p:cNvSpPr txBox="1">
            <a:spLocks noChangeArrowheads="1"/>
          </p:cNvSpPr>
          <p:nvPr/>
        </p:nvSpPr>
        <p:spPr bwMode="auto">
          <a:xfrm>
            <a:off x="3779912" y="5045114"/>
            <a:ext cx="14401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defTabSz="457200" eaLnBrk="1" hangingPunct="1">
              <a:defRPr/>
            </a:pPr>
            <a:r>
              <a:rPr lang="en-US" sz="2000" b="1" dirty="0" smtClean="0">
                <a:solidFill>
                  <a:prstClr val="black"/>
                </a:solidFill>
                <a:latin typeface="+mj-lt"/>
              </a:rPr>
              <a:t>Readiness</a:t>
            </a:r>
            <a:endParaRPr lang="en-US" sz="2000" b="1" dirty="0" smtClean="0">
              <a:solidFill>
                <a:prstClr val="black"/>
              </a:solidFill>
              <a:latin typeface="+mj-lt"/>
              <a:cs typeface="+mn-cs"/>
            </a:endParaRPr>
          </a:p>
        </p:txBody>
      </p:sp>
      <p:sp>
        <p:nvSpPr>
          <p:cNvPr id="12" name="TextBox 11"/>
          <p:cNvSpPr txBox="1">
            <a:spLocks noChangeArrowheads="1"/>
          </p:cNvSpPr>
          <p:nvPr/>
        </p:nvSpPr>
        <p:spPr bwMode="auto">
          <a:xfrm>
            <a:off x="2267744" y="2708920"/>
            <a:ext cx="144016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defTabSz="457200" eaLnBrk="1" hangingPunct="1">
              <a:defRPr/>
            </a:pPr>
            <a:r>
              <a:rPr lang="en-US" sz="2000" b="1" dirty="0" smtClean="0">
                <a:solidFill>
                  <a:prstClr val="black"/>
                </a:solidFill>
                <a:latin typeface="+mj-lt"/>
              </a:rPr>
              <a:t>Socio-emotional Support</a:t>
            </a:r>
            <a:endParaRPr lang="en-US" sz="2000" b="1" dirty="0" smtClean="0">
              <a:solidFill>
                <a:prstClr val="black"/>
              </a:solidFill>
              <a:latin typeface="+mj-lt"/>
              <a:cs typeface="+mn-cs"/>
            </a:endParaRPr>
          </a:p>
        </p:txBody>
      </p:sp>
      <p:sp>
        <p:nvSpPr>
          <p:cNvPr id="13" name="TextBox 12"/>
          <p:cNvSpPr txBox="1"/>
          <p:nvPr/>
        </p:nvSpPr>
        <p:spPr>
          <a:xfrm>
            <a:off x="683568" y="980728"/>
            <a:ext cx="8136904" cy="707886"/>
          </a:xfrm>
          <a:prstGeom prst="rect">
            <a:avLst/>
          </a:prstGeom>
          <a:noFill/>
        </p:spPr>
        <p:txBody>
          <a:bodyPr wrap="square" rtlCol="0">
            <a:spAutoFit/>
          </a:bodyPr>
          <a:lstStyle/>
          <a:p>
            <a:r>
              <a:rPr lang="en-IN" sz="2000" dirty="0" smtClean="0"/>
              <a:t>According to Paul Hersey, “Situational Leadership” is based on interplay among the amount of following components: </a:t>
            </a:r>
          </a:p>
        </p:txBody>
      </p:sp>
      <p:sp>
        <p:nvSpPr>
          <p:cNvPr id="14" name="Line 33"/>
          <p:cNvSpPr>
            <a:spLocks noChangeShapeType="1"/>
          </p:cNvSpPr>
          <p:nvPr/>
        </p:nvSpPr>
        <p:spPr bwMode="auto">
          <a:xfrm rot="5400000" flipV="1">
            <a:off x="5847929" y="5569025"/>
            <a:ext cx="616446" cy="720132"/>
          </a:xfrm>
          <a:prstGeom prst="line">
            <a:avLst/>
          </a:prstGeom>
          <a:noFill/>
          <a:ln w="19050">
            <a:solidFill>
              <a:srgbClr val="D7D8D9">
                <a:lumMod val="25000"/>
              </a:srgbClr>
            </a:solidFill>
            <a:prstDash val="sysDot"/>
            <a:round/>
            <a:headEnd/>
            <a:tailEnd/>
          </a:ln>
          <a:effectLst/>
        </p:spPr>
        <p:txBody>
          <a:bodyPr/>
          <a:lstStyle/>
          <a:p>
            <a:pPr eaLnBrk="1" fontAlgn="auto" hangingPunct="1">
              <a:spcBef>
                <a:spcPts val="0"/>
              </a:spcBef>
              <a:spcAft>
                <a:spcPts val="0"/>
              </a:spcAft>
              <a:defRPr/>
            </a:pPr>
            <a:endParaRPr lang="da-DK" kern="0">
              <a:solidFill>
                <a:sysClr val="windowText" lastClr="000000"/>
              </a:solidFill>
              <a:ea typeface="ＭＳ Ｐゴシック" pitchFamily="-65" charset="-128"/>
              <a:cs typeface="ＭＳ Ｐゴシック" pitchFamily="-65" charset="-128"/>
            </a:endParaRPr>
          </a:p>
        </p:txBody>
      </p:sp>
      <p:sp>
        <p:nvSpPr>
          <p:cNvPr id="15" name="Rektangel 63"/>
          <p:cNvSpPr>
            <a:spLocks noChangeArrowheads="1"/>
          </p:cNvSpPr>
          <p:nvPr/>
        </p:nvSpPr>
        <p:spPr bwMode="auto">
          <a:xfrm>
            <a:off x="6372201" y="4293096"/>
            <a:ext cx="2771800" cy="2554545"/>
          </a:xfrm>
          <a:prstGeom prst="rect">
            <a:avLst/>
          </a:prstGeom>
          <a:noFill/>
          <a:ln w="9525">
            <a:noFill/>
            <a:miter lim="800000"/>
            <a:headEnd/>
            <a:tailEnd/>
          </a:ln>
        </p:spPr>
        <p:txBody>
          <a:bodyPr wrap="square">
            <a:spAutoFit/>
          </a:bodyPr>
          <a:lstStyle/>
          <a:p>
            <a:pPr algn="ctr" defTabSz="801688">
              <a:spcBef>
                <a:spcPct val="20000"/>
              </a:spcBef>
            </a:pPr>
            <a:r>
              <a:rPr lang="en-IN" sz="2000" noProof="1" smtClean="0">
                <a:solidFill>
                  <a:srgbClr val="080808"/>
                </a:solidFill>
                <a:latin typeface="Calibri" pitchFamily="34" charset="0"/>
                <a:ea typeface="MS PGothic" pitchFamily="34" charset="-128"/>
              </a:rPr>
              <a:t>‘Readiness’ or ‘Development’ level that followers exhibit on a specific task, function, activity, or objective that the leader is attempting to accomplish through the individual or group </a:t>
            </a:r>
            <a:endParaRPr lang="en-IN" noProof="1">
              <a:solidFill>
                <a:srgbClr val="080808"/>
              </a:solidFill>
              <a:latin typeface="Calibri" pitchFamily="34" charset="0"/>
              <a:ea typeface="MS PGothic" pitchFamily="34" charset="-128"/>
            </a:endParaRPr>
          </a:p>
        </p:txBody>
      </p:sp>
      <p:sp>
        <p:nvSpPr>
          <p:cNvPr id="16" name="Line 33"/>
          <p:cNvSpPr>
            <a:spLocks noChangeShapeType="1"/>
          </p:cNvSpPr>
          <p:nvPr/>
        </p:nvSpPr>
        <p:spPr bwMode="auto">
          <a:xfrm rot="5400000" flipH="1" flipV="1">
            <a:off x="6862885" y="2618905"/>
            <a:ext cx="422275" cy="539750"/>
          </a:xfrm>
          <a:prstGeom prst="line">
            <a:avLst/>
          </a:prstGeom>
          <a:noFill/>
          <a:ln w="19050">
            <a:solidFill>
              <a:srgbClr val="D7D8D9">
                <a:lumMod val="25000"/>
              </a:srgbClr>
            </a:solidFill>
            <a:prstDash val="sysDot"/>
            <a:round/>
            <a:headEnd/>
            <a:tailEnd/>
          </a:ln>
          <a:effectLst/>
        </p:spPr>
        <p:txBody>
          <a:bodyPr/>
          <a:lstStyle/>
          <a:p>
            <a:pPr eaLnBrk="1" fontAlgn="auto" hangingPunct="1">
              <a:spcBef>
                <a:spcPts val="0"/>
              </a:spcBef>
              <a:spcAft>
                <a:spcPts val="0"/>
              </a:spcAft>
              <a:defRPr/>
            </a:pPr>
            <a:endParaRPr lang="da-DK" kern="0">
              <a:solidFill>
                <a:sysClr val="windowText" lastClr="000000"/>
              </a:solidFill>
              <a:ea typeface="ＭＳ Ｐゴシック" pitchFamily="-65" charset="-128"/>
              <a:cs typeface="ＭＳ Ｐゴシック" pitchFamily="-65" charset="-128"/>
            </a:endParaRPr>
          </a:p>
        </p:txBody>
      </p:sp>
      <p:sp>
        <p:nvSpPr>
          <p:cNvPr id="17" name="Rektangel 63"/>
          <p:cNvSpPr>
            <a:spLocks noChangeArrowheads="1"/>
          </p:cNvSpPr>
          <p:nvPr/>
        </p:nvSpPr>
        <p:spPr bwMode="auto">
          <a:xfrm>
            <a:off x="7278364" y="1601505"/>
            <a:ext cx="1865636" cy="1323439"/>
          </a:xfrm>
          <a:prstGeom prst="rect">
            <a:avLst/>
          </a:prstGeom>
          <a:noFill/>
          <a:ln w="9525">
            <a:noFill/>
            <a:miter lim="800000"/>
            <a:headEnd/>
            <a:tailEnd/>
          </a:ln>
        </p:spPr>
        <p:txBody>
          <a:bodyPr wrap="square">
            <a:spAutoFit/>
          </a:bodyPr>
          <a:lstStyle/>
          <a:p>
            <a:pPr defTabSz="801688">
              <a:spcBef>
                <a:spcPct val="20000"/>
              </a:spcBef>
            </a:pPr>
            <a:r>
              <a:rPr lang="en-IN" sz="2000" noProof="1" smtClean="0">
                <a:solidFill>
                  <a:srgbClr val="080808"/>
                </a:solidFill>
                <a:latin typeface="Calibri" pitchFamily="34" charset="0"/>
                <a:ea typeface="MS PGothic" pitchFamily="34" charset="-128"/>
              </a:rPr>
              <a:t>Direction that a leader gives also known as ‘task behavior’</a:t>
            </a:r>
            <a:endParaRPr lang="en-IN" noProof="1">
              <a:solidFill>
                <a:srgbClr val="080808"/>
              </a:solidFill>
              <a:latin typeface="Calibri" pitchFamily="34" charset="0"/>
              <a:ea typeface="MS PGothic" pitchFamily="34" charset="-128"/>
            </a:endParaRPr>
          </a:p>
        </p:txBody>
      </p:sp>
      <p:sp>
        <p:nvSpPr>
          <p:cNvPr id="18" name="Line 33"/>
          <p:cNvSpPr>
            <a:spLocks noChangeShapeType="1"/>
          </p:cNvSpPr>
          <p:nvPr/>
        </p:nvSpPr>
        <p:spPr bwMode="auto">
          <a:xfrm rot="16200000" flipH="1" flipV="1">
            <a:off x="1619373" y="3749205"/>
            <a:ext cx="515937" cy="658812"/>
          </a:xfrm>
          <a:prstGeom prst="line">
            <a:avLst/>
          </a:prstGeom>
          <a:noFill/>
          <a:ln w="19050">
            <a:solidFill>
              <a:srgbClr val="D7D8D9">
                <a:lumMod val="25000"/>
              </a:srgbClr>
            </a:solidFill>
            <a:prstDash val="sysDot"/>
            <a:round/>
            <a:headEnd/>
            <a:tailEnd/>
          </a:ln>
          <a:effectLst/>
        </p:spPr>
        <p:txBody>
          <a:bodyPr/>
          <a:lstStyle/>
          <a:p>
            <a:pPr eaLnBrk="1" fontAlgn="auto" hangingPunct="1">
              <a:spcBef>
                <a:spcPts val="0"/>
              </a:spcBef>
              <a:spcAft>
                <a:spcPts val="0"/>
              </a:spcAft>
              <a:defRPr/>
            </a:pPr>
            <a:endParaRPr lang="da-DK" kern="0">
              <a:solidFill>
                <a:sysClr val="windowText" lastClr="000000"/>
              </a:solidFill>
              <a:ea typeface="ＭＳ Ｐゴシック" pitchFamily="-65" charset="-128"/>
              <a:cs typeface="ＭＳ Ｐゴシック" pitchFamily="-65" charset="-128"/>
            </a:endParaRPr>
          </a:p>
        </p:txBody>
      </p:sp>
      <p:sp>
        <p:nvSpPr>
          <p:cNvPr id="19" name="Rektangel 63"/>
          <p:cNvSpPr>
            <a:spLocks noChangeArrowheads="1"/>
          </p:cNvSpPr>
          <p:nvPr/>
        </p:nvSpPr>
        <p:spPr bwMode="auto">
          <a:xfrm>
            <a:off x="287562" y="4298479"/>
            <a:ext cx="2124198" cy="1938992"/>
          </a:xfrm>
          <a:prstGeom prst="rect">
            <a:avLst/>
          </a:prstGeom>
          <a:noFill/>
          <a:ln w="9525">
            <a:noFill/>
            <a:miter lim="800000"/>
            <a:headEnd/>
            <a:tailEnd/>
          </a:ln>
        </p:spPr>
        <p:txBody>
          <a:bodyPr wrap="square">
            <a:spAutoFit/>
          </a:bodyPr>
          <a:lstStyle/>
          <a:p>
            <a:pPr defTabSz="801688">
              <a:spcBef>
                <a:spcPct val="20000"/>
              </a:spcBef>
            </a:pPr>
            <a:r>
              <a:rPr lang="en-IN" sz="2000" noProof="1" smtClean="0">
                <a:solidFill>
                  <a:srgbClr val="080808"/>
                </a:solidFill>
                <a:latin typeface="Calibri" pitchFamily="34" charset="0"/>
                <a:ea typeface="MS PGothic" pitchFamily="34" charset="-128"/>
              </a:rPr>
              <a:t>Socio-emotional support that a leader provides also known as ‘relationship behavior’</a:t>
            </a:r>
            <a:endParaRPr lang="en-IN" noProof="1">
              <a:solidFill>
                <a:srgbClr val="080808"/>
              </a:solidFill>
              <a:latin typeface="Calibri" pitchFamily="34" charset="0"/>
              <a:ea typeface="MS PGothic" pitchFamily="34" charset="-128"/>
            </a:endParaRPr>
          </a:p>
        </p:txBody>
      </p:sp>
      <p:pic>
        <p:nvPicPr>
          <p:cNvPr id="20" name="Picture 1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08031" y="15649"/>
            <a:ext cx="952381" cy="965079"/>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1000"/>
                                        <p:tgtEl>
                                          <p:spTgt spid="17"/>
                                        </p:tgtEl>
                                      </p:cBhvr>
                                    </p:animEffect>
                                    <p:anim calcmode="lin" valueType="num">
                                      <p:cBhvr>
                                        <p:cTn id="11" dur="1000" fill="hold"/>
                                        <p:tgtEl>
                                          <p:spTgt spid="17"/>
                                        </p:tgtEl>
                                        <p:attrNameLst>
                                          <p:attrName>ppt_x</p:attrName>
                                        </p:attrNameLst>
                                      </p:cBhvr>
                                      <p:tavLst>
                                        <p:tav tm="0">
                                          <p:val>
                                            <p:strVal val="#ppt_x"/>
                                          </p:val>
                                        </p:tav>
                                        <p:tav tm="100000">
                                          <p:val>
                                            <p:strVal val="#ppt_x"/>
                                          </p:val>
                                        </p:tav>
                                      </p:tavLst>
                                    </p:anim>
                                    <p:anim calcmode="lin" valueType="num">
                                      <p:cBhvr>
                                        <p:cTn id="12" dur="1000" fill="hold"/>
                                        <p:tgtEl>
                                          <p:spTgt spid="17"/>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250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par>
                                <p:cTn id="17" presetID="47" presetClass="entr" presetSubtype="0" fill="hold" grpId="0" nodeType="withEffect">
                                  <p:stCondLst>
                                    <p:cond delay="250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childTnLst>
                          </p:cTn>
                        </p:par>
                        <p:par>
                          <p:cTn id="22" fill="hold">
                            <p:stCondLst>
                              <p:cond delay="4500"/>
                            </p:stCondLst>
                            <p:childTnLst>
                              <p:par>
                                <p:cTn id="23" presetID="22" presetClass="entr" presetSubtype="2" fill="hold" nodeType="afterEffect">
                                  <p:stCondLst>
                                    <p:cond delay="4000"/>
                                  </p:stCondLst>
                                  <p:childTnLst>
                                    <p:set>
                                      <p:cBhvr>
                                        <p:cTn id="24" dur="1" fill="hold">
                                          <p:stCondLst>
                                            <p:cond delay="0"/>
                                          </p:stCondLst>
                                        </p:cTn>
                                        <p:tgtEl>
                                          <p:spTgt spid="18"/>
                                        </p:tgtEl>
                                        <p:attrNameLst>
                                          <p:attrName>style.visibility</p:attrName>
                                        </p:attrNameLst>
                                      </p:cBhvr>
                                      <p:to>
                                        <p:strVal val="visible"/>
                                      </p:to>
                                    </p:set>
                                    <p:animEffect transition="in" filter="wipe(right)">
                                      <p:cBhvr>
                                        <p:cTn id="25" dur="500"/>
                                        <p:tgtEl>
                                          <p:spTgt spid="18"/>
                                        </p:tgtEl>
                                      </p:cBhvr>
                                    </p:animEffect>
                                  </p:childTnLst>
                                </p:cTn>
                              </p:par>
                              <p:par>
                                <p:cTn id="26" presetID="47" presetClass="entr" presetSubtype="0" fill="hold" grpId="0" nodeType="withEffect">
                                  <p:stCondLst>
                                    <p:cond delay="400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1000"/>
                                        <p:tgtEl>
                                          <p:spTgt spid="19"/>
                                        </p:tgtEl>
                                      </p:cBhvr>
                                    </p:animEffect>
                                    <p:anim calcmode="lin" valueType="num">
                                      <p:cBhvr>
                                        <p:cTn id="29" dur="1000" fill="hold"/>
                                        <p:tgtEl>
                                          <p:spTgt spid="19"/>
                                        </p:tgtEl>
                                        <p:attrNameLst>
                                          <p:attrName>ppt_x</p:attrName>
                                        </p:attrNameLst>
                                      </p:cBhvr>
                                      <p:tavLst>
                                        <p:tav tm="0">
                                          <p:val>
                                            <p:strVal val="#ppt_x"/>
                                          </p:val>
                                        </p:tav>
                                        <p:tav tm="100000">
                                          <p:val>
                                            <p:strVal val="#ppt_x"/>
                                          </p:val>
                                        </p:tav>
                                      </p:tavLst>
                                    </p:anim>
                                    <p:anim calcmode="lin" valueType="num">
                                      <p:cBhvr>
                                        <p:cTn id="3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80528" y="853428"/>
            <a:ext cx="9296400" cy="847380"/>
            <a:chOff x="-108520" y="2132856"/>
            <a:chExt cx="9296400" cy="733425"/>
          </a:xfrm>
        </p:grpSpPr>
        <p:pic>
          <p:nvPicPr>
            <p:cNvPr id="7" name="Picture 6"/>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08520" y="2132856"/>
              <a:ext cx="9296400" cy="733425"/>
            </a:xfrm>
            <a:prstGeom prst="rect">
              <a:avLst/>
            </a:prstGeom>
            <a:noFill/>
            <a:ln w="9525">
              <a:noFill/>
              <a:miter lim="800000"/>
              <a:headEnd/>
              <a:tailEnd/>
            </a:ln>
          </p:spPr>
        </p:pic>
        <p:sp>
          <p:nvSpPr>
            <p:cNvPr id="8" name="TextBox 7"/>
            <p:cNvSpPr txBox="1"/>
            <p:nvPr/>
          </p:nvSpPr>
          <p:spPr>
            <a:xfrm>
              <a:off x="273269" y="2299961"/>
              <a:ext cx="7539091" cy="346304"/>
            </a:xfrm>
            <a:prstGeom prst="rect">
              <a:avLst/>
            </a:prstGeom>
            <a:noFill/>
          </p:spPr>
          <p:txBody>
            <a:bodyPr wrap="square" rtlCol="0">
              <a:spAutoFit/>
            </a:bodyPr>
            <a:lstStyle/>
            <a:p>
              <a:pPr marL="342900" indent="-342900">
                <a:buFont typeface="Arial" pitchFamily="34" charset="0"/>
                <a:buChar char="•"/>
              </a:pPr>
              <a:r>
                <a:rPr lang="en-IN" sz="2000" b="1" dirty="0" smtClean="0">
                  <a:effectLst>
                    <a:glow rad="228600">
                      <a:schemeClr val="bg1">
                        <a:alpha val="40000"/>
                      </a:schemeClr>
                    </a:glow>
                  </a:effectLst>
                </a:rPr>
                <a:t>S1: Telling</a:t>
              </a:r>
              <a:endParaRPr lang="en-IN" sz="2000" b="1" dirty="0">
                <a:effectLst>
                  <a:glow rad="228600">
                    <a:schemeClr val="bg1">
                      <a:alpha val="40000"/>
                    </a:schemeClr>
                  </a:glow>
                </a:effectLst>
              </a:endParaRPr>
            </a:p>
          </p:txBody>
        </p:sp>
      </p:grpSp>
      <p:grpSp>
        <p:nvGrpSpPr>
          <p:cNvPr id="2" name="Group 5"/>
          <p:cNvGrpSpPr/>
          <p:nvPr/>
        </p:nvGrpSpPr>
        <p:grpSpPr>
          <a:xfrm>
            <a:off x="0" y="0"/>
            <a:ext cx="9144000" cy="908720"/>
            <a:chOff x="0" y="0"/>
            <a:chExt cx="9144000" cy="908720"/>
          </a:xfrm>
        </p:grpSpPr>
        <p:pic>
          <p:nvPicPr>
            <p:cNvPr id="3" name="Picture 2" descr="12244771_l.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rot="16200000">
              <a:off x="4117640" y="-4117640"/>
              <a:ext cx="908720" cy="9144000"/>
            </a:xfrm>
            <a:prstGeom prst="rect">
              <a:avLst/>
            </a:prstGeom>
          </p:spPr>
        </p:pic>
        <p:sp>
          <p:nvSpPr>
            <p:cNvPr id="4" name="Rectangle 3"/>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TextBox 4"/>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S1: Telling</a:t>
              </a:r>
            </a:p>
          </p:txBody>
        </p:sp>
      </p:grpSp>
      <p:pic>
        <p:nvPicPr>
          <p:cNvPr id="9" name="Picture 8" descr="14801440_l.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1700808"/>
            <a:ext cx="9144000" cy="5157192"/>
          </a:xfrm>
          <a:prstGeom prst="rect">
            <a:avLst/>
          </a:prstGeom>
        </p:spPr>
      </p:pic>
      <p:sp>
        <p:nvSpPr>
          <p:cNvPr id="10" name="Rounded Rectangle 9"/>
          <p:cNvSpPr/>
          <p:nvPr/>
        </p:nvSpPr>
        <p:spPr>
          <a:xfrm>
            <a:off x="107504" y="4797152"/>
            <a:ext cx="8784976" cy="1944216"/>
          </a:xfrm>
          <a:prstGeom prst="roundRect">
            <a:avLst>
              <a:gd name="adj" fmla="val 2743"/>
            </a:avLst>
          </a:prstGeom>
          <a:solidFill>
            <a:srgbClr val="FF9999">
              <a:alpha val="89804"/>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b="1" dirty="0" smtClean="0">
                <a:solidFill>
                  <a:schemeClr val="tx1"/>
                </a:solidFill>
              </a:rPr>
              <a:t>S1: Telling:</a:t>
            </a:r>
          </a:p>
          <a:p>
            <a:endParaRPr lang="en-IN" sz="2000" b="1" dirty="0" smtClean="0">
              <a:solidFill>
                <a:schemeClr val="tx1"/>
              </a:solidFill>
            </a:endParaRPr>
          </a:p>
          <a:p>
            <a:r>
              <a:rPr lang="en-IN" sz="2000" b="1" dirty="0" smtClean="0">
                <a:solidFill>
                  <a:schemeClr val="tx1"/>
                </a:solidFill>
              </a:rPr>
              <a:t>The ‘Telling Style’ is associated with leaders who minutely supervise their followers, constantly instructing them about why, how and when of the tasks that need to be performed.</a:t>
            </a:r>
            <a:endParaRPr lang="en-IN" sz="2000" b="1" dirty="0">
              <a:solidFill>
                <a:schemeClr val="tx1"/>
              </a:solidFill>
            </a:endParaRPr>
          </a:p>
        </p:txBody>
      </p:sp>
      <p:pic>
        <p:nvPicPr>
          <p:cNvPr id="11" name="Picture 1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208031" y="15649"/>
            <a:ext cx="952381" cy="965079"/>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Left)">
                                      <p:cBhvr>
                                        <p:cTn id="7" dur="500"/>
                                        <p:tgtEl>
                                          <p:spTgt spid="6"/>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anim calcmode="lin" valueType="num">
                                      <p:cBhvr>
                                        <p:cTn id="12" dur="500" fill="hold"/>
                                        <p:tgtEl>
                                          <p:spTgt spid="9"/>
                                        </p:tgtEl>
                                        <p:attrNameLst>
                                          <p:attrName>ppt_x</p:attrName>
                                        </p:attrNameLst>
                                      </p:cBhvr>
                                      <p:tavLst>
                                        <p:tav tm="0">
                                          <p:val>
                                            <p:strVal val="#ppt_x"/>
                                          </p:val>
                                        </p:tav>
                                        <p:tav tm="100000">
                                          <p:val>
                                            <p:strVal val="#ppt_x"/>
                                          </p:val>
                                        </p:tav>
                                      </p:tavLst>
                                    </p:anim>
                                    <p:anim calcmode="lin" valueType="num">
                                      <p:cBhvr>
                                        <p:cTn id="13" dur="5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1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slide(fromLeft)">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0" y="0"/>
            <a:ext cx="9144000" cy="908720"/>
            <a:chOff x="0" y="0"/>
            <a:chExt cx="9144000" cy="908720"/>
          </a:xfrm>
        </p:grpSpPr>
        <p:pic>
          <p:nvPicPr>
            <p:cNvPr id="3" name="Picture 2" descr="12244771_l.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rot="16200000">
              <a:off x="4117640" y="-4117640"/>
              <a:ext cx="908720" cy="9144000"/>
            </a:xfrm>
            <a:prstGeom prst="rect">
              <a:avLst/>
            </a:prstGeom>
          </p:spPr>
        </p:pic>
        <p:sp>
          <p:nvSpPr>
            <p:cNvPr id="4" name="Rectangle 3"/>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TextBox 4"/>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IN" sz="3200" dirty="0" smtClean="0"/>
                <a:t>D2: Some Competence, Low Commitment</a:t>
              </a:r>
              <a:endParaRPr lang="en-US" sz="3200" dirty="0" smtClean="0"/>
            </a:p>
          </p:txBody>
        </p:sp>
      </p:grpSp>
      <p:grpSp>
        <p:nvGrpSpPr>
          <p:cNvPr id="6" name="Group 35"/>
          <p:cNvGrpSpPr>
            <a:grpSpLocks/>
          </p:cNvGrpSpPr>
          <p:nvPr/>
        </p:nvGrpSpPr>
        <p:grpSpPr bwMode="auto">
          <a:xfrm>
            <a:off x="107504" y="1700808"/>
            <a:ext cx="4084166" cy="4618930"/>
            <a:chOff x="2378048" y="1065415"/>
            <a:chExt cx="4333204" cy="4907439"/>
          </a:xfrm>
        </p:grpSpPr>
        <p:grpSp>
          <p:nvGrpSpPr>
            <p:cNvPr id="7" name="Group 19"/>
            <p:cNvGrpSpPr>
              <a:grpSpLocks/>
            </p:cNvGrpSpPr>
            <p:nvPr/>
          </p:nvGrpSpPr>
          <p:grpSpPr bwMode="auto">
            <a:xfrm>
              <a:off x="2463325" y="1185512"/>
              <a:ext cx="4162649" cy="4100521"/>
              <a:chOff x="1828800" y="904083"/>
              <a:chExt cx="5105400" cy="5029200"/>
            </a:xfrm>
          </p:grpSpPr>
          <p:sp>
            <p:nvSpPr>
              <p:cNvPr id="17" name="Block Arc 16"/>
              <p:cNvSpPr/>
              <p:nvPr/>
            </p:nvSpPr>
            <p:spPr>
              <a:xfrm>
                <a:off x="1905257" y="904776"/>
                <a:ext cx="5028411" cy="5027732"/>
              </a:xfrm>
              <a:prstGeom prst="blockArc">
                <a:avLst>
                  <a:gd name="adj1" fmla="val 16057356"/>
                  <a:gd name="adj2" fmla="val 21517979"/>
                  <a:gd name="adj3" fmla="val 24992"/>
                </a:avLst>
              </a:prstGeom>
              <a:solidFill>
                <a:srgbClr val="ECE493"/>
              </a:solidFill>
              <a:ln>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chemeClr val="tx1"/>
                  </a:solidFill>
                  <a:ea typeface="ＭＳ Ｐゴシック" charset="-128"/>
                </a:endParaRPr>
              </a:p>
            </p:txBody>
          </p:sp>
          <p:sp>
            <p:nvSpPr>
              <p:cNvPr id="18" name="Block Arc 17"/>
              <p:cNvSpPr/>
              <p:nvPr/>
            </p:nvSpPr>
            <p:spPr>
              <a:xfrm flipH="1">
                <a:off x="1829333" y="904776"/>
                <a:ext cx="5028412" cy="5027732"/>
              </a:xfrm>
              <a:prstGeom prst="blockArc">
                <a:avLst>
                  <a:gd name="adj1" fmla="val 16135092"/>
                  <a:gd name="adj2" fmla="val 21599992"/>
                  <a:gd name="adj3" fmla="val 24403"/>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chemeClr val="tx1"/>
                  </a:solidFill>
                  <a:ea typeface="ＭＳ Ｐゴシック" charset="-128"/>
                </a:endParaRPr>
              </a:p>
            </p:txBody>
          </p:sp>
          <p:grpSp>
            <p:nvGrpSpPr>
              <p:cNvPr id="19" name="Group 66"/>
              <p:cNvGrpSpPr>
                <a:grpSpLocks/>
              </p:cNvGrpSpPr>
              <p:nvPr/>
            </p:nvGrpSpPr>
            <p:grpSpPr bwMode="auto">
              <a:xfrm flipV="1">
                <a:off x="1828800" y="904083"/>
                <a:ext cx="5105400" cy="5029200"/>
                <a:chOff x="1828800" y="3456784"/>
                <a:chExt cx="5105400" cy="5029200"/>
              </a:xfrm>
            </p:grpSpPr>
            <p:sp>
              <p:nvSpPr>
                <p:cNvPr id="20" name="Block Arc 19"/>
                <p:cNvSpPr/>
                <p:nvPr/>
              </p:nvSpPr>
              <p:spPr>
                <a:xfrm>
                  <a:off x="1905257" y="3457559"/>
                  <a:ext cx="5028411" cy="5027732"/>
                </a:xfrm>
                <a:prstGeom prst="blockArc">
                  <a:avLst>
                    <a:gd name="adj1" fmla="val 16079460"/>
                    <a:gd name="adj2" fmla="val 80725"/>
                    <a:gd name="adj3" fmla="val 24594"/>
                  </a:avLst>
                </a:prstGeom>
                <a:solidFill>
                  <a:schemeClr val="bg1">
                    <a:lumMod val="50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chemeClr val="tx1"/>
                    </a:solidFill>
                    <a:ea typeface="ＭＳ Ｐゴシック" charset="-128"/>
                  </a:endParaRPr>
                </a:p>
              </p:txBody>
            </p:sp>
            <p:sp>
              <p:nvSpPr>
                <p:cNvPr id="21" name="Block Arc 20"/>
                <p:cNvSpPr/>
                <p:nvPr/>
              </p:nvSpPr>
              <p:spPr>
                <a:xfrm flipH="1">
                  <a:off x="1829333" y="3457559"/>
                  <a:ext cx="5028412" cy="5027732"/>
                </a:xfrm>
                <a:prstGeom prst="blockArc">
                  <a:avLst>
                    <a:gd name="adj1" fmla="val 16133637"/>
                    <a:gd name="adj2" fmla="val 21599992"/>
                    <a:gd name="adj3" fmla="val 24999"/>
                  </a:avLst>
                </a:prstGeom>
                <a:solidFill>
                  <a:schemeClr val="tx2">
                    <a:lumMod val="50000"/>
                  </a:schemeClr>
                </a:solidFill>
                <a:ln>
                  <a:solidFill>
                    <a:schemeClr val="tx2">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chemeClr val="tx1"/>
                    </a:solidFill>
                    <a:ea typeface="ＭＳ Ｐゴシック" charset="-128"/>
                  </a:endParaRPr>
                </a:p>
              </p:txBody>
            </p:sp>
          </p:grpSp>
        </p:grpSp>
        <p:sp>
          <p:nvSpPr>
            <p:cNvPr id="8" name="Oval 7"/>
            <p:cNvSpPr/>
            <p:nvPr/>
          </p:nvSpPr>
          <p:spPr>
            <a:xfrm>
              <a:off x="3457391" y="2148513"/>
              <a:ext cx="2174518" cy="2174519"/>
            </a:xfrm>
            <a:prstGeom prst="ellipse">
              <a:avLst/>
            </a:prstGeom>
            <a:gradFill flip="none" rotWithShape="1">
              <a:gsLst>
                <a:gs pos="79000">
                  <a:schemeClr val="bg1">
                    <a:lumMod val="75000"/>
                  </a:schemeClr>
                </a:gs>
                <a:gs pos="0">
                  <a:srgbClr val="FFFFFF"/>
                </a:gs>
              </a:gsLst>
              <a:path path="circle">
                <a:fillToRect l="50000" t="50000" r="50000" b="50000"/>
              </a:path>
              <a:tileRect/>
            </a:gradFill>
            <a:ln>
              <a:noFill/>
            </a:ln>
            <a:effectLst>
              <a:outerShdw blurRad="50800" dist="38100" dir="270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algn="ctr">
                <a:defRPr/>
              </a:pPr>
              <a:endParaRPr lang="en-US" dirty="0" smtClean="0">
                <a:solidFill>
                  <a:srgbClr val="FFFFFF"/>
                </a:solidFill>
              </a:endParaRPr>
            </a:p>
          </p:txBody>
        </p:sp>
        <p:sp>
          <p:nvSpPr>
            <p:cNvPr id="9" name="Oval 8"/>
            <p:cNvSpPr/>
            <p:nvPr/>
          </p:nvSpPr>
          <p:spPr>
            <a:xfrm>
              <a:off x="3706580" y="2249805"/>
              <a:ext cx="1676140" cy="1243133"/>
            </a:xfrm>
            <a:prstGeom prst="ellipse">
              <a:avLst/>
            </a:prstGeom>
            <a:gradFill>
              <a:gsLst>
                <a:gs pos="0">
                  <a:schemeClr val="bg1"/>
                </a:gs>
                <a:gs pos="54000">
                  <a:schemeClr val="accent1">
                    <a:tint val="50000"/>
                    <a:shade val="100000"/>
                    <a:satMod val="350000"/>
                    <a:alpha val="0"/>
                  </a:schemeClr>
                </a:gs>
              </a:gsLst>
              <a:lin ang="546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charset="-128"/>
              </a:endParaRPr>
            </a:p>
          </p:txBody>
        </p:sp>
        <p:sp>
          <p:nvSpPr>
            <p:cNvPr id="10" name="Donut 21"/>
            <p:cNvSpPr>
              <a:spLocks noChangeArrowheads="1"/>
            </p:cNvSpPr>
            <p:nvPr/>
          </p:nvSpPr>
          <p:spPr bwMode="auto">
            <a:xfrm>
              <a:off x="2378048" y="1065415"/>
              <a:ext cx="4333204" cy="4340647"/>
            </a:xfrm>
            <a:custGeom>
              <a:avLst/>
              <a:gdLst>
                <a:gd name="T0" fmla="*/ 2166602 w 4333204"/>
                <a:gd name="T1" fmla="*/ 0 h 4340714"/>
                <a:gd name="T2" fmla="*/ 634583 w 4333204"/>
                <a:gd name="T3" fmla="*/ 635683 h 4340714"/>
                <a:gd name="T4" fmla="*/ 0 w 4333204"/>
                <a:gd name="T5" fmla="*/ 2170357 h 4340714"/>
                <a:gd name="T6" fmla="*/ 634583 w 4333204"/>
                <a:gd name="T7" fmla="*/ 3705031 h 4340714"/>
                <a:gd name="T8" fmla="*/ 2166602 w 4333204"/>
                <a:gd name="T9" fmla="*/ 4340714 h 4340714"/>
                <a:gd name="T10" fmla="*/ 3698621 w 4333204"/>
                <a:gd name="T11" fmla="*/ 3705031 h 4340714"/>
                <a:gd name="T12" fmla="*/ 4333204 w 4333204"/>
                <a:gd name="T13" fmla="*/ 2170357 h 4340714"/>
                <a:gd name="T14" fmla="*/ 3698621 w 4333204"/>
                <a:gd name="T15" fmla="*/ 635683 h 4340714"/>
                <a:gd name="T16" fmla="*/ 3 60000 65536"/>
                <a:gd name="T17" fmla="*/ 3 60000 65536"/>
                <a:gd name="T18" fmla="*/ 2 60000 65536"/>
                <a:gd name="T19" fmla="*/ 1 60000 65536"/>
                <a:gd name="T20" fmla="*/ 1 60000 65536"/>
                <a:gd name="T21" fmla="*/ 1 60000 65536"/>
                <a:gd name="T22" fmla="*/ 0 60000 65536"/>
                <a:gd name="T23" fmla="*/ 3 60000 65536"/>
                <a:gd name="T24" fmla="*/ 634583 w 4333204"/>
                <a:gd name="T25" fmla="*/ 635683 h 4340714"/>
                <a:gd name="T26" fmla="*/ 3698621 w 4333204"/>
                <a:gd name="T27" fmla="*/ 3705031 h 43407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33204" h="4340714">
                  <a:moveTo>
                    <a:pt x="0" y="2170357"/>
                  </a:moveTo>
                  <a:lnTo>
                    <a:pt x="0" y="2170357"/>
                  </a:lnTo>
                  <a:cubicBezTo>
                    <a:pt x="0" y="971701"/>
                    <a:pt x="970020" y="0"/>
                    <a:pt x="2166601" y="0"/>
                  </a:cubicBezTo>
                  <a:cubicBezTo>
                    <a:pt x="3363183" y="0"/>
                    <a:pt x="4333204" y="971701"/>
                    <a:pt x="4333204" y="2170357"/>
                  </a:cubicBezTo>
                  <a:cubicBezTo>
                    <a:pt x="4333204" y="3369012"/>
                    <a:pt x="3363183" y="4340713"/>
                    <a:pt x="2166602" y="4340714"/>
                  </a:cubicBezTo>
                  <a:cubicBezTo>
                    <a:pt x="970020" y="4340714"/>
                    <a:pt x="0" y="3369012"/>
                    <a:pt x="0" y="2170357"/>
                  </a:cubicBezTo>
                  <a:close/>
                  <a:moveTo>
                    <a:pt x="161759" y="2170357"/>
                  </a:moveTo>
                  <a:lnTo>
                    <a:pt x="161759" y="2170357"/>
                  </a:lnTo>
                  <a:cubicBezTo>
                    <a:pt x="161759" y="3279675"/>
                    <a:pt x="1059357" y="4178954"/>
                    <a:pt x="2166601" y="4178955"/>
                  </a:cubicBezTo>
                  <a:lnTo>
                    <a:pt x="2166602" y="4178955"/>
                  </a:lnTo>
                  <a:cubicBezTo>
                    <a:pt x="3273846" y="4178954"/>
                    <a:pt x="4171445" y="3279675"/>
                    <a:pt x="4171445" y="2170357"/>
                  </a:cubicBezTo>
                  <a:cubicBezTo>
                    <a:pt x="4171445" y="1061038"/>
                    <a:pt x="3273846" y="161759"/>
                    <a:pt x="2166602" y="161759"/>
                  </a:cubicBezTo>
                  <a:lnTo>
                    <a:pt x="2166601" y="161759"/>
                  </a:lnTo>
                  <a:cubicBezTo>
                    <a:pt x="1059357" y="161759"/>
                    <a:pt x="161759" y="1061038"/>
                    <a:pt x="161759" y="2170356"/>
                  </a:cubicBezTo>
                  <a:close/>
                </a:path>
              </a:pathLst>
            </a:custGeom>
            <a:gradFill rotWithShape="1">
              <a:gsLst>
                <a:gs pos="0">
                  <a:srgbClr val="D9D9D9"/>
                </a:gs>
                <a:gs pos="100000">
                  <a:srgbClr val="A6A6A6"/>
                </a:gs>
              </a:gsLst>
              <a:lin ang="5400000"/>
            </a:gradFill>
            <a:ln>
              <a:noFill/>
            </a:ln>
            <a:effectLst>
              <a:outerShdw blurRad="40000" dist="23000" dir="5400000" rotWithShape="0">
                <a:srgbClr val="808080">
                  <a:alpha val="34999"/>
                </a:srgbClr>
              </a:outerShdw>
            </a:effectLst>
            <a:extLst/>
          </p:spPr>
          <p:txBody>
            <a:bodyPr anchor="ctr"/>
            <a:lstStyle/>
            <a:p>
              <a:pPr algn="ctr">
                <a:defRPr/>
              </a:pPr>
              <a:endParaRPr lang="en-US" dirty="0">
                <a:latin typeface="Calibri" charset="0"/>
              </a:endParaRPr>
            </a:p>
          </p:txBody>
        </p:sp>
        <p:sp>
          <p:nvSpPr>
            <p:cNvPr id="11" name="TextBox 22"/>
            <p:cNvSpPr txBox="1">
              <a:spLocks noChangeArrowheads="1"/>
            </p:cNvSpPr>
            <p:nvPr/>
          </p:nvSpPr>
          <p:spPr bwMode="auto">
            <a:xfrm>
              <a:off x="3753226" y="2667000"/>
              <a:ext cx="1640079" cy="490502"/>
            </a:xfrm>
            <a:prstGeom prst="rect">
              <a:avLst/>
            </a:prstGeom>
            <a:noFill/>
            <a:ln w="9525">
              <a:noFill/>
              <a:miter lim="800000"/>
              <a:headEnd/>
              <a:tailEnd/>
            </a:ln>
          </p:spPr>
          <p:txBody>
            <a:bodyPr wrap="square">
              <a:spAutoFit/>
            </a:bodyPr>
            <a:lstStyle/>
            <a:p>
              <a:pPr algn="ctr"/>
              <a:endParaRPr lang="en-GB" sz="2400" b="1" dirty="0">
                <a:latin typeface="Calibri" charset="0"/>
              </a:endParaRPr>
            </a:p>
          </p:txBody>
        </p:sp>
        <p:sp>
          <p:nvSpPr>
            <p:cNvPr id="12" name="Oval 11"/>
            <p:cNvSpPr/>
            <p:nvPr/>
          </p:nvSpPr>
          <p:spPr>
            <a:xfrm>
              <a:off x="3124057" y="5286987"/>
              <a:ext cx="2895152" cy="685867"/>
            </a:xfrm>
            <a:prstGeom prst="ellipse">
              <a:avLst/>
            </a:prstGeom>
            <a:gradFill flip="none" rotWithShape="1">
              <a:gsLst>
                <a:gs pos="0">
                  <a:schemeClr val="bg1">
                    <a:lumMod val="65000"/>
                  </a:schemeClr>
                </a:gs>
                <a:gs pos="100000">
                  <a:schemeClr val="accent1">
                    <a:tint val="50000"/>
                    <a:shade val="100000"/>
                    <a:satMod val="350000"/>
                    <a:alpha val="0"/>
                  </a:schemeClr>
                </a:gs>
              </a:gsLst>
              <a:path path="shap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charset="-128"/>
              </a:endParaRPr>
            </a:p>
          </p:txBody>
        </p:sp>
        <p:sp>
          <p:nvSpPr>
            <p:cNvPr id="13" name="TextBox 23"/>
            <p:cNvSpPr txBox="1">
              <a:spLocks noChangeArrowheads="1"/>
            </p:cNvSpPr>
            <p:nvPr/>
          </p:nvSpPr>
          <p:spPr bwMode="auto">
            <a:xfrm rot="2841204">
              <a:off x="4542957" y="1836709"/>
              <a:ext cx="2016771" cy="620433"/>
            </a:xfrm>
            <a:prstGeom prst="rect">
              <a:avLst/>
            </a:prstGeom>
            <a:noFill/>
            <a:ln w="9525">
              <a:noFill/>
              <a:miter lim="800000"/>
              <a:headEnd/>
              <a:tailEnd/>
            </a:ln>
          </p:spPr>
          <p:txBody>
            <a:bodyPr wrap="square">
              <a:spAutoFit/>
            </a:bodyPr>
            <a:lstStyle/>
            <a:p>
              <a:pPr algn="ctr"/>
              <a:r>
                <a:rPr lang="en-GB" sz="3200" b="1" dirty="0" smtClean="0">
                  <a:latin typeface="Calibri" charset="0"/>
                </a:rPr>
                <a:t>D1</a:t>
              </a:r>
              <a:endParaRPr lang="en-GB" sz="3200" b="1" dirty="0">
                <a:latin typeface="Calibri" charset="0"/>
              </a:endParaRPr>
            </a:p>
          </p:txBody>
        </p:sp>
        <p:sp>
          <p:nvSpPr>
            <p:cNvPr id="14" name="TextBox 26"/>
            <p:cNvSpPr txBox="1">
              <a:spLocks noChangeArrowheads="1"/>
            </p:cNvSpPr>
            <p:nvPr/>
          </p:nvSpPr>
          <p:spPr bwMode="auto">
            <a:xfrm rot="18787114">
              <a:off x="4738016" y="3925958"/>
              <a:ext cx="1778596" cy="620433"/>
            </a:xfrm>
            <a:prstGeom prst="rect">
              <a:avLst/>
            </a:prstGeom>
            <a:noFill/>
            <a:ln w="9525">
              <a:noFill/>
              <a:miter lim="800000"/>
              <a:headEnd/>
              <a:tailEnd/>
            </a:ln>
          </p:spPr>
          <p:txBody>
            <a:bodyPr>
              <a:spAutoFit/>
            </a:bodyPr>
            <a:lstStyle/>
            <a:p>
              <a:pPr algn="ctr"/>
              <a:r>
                <a:rPr lang="en-GB" sz="3200" b="1" dirty="0" smtClean="0">
                  <a:latin typeface="Calibri" charset="0"/>
                </a:rPr>
                <a:t>D2</a:t>
              </a:r>
              <a:endParaRPr lang="en-GB" sz="3200" b="1" dirty="0">
                <a:latin typeface="Calibri" charset="0"/>
              </a:endParaRPr>
            </a:p>
          </p:txBody>
        </p:sp>
        <p:sp>
          <p:nvSpPr>
            <p:cNvPr id="15" name="TextBox 25"/>
            <p:cNvSpPr txBox="1">
              <a:spLocks noChangeArrowheads="1"/>
            </p:cNvSpPr>
            <p:nvPr/>
          </p:nvSpPr>
          <p:spPr bwMode="auto">
            <a:xfrm rot="2631437">
              <a:off x="2659609" y="4012384"/>
              <a:ext cx="1778595" cy="621301"/>
            </a:xfrm>
            <a:prstGeom prst="rect">
              <a:avLst/>
            </a:prstGeom>
            <a:noFill/>
            <a:ln w="9525">
              <a:noFill/>
              <a:miter lim="800000"/>
              <a:headEnd/>
              <a:tailEnd/>
            </a:ln>
          </p:spPr>
          <p:txBody>
            <a:bodyPr>
              <a:spAutoFit/>
            </a:bodyPr>
            <a:lstStyle/>
            <a:p>
              <a:pPr algn="ctr"/>
              <a:r>
                <a:rPr lang="en-GB" sz="3200" b="1" dirty="0" smtClean="0">
                  <a:solidFill>
                    <a:srgbClr val="FFFFFF"/>
                  </a:solidFill>
                  <a:latin typeface="Calibri" charset="0"/>
                </a:rPr>
                <a:t>D3</a:t>
              </a:r>
              <a:endParaRPr lang="en-GB" sz="3200" b="1" dirty="0">
                <a:solidFill>
                  <a:srgbClr val="FFFFFF"/>
                </a:solidFill>
                <a:latin typeface="Calibri" charset="0"/>
              </a:endParaRPr>
            </a:p>
          </p:txBody>
        </p:sp>
        <p:sp>
          <p:nvSpPr>
            <p:cNvPr id="16" name="TextBox 24"/>
            <p:cNvSpPr txBox="1">
              <a:spLocks noChangeArrowheads="1"/>
            </p:cNvSpPr>
            <p:nvPr/>
          </p:nvSpPr>
          <p:spPr bwMode="auto">
            <a:xfrm rot="18958985">
              <a:off x="2426701" y="1931533"/>
              <a:ext cx="2217360" cy="621301"/>
            </a:xfrm>
            <a:prstGeom prst="rect">
              <a:avLst/>
            </a:prstGeom>
            <a:noFill/>
            <a:ln w="9525">
              <a:noFill/>
              <a:miter lim="800000"/>
              <a:headEnd/>
              <a:tailEnd/>
            </a:ln>
          </p:spPr>
          <p:txBody>
            <a:bodyPr wrap="square">
              <a:spAutoFit/>
            </a:bodyPr>
            <a:lstStyle/>
            <a:p>
              <a:pPr algn="ctr"/>
              <a:r>
                <a:rPr lang="en-IN" sz="3200" b="1" dirty="0" smtClean="0">
                  <a:latin typeface="Calibri" charset="0"/>
                </a:rPr>
                <a:t>D4</a:t>
              </a:r>
              <a:endParaRPr lang="en-GB" sz="3200" b="1" dirty="0">
                <a:latin typeface="Calibri" charset="0"/>
              </a:endParaRPr>
            </a:p>
          </p:txBody>
        </p:sp>
      </p:grpSp>
      <p:sp>
        <p:nvSpPr>
          <p:cNvPr id="22" name="Oval 21"/>
          <p:cNvSpPr>
            <a:spLocks noChangeArrowheads="1"/>
          </p:cNvSpPr>
          <p:nvPr/>
        </p:nvSpPr>
        <p:spPr bwMode="auto">
          <a:xfrm rot="18844994" flipH="1">
            <a:off x="2248748" y="4303414"/>
            <a:ext cx="1929475" cy="838792"/>
          </a:xfrm>
          <a:prstGeom prst="ellipse">
            <a:avLst/>
          </a:prstGeom>
          <a:noFill/>
          <a:ln w="19050">
            <a:solidFill>
              <a:schemeClr val="tx1"/>
            </a:solidFill>
            <a:round/>
            <a:headEnd/>
            <a:tailEnd/>
          </a:ln>
          <a:effectLst>
            <a:outerShdw blurRad="40000" dist="23000" dir="5400000" rotWithShape="0">
              <a:srgbClr val="808080">
                <a:alpha val="34999"/>
              </a:srgbClr>
            </a:outerShdw>
          </a:effectLst>
          <a:extLst/>
        </p:spPr>
        <p:txBody>
          <a:bodyPr anchor="ctr"/>
          <a:lstStyle/>
          <a:p>
            <a:pPr algn="ctr">
              <a:defRPr/>
            </a:pPr>
            <a:endParaRPr lang="en-US" dirty="0">
              <a:solidFill>
                <a:srgbClr val="FFFFFF"/>
              </a:solidFill>
              <a:latin typeface="Calibri" charset="0"/>
            </a:endParaRPr>
          </a:p>
        </p:txBody>
      </p:sp>
      <p:cxnSp>
        <p:nvCxnSpPr>
          <p:cNvPr id="23" name="Straight Connector 22"/>
          <p:cNvCxnSpPr>
            <a:cxnSpLocks noChangeShapeType="1"/>
            <a:stCxn id="27" idx="2"/>
            <a:endCxn id="22" idx="2"/>
          </p:cNvCxnSpPr>
          <p:nvPr/>
        </p:nvCxnSpPr>
        <p:spPr bwMode="auto">
          <a:xfrm flipH="1">
            <a:off x="3884656" y="2006896"/>
            <a:ext cx="1407426" cy="2022914"/>
          </a:xfrm>
          <a:prstGeom prst="line">
            <a:avLst/>
          </a:prstGeom>
          <a:noFill/>
          <a:ln w="19050">
            <a:solidFill>
              <a:schemeClr val="tx1"/>
            </a:solidFill>
            <a:round/>
            <a:headEnd/>
            <a:tailEnd/>
          </a:ln>
          <a:effectLst>
            <a:outerShdw blurRad="40000" dist="20000" dir="5400000" rotWithShape="0">
              <a:srgbClr val="808080">
                <a:alpha val="37999"/>
              </a:srgbClr>
            </a:outerShdw>
          </a:effectLst>
          <a:extLst/>
        </p:spPr>
      </p:cxnSp>
      <p:grpSp>
        <p:nvGrpSpPr>
          <p:cNvPr id="24" name="Group 36"/>
          <p:cNvGrpSpPr/>
          <p:nvPr/>
        </p:nvGrpSpPr>
        <p:grpSpPr>
          <a:xfrm>
            <a:off x="5292080" y="2420888"/>
            <a:ext cx="3528392" cy="3913870"/>
            <a:chOff x="1619670" y="2652710"/>
            <a:chExt cx="2591897" cy="3913870"/>
          </a:xfrm>
        </p:grpSpPr>
        <p:sp>
          <p:nvSpPr>
            <p:cNvPr id="25" name="Round Same Side Corner Rectangle 24"/>
            <p:cNvSpPr/>
            <p:nvPr/>
          </p:nvSpPr>
          <p:spPr>
            <a:xfrm rot="10800000">
              <a:off x="1619670" y="2652710"/>
              <a:ext cx="2591897" cy="2504482"/>
            </a:xfrm>
            <a:prstGeom prst="round2SameRect">
              <a:avLst>
                <a:gd name="adj1" fmla="val 4651"/>
                <a:gd name="adj2" fmla="val 0"/>
              </a:avLst>
            </a:prstGeom>
            <a:gradFill>
              <a:gsLst>
                <a:gs pos="0">
                  <a:schemeClr val="bg1">
                    <a:lumMod val="85000"/>
                  </a:scheme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nb-NO"/>
            </a:p>
          </p:txBody>
        </p:sp>
        <p:sp>
          <p:nvSpPr>
            <p:cNvPr id="26" name="TextBox 25"/>
            <p:cNvSpPr txBox="1"/>
            <p:nvPr/>
          </p:nvSpPr>
          <p:spPr>
            <a:xfrm>
              <a:off x="1672566" y="2780928"/>
              <a:ext cx="2467386" cy="3785652"/>
            </a:xfrm>
            <a:prstGeom prst="rect">
              <a:avLst/>
            </a:prstGeom>
            <a:noFill/>
          </p:spPr>
          <p:txBody>
            <a:bodyPr wrap="square" rtlCol="0">
              <a:spAutoFit/>
            </a:bodyPr>
            <a:lstStyle/>
            <a:p>
              <a:pPr marL="457200" indent="-457200">
                <a:buFont typeface="Arial" pitchFamily="34" charset="0"/>
                <a:buChar char="•"/>
              </a:pPr>
              <a:r>
                <a:rPr lang="en-IN" sz="2000" dirty="0" smtClean="0"/>
                <a:t>In this case, the followers have a certain level of competence which might be sufficient to do the job but they are low on commitment towards the tasks. </a:t>
              </a:r>
            </a:p>
            <a:p>
              <a:pPr marL="457200" indent="-457200">
                <a:buFont typeface="Arial" pitchFamily="34" charset="0"/>
                <a:buChar char="•"/>
              </a:pPr>
              <a:r>
                <a:rPr lang="en-IN" sz="2000" dirty="0" smtClean="0"/>
                <a:t>Despite of having relevant skills to perform the task they seek external help when faced with new situations. </a:t>
              </a:r>
              <a:endParaRPr lang="en-IN" sz="2000" dirty="0"/>
            </a:p>
          </p:txBody>
        </p:sp>
      </p:grpSp>
      <p:sp>
        <p:nvSpPr>
          <p:cNvPr id="27" name="Round Same Side Corner Rectangle 26"/>
          <p:cNvSpPr/>
          <p:nvPr/>
        </p:nvSpPr>
        <p:spPr>
          <a:xfrm>
            <a:off x="5292082" y="1520896"/>
            <a:ext cx="3528390" cy="972000"/>
          </a:xfrm>
          <a:prstGeom prst="round2SameRect">
            <a:avLst>
              <a:gd name="adj1" fmla="val 15985"/>
              <a:gd name="adj2" fmla="val 0"/>
            </a:avLst>
          </a:prstGeom>
          <a:solidFill>
            <a:schemeClr val="bg1">
              <a:lumMod val="50000"/>
            </a:schemeClr>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IN" sz="2000" b="1" dirty="0" smtClean="0">
                <a:solidFill>
                  <a:schemeClr val="tx1"/>
                </a:solidFill>
              </a:rPr>
              <a:t>D2: </a:t>
            </a:r>
          </a:p>
          <a:p>
            <a:pPr algn="ctr" fontAlgn="auto">
              <a:spcBef>
                <a:spcPts val="0"/>
              </a:spcBef>
              <a:spcAft>
                <a:spcPts val="0"/>
              </a:spcAft>
              <a:defRPr/>
            </a:pPr>
            <a:r>
              <a:rPr lang="en-IN" sz="2000" b="1" dirty="0" smtClean="0">
                <a:solidFill>
                  <a:schemeClr val="tx1"/>
                </a:solidFill>
              </a:rPr>
              <a:t>Some Competence, Low Commitment</a:t>
            </a:r>
            <a:endParaRPr lang="nb-NO" sz="2000" b="1" dirty="0">
              <a:solidFill>
                <a:schemeClr val="tx1"/>
              </a:solidFill>
            </a:endParaRPr>
          </a:p>
        </p:txBody>
      </p:sp>
      <p:pic>
        <p:nvPicPr>
          <p:cNvPr id="28" name="Picture 2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08031" y="15649"/>
            <a:ext cx="952381" cy="965079"/>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edge">
                                      <p:cBhvr>
                                        <p:cTn id="7" dur="500"/>
                                        <p:tgtEl>
                                          <p:spTgt spid="22"/>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22"/>
                                        </p:tgtEl>
                                      </p:cBhvr>
                                    </p:animEffect>
                                    <p:animScale>
                                      <p:cBhvr>
                                        <p:cTn id="11" dur="250" autoRev="1" fill="hold"/>
                                        <p:tgtEl>
                                          <p:spTgt spid="22"/>
                                        </p:tgtEl>
                                      </p:cBhvr>
                                      <p:by x="105000" y="105000"/>
                                    </p:animScale>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left)">
                                      <p:cBhvr>
                                        <p:cTn id="15" dur="500"/>
                                        <p:tgtEl>
                                          <p:spTgt spid="2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par>
                          <p:cTn id="20" fill="hold">
                            <p:stCondLst>
                              <p:cond delay="2000"/>
                            </p:stCondLst>
                            <p:childTnLst>
                              <p:par>
                                <p:cTn id="21" presetID="26" presetClass="emph" presetSubtype="0" fill="hold" grpId="1" nodeType="afterEffect">
                                  <p:stCondLst>
                                    <p:cond delay="0"/>
                                  </p:stCondLst>
                                  <p:childTnLst>
                                    <p:animEffect transition="out" filter="fade">
                                      <p:cBhvr>
                                        <p:cTn id="22" dur="500" tmFilter="0, 0; .2, .5; .8, .5; 1, 0"/>
                                        <p:tgtEl>
                                          <p:spTgt spid="27"/>
                                        </p:tgtEl>
                                      </p:cBhvr>
                                    </p:animEffect>
                                    <p:animScale>
                                      <p:cBhvr>
                                        <p:cTn id="23" dur="250" autoRev="1" fill="hold"/>
                                        <p:tgtEl>
                                          <p:spTgt spid="27"/>
                                        </p:tgtEl>
                                      </p:cBhvr>
                                      <p:by x="105000" y="105000"/>
                                    </p:animScale>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up)">
                                      <p:cBhvr>
                                        <p:cTn id="2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7" grpId="0" animBg="1"/>
      <p:bldP spid="27"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0" y="0"/>
            <a:ext cx="9144000" cy="998731"/>
            <a:chOff x="0" y="0"/>
            <a:chExt cx="9144000" cy="998731"/>
          </a:xfrm>
        </p:grpSpPr>
        <p:pic>
          <p:nvPicPr>
            <p:cNvPr id="3" name="Picture 2" descr="12244771_l.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rot="16200000">
              <a:off x="4117640" y="-4117640"/>
              <a:ext cx="908720" cy="9144000"/>
            </a:xfrm>
            <a:prstGeom prst="rect">
              <a:avLst/>
            </a:prstGeom>
          </p:spPr>
        </p:pic>
        <p:sp>
          <p:nvSpPr>
            <p:cNvPr id="4" name="Rectangle 3"/>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TextBox 4"/>
            <p:cNvSpPr txBox="1"/>
            <p:nvPr/>
          </p:nvSpPr>
          <p:spPr>
            <a:xfrm>
              <a:off x="683568" y="44624"/>
              <a:ext cx="7992888" cy="954107"/>
            </a:xfrm>
            <a:prstGeom prst="rect">
              <a:avLst/>
            </a:prstGeom>
            <a:solidFill>
              <a:srgbClr val="FFFFFF">
                <a:alpha val="69804"/>
              </a:srgbClr>
            </a:solidFill>
          </p:spPr>
          <p:txBody>
            <a:bodyPr wrap="square" rtlCol="0">
              <a:spAutoFit/>
            </a:bodyPr>
            <a:lstStyle/>
            <a:p>
              <a:r>
                <a:rPr lang="en-IN" sz="2800" dirty="0" smtClean="0"/>
                <a:t>Influence of Situational Leadership on Subordinate Development</a:t>
              </a:r>
              <a:endParaRPr lang="en-US" sz="2800" dirty="0" smtClean="0"/>
            </a:p>
          </p:txBody>
        </p:sp>
      </p:grpSp>
      <p:sp>
        <p:nvSpPr>
          <p:cNvPr id="7" name="Oval 6"/>
          <p:cNvSpPr/>
          <p:nvPr/>
        </p:nvSpPr>
        <p:spPr>
          <a:xfrm rot="1219023">
            <a:off x="368285" y="3614098"/>
            <a:ext cx="9949789" cy="3525815"/>
          </a:xfrm>
          <a:prstGeom prst="ellipse">
            <a:avLst/>
          </a:prstGeom>
          <a:solidFill>
            <a:srgbClr val="0070C0"/>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Oval 7"/>
          <p:cNvSpPr/>
          <p:nvPr/>
        </p:nvSpPr>
        <p:spPr>
          <a:xfrm rot="1219023">
            <a:off x="1726850" y="4220484"/>
            <a:ext cx="6615478" cy="2217493"/>
          </a:xfrm>
          <a:prstGeom prst="ellipse">
            <a:avLst/>
          </a:prstGeom>
          <a:solidFill>
            <a:srgbClr val="FFC000"/>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Oval 8"/>
          <p:cNvSpPr/>
          <p:nvPr/>
        </p:nvSpPr>
        <p:spPr>
          <a:xfrm rot="1219023">
            <a:off x="3094052" y="4808470"/>
            <a:ext cx="3572877" cy="1057483"/>
          </a:xfrm>
          <a:prstGeom prst="ellipse">
            <a:avLst/>
          </a:prstGeom>
          <a:solidFill>
            <a:srgbClr val="009A00"/>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Oval 9"/>
          <p:cNvSpPr/>
          <p:nvPr/>
        </p:nvSpPr>
        <p:spPr>
          <a:xfrm rot="1219023">
            <a:off x="4043646" y="5093136"/>
            <a:ext cx="1732688" cy="424526"/>
          </a:xfrm>
          <a:prstGeom prst="ellipse">
            <a:avLst/>
          </a:prstGeom>
          <a:solidFill>
            <a:srgbClr val="C00000"/>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11" name="Picture 10" descr="10453348_xxl.jpg"/>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3362346" y="3312368"/>
            <a:ext cx="705598" cy="2204864"/>
          </a:xfrm>
          <a:prstGeom prst="rect">
            <a:avLst/>
          </a:prstGeom>
        </p:spPr>
      </p:pic>
      <p:pic>
        <p:nvPicPr>
          <p:cNvPr id="12" name="Picture 11" descr="10453434_xxl.jpg"/>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flipH="1">
            <a:off x="4572000" y="3140968"/>
            <a:ext cx="791223" cy="2354864"/>
          </a:xfrm>
          <a:prstGeom prst="rect">
            <a:avLst/>
          </a:prstGeom>
        </p:spPr>
      </p:pic>
      <p:pic>
        <p:nvPicPr>
          <p:cNvPr id="13" name="Picture 2"/>
          <p:cNvPicPr>
            <a:picLocks noChangeAspect="1" noChangeArrowheads="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051720" y="3284984"/>
            <a:ext cx="607248" cy="2098674"/>
          </a:xfrm>
          <a:prstGeom prst="rect">
            <a:avLst/>
          </a:prstGeom>
          <a:noFill/>
          <a:ln w="9525">
            <a:noFill/>
            <a:miter lim="800000"/>
            <a:headEnd/>
            <a:tailEnd/>
          </a:ln>
        </p:spPr>
      </p:pic>
      <p:pic>
        <p:nvPicPr>
          <p:cNvPr id="14" name="Picture 3"/>
          <p:cNvPicPr>
            <a:picLocks noChangeAspect="1" noChangeArrowheads="1"/>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51520" y="3319667"/>
            <a:ext cx="697234" cy="2197565"/>
          </a:xfrm>
          <a:prstGeom prst="rect">
            <a:avLst/>
          </a:prstGeom>
          <a:noFill/>
          <a:ln w="9525">
            <a:noFill/>
            <a:miter lim="800000"/>
            <a:headEnd/>
            <a:tailEnd/>
          </a:ln>
        </p:spPr>
      </p:pic>
      <p:pic>
        <p:nvPicPr>
          <p:cNvPr id="15" name="Picture 14" descr="10453348_xxl.jpg"/>
          <p:cNvPicPr>
            <a:picLocks noChangeAspect="1"/>
          </p:cNvPicPr>
          <p:nvPr/>
        </p:nvPicPr>
        <p:blipFill>
          <a:blip r:embed="rId5" cstate="email">
            <a:clrChange>
              <a:clrFrom>
                <a:srgbClr val="FFFFFF"/>
              </a:clrFrom>
              <a:clrTo>
                <a:srgbClr val="FFFFFF">
                  <a:alpha val="0"/>
                </a:srgbClr>
              </a:clrTo>
            </a:clrChange>
            <a:grayscl/>
            <a:extLst>
              <a:ext uri="{28A0092B-C50C-407E-A947-70E740481C1C}">
                <a14:useLocalDpi xmlns:a14="http://schemas.microsoft.com/office/drawing/2010/main"/>
              </a:ext>
            </a:extLst>
          </a:blip>
          <a:srcRect/>
          <a:stretch>
            <a:fillRect/>
          </a:stretch>
        </p:blipFill>
        <p:spPr>
          <a:xfrm>
            <a:off x="3362346" y="3284984"/>
            <a:ext cx="705598" cy="2204864"/>
          </a:xfrm>
          <a:prstGeom prst="rect">
            <a:avLst/>
          </a:prstGeom>
        </p:spPr>
      </p:pic>
      <p:pic>
        <p:nvPicPr>
          <p:cNvPr id="16" name="Picture 2"/>
          <p:cNvPicPr>
            <a:picLocks noChangeAspect="1" noChangeArrowheads="1"/>
          </p:cNvPicPr>
          <p:nvPr/>
        </p:nvPicPr>
        <p:blipFill>
          <a:blip r:embed="rId7" cstate="email">
            <a:clrChange>
              <a:clrFrom>
                <a:srgbClr val="FFFFFF"/>
              </a:clrFrom>
              <a:clrTo>
                <a:srgbClr val="FFFFFF">
                  <a:alpha val="0"/>
                </a:srgbClr>
              </a:clrTo>
            </a:clrChange>
            <a:grayscl/>
            <a:extLst>
              <a:ext uri="{28A0092B-C50C-407E-A947-70E740481C1C}">
                <a14:useLocalDpi xmlns:a14="http://schemas.microsoft.com/office/drawing/2010/main"/>
              </a:ext>
            </a:extLst>
          </a:blip>
          <a:srcRect/>
          <a:stretch>
            <a:fillRect/>
          </a:stretch>
        </p:blipFill>
        <p:spPr bwMode="auto">
          <a:xfrm>
            <a:off x="2051720" y="3284984"/>
            <a:ext cx="607248" cy="2098674"/>
          </a:xfrm>
          <a:prstGeom prst="rect">
            <a:avLst/>
          </a:prstGeom>
          <a:noFill/>
          <a:ln w="9525">
            <a:noFill/>
            <a:miter lim="800000"/>
            <a:headEnd/>
            <a:tailEnd/>
          </a:ln>
        </p:spPr>
      </p:pic>
      <p:pic>
        <p:nvPicPr>
          <p:cNvPr id="17" name="Picture 3"/>
          <p:cNvPicPr>
            <a:picLocks noChangeAspect="1" noChangeArrowheads="1"/>
          </p:cNvPicPr>
          <p:nvPr/>
        </p:nvPicPr>
        <p:blipFill>
          <a:blip r:embed="rId8" cstate="email">
            <a:clrChange>
              <a:clrFrom>
                <a:srgbClr val="FFFFFF"/>
              </a:clrFrom>
              <a:clrTo>
                <a:srgbClr val="FFFFFF">
                  <a:alpha val="0"/>
                </a:srgbClr>
              </a:clrTo>
            </a:clrChange>
            <a:grayscl/>
            <a:extLst>
              <a:ext uri="{28A0092B-C50C-407E-A947-70E740481C1C}">
                <a14:useLocalDpi xmlns:a14="http://schemas.microsoft.com/office/drawing/2010/main"/>
              </a:ext>
            </a:extLst>
          </a:blip>
          <a:srcRect/>
          <a:stretch>
            <a:fillRect/>
          </a:stretch>
        </p:blipFill>
        <p:spPr bwMode="auto">
          <a:xfrm>
            <a:off x="251520" y="3319667"/>
            <a:ext cx="697234" cy="2197565"/>
          </a:xfrm>
          <a:prstGeom prst="rect">
            <a:avLst/>
          </a:prstGeom>
          <a:noFill/>
          <a:ln w="9525">
            <a:noFill/>
            <a:miter lim="800000"/>
            <a:headEnd/>
            <a:tailEnd/>
          </a:ln>
        </p:spPr>
      </p:pic>
      <p:sp>
        <p:nvSpPr>
          <p:cNvPr id="18" name="Rounded Rectangle 17"/>
          <p:cNvSpPr/>
          <p:nvPr/>
        </p:nvSpPr>
        <p:spPr>
          <a:xfrm>
            <a:off x="611560" y="980728"/>
            <a:ext cx="8280920" cy="2016224"/>
          </a:xfrm>
          <a:prstGeom prst="roundRect">
            <a:avLst>
              <a:gd name="adj" fmla="val 4269"/>
            </a:avLst>
          </a:prstGeom>
          <a:solidFill>
            <a:srgbClr val="C00000">
              <a:alpha val="50196"/>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b="1" dirty="0" smtClean="0">
                <a:solidFill>
                  <a:schemeClr val="tx1"/>
                </a:solidFill>
              </a:rPr>
              <a:t>As we know that the situational leadership theory proposes that a leader needs to change his leadership style as per the situation and environment. Leaders also need to consider the level of their followers; to decide on a particular leadership style.</a:t>
            </a:r>
            <a:endParaRPr lang="en-IN" sz="2000" dirty="0" smtClean="0">
              <a:solidFill>
                <a:schemeClr val="tx1"/>
              </a:solidFill>
            </a:endParaRPr>
          </a:p>
        </p:txBody>
      </p:sp>
      <p:pic>
        <p:nvPicPr>
          <p:cNvPr id="19" name="Picture 18"/>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208031" y="15649"/>
            <a:ext cx="952381" cy="965079"/>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fill="hold" nodeType="afterEffect">
                                  <p:stCondLst>
                                    <p:cond delay="0"/>
                                  </p:stCondLst>
                                  <p:childTnLst>
                                    <p:animClr clrSpc="rgb" dir="cw">
                                      <p:cBhvr>
                                        <p:cTn id="6" dur="1000" fill="hold"/>
                                        <p:tgtEl>
                                          <p:spTgt spid="9"/>
                                        </p:tgtEl>
                                        <p:attrNameLst>
                                          <p:attrName>fillcolor</p:attrName>
                                        </p:attrNameLst>
                                      </p:cBhvr>
                                      <p:to>
                                        <a:srgbClr val="C0C0C0"/>
                                      </p:to>
                                    </p:animClr>
                                    <p:set>
                                      <p:cBhvr>
                                        <p:cTn id="7" dur="1000" fill="hold"/>
                                        <p:tgtEl>
                                          <p:spTgt spid="9"/>
                                        </p:tgtEl>
                                        <p:attrNameLst>
                                          <p:attrName>fill.type</p:attrName>
                                        </p:attrNameLst>
                                      </p:cBhvr>
                                      <p:to>
                                        <p:strVal val="solid"/>
                                      </p:to>
                                    </p:set>
                                    <p:set>
                                      <p:cBhvr>
                                        <p:cTn id="8" dur="1000" fill="hold"/>
                                        <p:tgtEl>
                                          <p:spTgt spid="9"/>
                                        </p:tgtEl>
                                        <p:attrNameLst>
                                          <p:attrName>fill.on</p:attrName>
                                        </p:attrNameLst>
                                      </p:cBhvr>
                                      <p:to>
                                        <p:strVal val="true"/>
                                      </p:to>
                                    </p:set>
                                  </p:childTnLst>
                                </p:cTn>
                              </p:par>
                              <p:par>
                                <p:cTn id="9" presetID="10"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childTnLst>
                                </p:cTn>
                              </p:par>
                            </p:childTnLst>
                          </p:cTn>
                        </p:par>
                        <p:par>
                          <p:cTn id="12" fill="hold">
                            <p:stCondLst>
                              <p:cond delay="1000"/>
                            </p:stCondLst>
                            <p:childTnLst>
                              <p:par>
                                <p:cTn id="13" presetID="1" presetClass="emph" presetSubtype="2" fill="hold" nodeType="afterEffect">
                                  <p:stCondLst>
                                    <p:cond delay="0"/>
                                  </p:stCondLst>
                                  <p:childTnLst>
                                    <p:animClr clrSpc="rgb" dir="cw">
                                      <p:cBhvr>
                                        <p:cTn id="14" dur="1000" fill="hold"/>
                                        <p:tgtEl>
                                          <p:spTgt spid="8"/>
                                        </p:tgtEl>
                                        <p:attrNameLst>
                                          <p:attrName>fillcolor</p:attrName>
                                        </p:attrNameLst>
                                      </p:cBhvr>
                                      <p:to>
                                        <a:srgbClr val="808080"/>
                                      </p:to>
                                    </p:animClr>
                                    <p:set>
                                      <p:cBhvr>
                                        <p:cTn id="15" dur="1000" fill="hold"/>
                                        <p:tgtEl>
                                          <p:spTgt spid="8"/>
                                        </p:tgtEl>
                                        <p:attrNameLst>
                                          <p:attrName>fill.type</p:attrName>
                                        </p:attrNameLst>
                                      </p:cBhvr>
                                      <p:to>
                                        <p:strVal val="solid"/>
                                      </p:to>
                                    </p:set>
                                    <p:set>
                                      <p:cBhvr>
                                        <p:cTn id="16" dur="1000" fill="hold"/>
                                        <p:tgtEl>
                                          <p:spTgt spid="8"/>
                                        </p:tgtEl>
                                        <p:attrNameLst>
                                          <p:attrName>fill.on</p:attrName>
                                        </p:attrNameLst>
                                      </p:cBhvr>
                                      <p:to>
                                        <p:strVal val="true"/>
                                      </p:to>
                                    </p:set>
                                  </p:childTnLst>
                                </p:cTn>
                              </p:par>
                              <p:par>
                                <p:cTn id="17" presetID="1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childTnLst>
                                </p:cTn>
                              </p:par>
                            </p:childTnLst>
                          </p:cTn>
                        </p:par>
                        <p:par>
                          <p:cTn id="20" fill="hold">
                            <p:stCondLst>
                              <p:cond delay="2000"/>
                            </p:stCondLst>
                            <p:childTnLst>
                              <p:par>
                                <p:cTn id="21" presetID="1" presetClass="emph" presetSubtype="2" fill="hold" nodeType="afterEffect">
                                  <p:stCondLst>
                                    <p:cond delay="0"/>
                                  </p:stCondLst>
                                  <p:childTnLst>
                                    <p:animClr clrSpc="rgb" dir="cw">
                                      <p:cBhvr>
                                        <p:cTn id="22" dur="1000" fill="hold"/>
                                        <p:tgtEl>
                                          <p:spTgt spid="7"/>
                                        </p:tgtEl>
                                        <p:attrNameLst>
                                          <p:attrName>fillcolor</p:attrName>
                                        </p:attrNameLst>
                                      </p:cBhvr>
                                      <p:to>
                                        <a:srgbClr val="111111"/>
                                      </p:to>
                                    </p:animClr>
                                    <p:set>
                                      <p:cBhvr>
                                        <p:cTn id="23" dur="1000" fill="hold"/>
                                        <p:tgtEl>
                                          <p:spTgt spid="7"/>
                                        </p:tgtEl>
                                        <p:attrNameLst>
                                          <p:attrName>fill.type</p:attrName>
                                        </p:attrNameLst>
                                      </p:cBhvr>
                                      <p:to>
                                        <p:strVal val="solid"/>
                                      </p:to>
                                    </p:set>
                                    <p:set>
                                      <p:cBhvr>
                                        <p:cTn id="24" dur="1000" fill="hold"/>
                                        <p:tgtEl>
                                          <p:spTgt spid="7"/>
                                        </p:tgtEl>
                                        <p:attrNameLst>
                                          <p:attrName>fill.on</p:attrName>
                                        </p:attrNameLst>
                                      </p:cBhvr>
                                      <p:to>
                                        <p:strVal val="true"/>
                                      </p:to>
                                    </p:set>
                                  </p:childTnLst>
                                </p:cTn>
                              </p:par>
                              <p:par>
                                <p:cTn id="25" presetID="10"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childTnLst>
                                </p:cTn>
                              </p:par>
                            </p:childTnLst>
                          </p:cTn>
                        </p:par>
                        <p:par>
                          <p:cTn id="28" fill="hold">
                            <p:stCondLst>
                              <p:cond delay="3000"/>
                            </p:stCondLst>
                            <p:childTnLst>
                              <p:par>
                                <p:cTn id="29" presetID="26" presetClass="emph" presetSubtype="0" fill="hold" grpId="0" nodeType="afterEffect">
                                  <p:stCondLst>
                                    <p:cond delay="0"/>
                                  </p:stCondLst>
                                  <p:childTnLst>
                                    <p:animEffect transition="out" filter="fade">
                                      <p:cBhvr>
                                        <p:cTn id="30" dur="1000" tmFilter="0, 0; .2, .5; .8, .5; 1, 0"/>
                                        <p:tgtEl>
                                          <p:spTgt spid="10"/>
                                        </p:tgtEl>
                                      </p:cBhvr>
                                    </p:animEffect>
                                    <p:animScale>
                                      <p:cBhvr>
                                        <p:cTn id="31" dur="500" autoRev="1" fill="hold"/>
                                        <p:tgtEl>
                                          <p:spTgt spid="10"/>
                                        </p:tgtEl>
                                      </p:cBhvr>
                                      <p:by x="105000" y="105000"/>
                                    </p:animScale>
                                  </p:childTnLst>
                                </p:cTn>
                              </p:par>
                            </p:childTnLst>
                          </p:cTn>
                        </p:par>
                        <p:par>
                          <p:cTn id="32" fill="hold">
                            <p:stCondLst>
                              <p:cond delay="4000"/>
                            </p:stCondLst>
                            <p:childTnLst>
                              <p:par>
                                <p:cTn id="33" presetID="12" presetClass="entr" presetSubtype="8"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slide(fromLeft)">
                                      <p:cBhvr>
                                        <p:cTn id="35"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0" y="0"/>
            <a:ext cx="9144000" cy="908720"/>
            <a:chOff x="0" y="0"/>
            <a:chExt cx="9144000" cy="908720"/>
          </a:xfrm>
        </p:grpSpPr>
        <p:pic>
          <p:nvPicPr>
            <p:cNvPr id="3" name="Picture 2" descr="12244771_l.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rot="16200000">
              <a:off x="4117640" y="-4117640"/>
              <a:ext cx="908720" cy="9144000"/>
            </a:xfrm>
            <a:prstGeom prst="rect">
              <a:avLst/>
            </a:prstGeom>
          </p:spPr>
        </p:pic>
        <p:sp>
          <p:nvSpPr>
            <p:cNvPr id="4" name="Rectangle 3"/>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TextBox 4"/>
            <p:cNvSpPr txBox="1"/>
            <p:nvPr/>
          </p:nvSpPr>
          <p:spPr>
            <a:xfrm>
              <a:off x="683568" y="233264"/>
              <a:ext cx="7992888" cy="523220"/>
            </a:xfrm>
            <a:prstGeom prst="rect">
              <a:avLst/>
            </a:prstGeom>
            <a:solidFill>
              <a:srgbClr val="FFFFFF">
                <a:alpha val="69804"/>
              </a:srgbClr>
            </a:solidFill>
          </p:spPr>
          <p:txBody>
            <a:bodyPr wrap="square" rtlCol="0">
              <a:spAutoFit/>
            </a:bodyPr>
            <a:lstStyle/>
            <a:p>
              <a:r>
                <a:rPr lang="en-IN" sz="2800" dirty="0" smtClean="0"/>
                <a:t>Mapping of Leadership Style with Development Level</a:t>
              </a:r>
              <a:endParaRPr lang="en-IN" sz="2800" dirty="0"/>
            </a:p>
          </p:txBody>
        </p:sp>
      </p:grpSp>
      <p:grpSp>
        <p:nvGrpSpPr>
          <p:cNvPr id="6" name="Group 24"/>
          <p:cNvGrpSpPr>
            <a:grpSpLocks/>
          </p:cNvGrpSpPr>
          <p:nvPr/>
        </p:nvGrpSpPr>
        <p:grpSpPr bwMode="auto">
          <a:xfrm>
            <a:off x="304800" y="1052736"/>
            <a:ext cx="8534400" cy="472244"/>
            <a:chOff x="381000" y="856173"/>
            <a:chExt cx="8534400" cy="471941"/>
          </a:xfrm>
        </p:grpSpPr>
        <p:sp>
          <p:nvSpPr>
            <p:cNvPr id="7" name="Rectangle 6"/>
            <p:cNvSpPr/>
            <p:nvPr/>
          </p:nvSpPr>
          <p:spPr bwMode="auto">
            <a:xfrm>
              <a:off x="381000" y="860414"/>
              <a:ext cx="8534400" cy="467700"/>
            </a:xfrm>
            <a:prstGeom prst="rect">
              <a:avLst/>
            </a:prstGeom>
            <a:solidFill>
              <a:schemeClr val="tx1">
                <a:lumMod val="85000"/>
                <a:lumOff val="15000"/>
              </a:schemeClr>
            </a:solidFill>
            <a:ln>
              <a:noFill/>
            </a:ln>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nb-NO">
                <a:solidFill>
                  <a:srgbClr val="FFFFFF"/>
                </a:solidFill>
                <a:latin typeface="+mj-lt"/>
                <a:ea typeface="ＭＳ Ｐゴシック" pitchFamily="-65" charset="-128"/>
                <a:cs typeface="Arial" pitchFamily="34" charset="0"/>
              </a:endParaRPr>
            </a:p>
          </p:txBody>
        </p:sp>
        <p:sp>
          <p:nvSpPr>
            <p:cNvPr id="8" name="Tekstboks 43"/>
            <p:cNvSpPr txBox="1">
              <a:spLocks noChangeArrowheads="1"/>
            </p:cNvSpPr>
            <p:nvPr/>
          </p:nvSpPr>
          <p:spPr bwMode="auto">
            <a:xfrm>
              <a:off x="381000" y="860414"/>
              <a:ext cx="2057400" cy="369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da-DK" b="1">
                <a:solidFill>
                  <a:schemeClr val="bg1"/>
                </a:solidFill>
                <a:latin typeface="+mj-lt"/>
                <a:ea typeface="ＭＳ Ｐゴシック" pitchFamily="34" charset="-128"/>
              </a:endParaRPr>
            </a:p>
          </p:txBody>
        </p:sp>
        <p:sp>
          <p:nvSpPr>
            <p:cNvPr id="9" name="Tekstboks 43"/>
            <p:cNvSpPr txBox="1">
              <a:spLocks noChangeArrowheads="1"/>
            </p:cNvSpPr>
            <p:nvPr/>
          </p:nvSpPr>
          <p:spPr bwMode="auto">
            <a:xfrm>
              <a:off x="517032" y="856173"/>
              <a:ext cx="2619000" cy="399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da-DK" sz="2000" b="1" dirty="0" smtClean="0">
                  <a:solidFill>
                    <a:schemeClr val="bg1"/>
                  </a:solidFill>
                  <a:latin typeface="+mj-lt"/>
                  <a:ea typeface="ＭＳ Ｐゴシック" pitchFamily="34" charset="-128"/>
                </a:rPr>
                <a:t>DEVELOPMENT LEVEL</a:t>
              </a:r>
              <a:endParaRPr lang="da-DK" sz="2000" b="1" dirty="0">
                <a:solidFill>
                  <a:schemeClr val="bg1"/>
                </a:solidFill>
                <a:latin typeface="+mj-lt"/>
                <a:ea typeface="ＭＳ Ｐゴシック" pitchFamily="34" charset="-128"/>
              </a:endParaRPr>
            </a:p>
          </p:txBody>
        </p:sp>
        <p:sp>
          <p:nvSpPr>
            <p:cNvPr id="10" name="Tekstboks 43"/>
            <p:cNvSpPr txBox="1">
              <a:spLocks noChangeArrowheads="1"/>
            </p:cNvSpPr>
            <p:nvPr/>
          </p:nvSpPr>
          <p:spPr bwMode="auto">
            <a:xfrm>
              <a:off x="4792216" y="860413"/>
              <a:ext cx="4024572" cy="399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da-DK" sz="2000" b="1" dirty="0" smtClean="0">
                  <a:solidFill>
                    <a:schemeClr val="bg1"/>
                  </a:solidFill>
                  <a:latin typeface="+mj-lt"/>
                  <a:ea typeface="ＭＳ Ｐゴシック" pitchFamily="34" charset="-128"/>
                </a:rPr>
                <a:t>APPROPRIATE LEADERSHIP STYLE</a:t>
              </a:r>
              <a:endParaRPr lang="da-DK" sz="2000" b="1" dirty="0">
                <a:solidFill>
                  <a:schemeClr val="bg1"/>
                </a:solidFill>
                <a:latin typeface="+mj-lt"/>
                <a:ea typeface="ＭＳ Ｐゴシック" pitchFamily="34" charset="-128"/>
              </a:endParaRPr>
            </a:p>
          </p:txBody>
        </p:sp>
      </p:grpSp>
      <p:grpSp>
        <p:nvGrpSpPr>
          <p:cNvPr id="11" name="Group 38"/>
          <p:cNvGrpSpPr>
            <a:grpSpLocks/>
          </p:cNvGrpSpPr>
          <p:nvPr/>
        </p:nvGrpSpPr>
        <p:grpSpPr bwMode="auto">
          <a:xfrm>
            <a:off x="323528" y="1723148"/>
            <a:ext cx="4176000" cy="1417820"/>
            <a:chOff x="381000" y="1371600"/>
            <a:chExt cx="2743200" cy="2538498"/>
          </a:xfrm>
        </p:grpSpPr>
        <p:grpSp>
          <p:nvGrpSpPr>
            <p:cNvPr id="12" name="Group 39"/>
            <p:cNvGrpSpPr>
              <a:grpSpLocks/>
            </p:cNvGrpSpPr>
            <p:nvPr/>
          </p:nvGrpSpPr>
          <p:grpSpPr bwMode="auto">
            <a:xfrm>
              <a:off x="381000" y="1371600"/>
              <a:ext cx="2743200" cy="1735069"/>
              <a:chOff x="381000" y="1371600"/>
              <a:chExt cx="2743200" cy="1917982"/>
            </a:xfrm>
          </p:grpSpPr>
          <p:grpSp>
            <p:nvGrpSpPr>
              <p:cNvPr id="14" name="Group 41"/>
              <p:cNvGrpSpPr>
                <a:grpSpLocks/>
              </p:cNvGrpSpPr>
              <p:nvPr/>
            </p:nvGrpSpPr>
            <p:grpSpPr bwMode="auto">
              <a:xfrm>
                <a:off x="381000" y="1371600"/>
                <a:ext cx="2743200" cy="1917982"/>
                <a:chOff x="620713" y="1085851"/>
                <a:chExt cx="3536950" cy="2881312"/>
              </a:xfrm>
            </p:grpSpPr>
            <p:sp>
              <p:nvSpPr>
                <p:cNvPr id="16" name="Kombinationstegning 58"/>
                <p:cNvSpPr/>
                <p:nvPr/>
              </p:nvSpPr>
              <p:spPr bwMode="auto">
                <a:xfrm>
                  <a:off x="3227332" y="3417598"/>
                  <a:ext cx="930331" cy="549565"/>
                </a:xfrm>
                <a:custGeom>
                  <a:avLst/>
                  <a:gdLst>
                    <a:gd name="connsiteX0" fmla="*/ 203200 w 745066"/>
                    <a:gd name="connsiteY0" fmla="*/ 440267 h 440267"/>
                    <a:gd name="connsiteX1" fmla="*/ 745066 w 745066"/>
                    <a:gd name="connsiteY1" fmla="*/ 0 h 440267"/>
                    <a:gd name="connsiteX2" fmla="*/ 8466 w 745066"/>
                    <a:gd name="connsiteY2" fmla="*/ 0 h 440267"/>
                    <a:gd name="connsiteX3" fmla="*/ 0 w 745066"/>
                    <a:gd name="connsiteY3" fmla="*/ 431800 h 440267"/>
                    <a:gd name="connsiteX4" fmla="*/ 203200 w 745066"/>
                    <a:gd name="connsiteY4" fmla="*/ 440267 h 44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066" h="440267">
                      <a:moveTo>
                        <a:pt x="203200" y="440267"/>
                      </a:moveTo>
                      <a:lnTo>
                        <a:pt x="745066" y="0"/>
                      </a:lnTo>
                      <a:lnTo>
                        <a:pt x="8466" y="0"/>
                      </a:lnTo>
                      <a:lnTo>
                        <a:pt x="0" y="431800"/>
                      </a:lnTo>
                      <a:lnTo>
                        <a:pt x="203200" y="440267"/>
                      </a:lnTo>
                      <a:close/>
                    </a:path>
                  </a:pathLst>
                </a:custGeom>
                <a:gradFill flip="none" rotWithShape="1">
                  <a:gsLst>
                    <a:gs pos="24000">
                      <a:sysClr val="windowText" lastClr="000000">
                        <a:alpha val="23000"/>
                      </a:sysClr>
                    </a:gs>
                    <a:gs pos="69000">
                      <a:sysClr val="window" lastClr="FFFFFF">
                        <a:alpha val="0"/>
                      </a:sysClr>
                    </a:gs>
                  </a:gsLst>
                  <a:lin ang="18900000" scaled="1"/>
                  <a:tileRect/>
                </a:gradFill>
                <a:ln w="9525" cap="flat" cmpd="sng" algn="ctr">
                  <a:noFill/>
                  <a:prstDash val="solid"/>
                </a:ln>
                <a:effectLst/>
              </p:spPr>
              <p:txBody>
                <a:bodyPr anchor="ctr"/>
                <a:lstStyle/>
                <a:p>
                  <a:pPr algn="ctr" fontAlgn="auto">
                    <a:spcBef>
                      <a:spcPts val="0"/>
                    </a:spcBef>
                    <a:spcAft>
                      <a:spcPts val="0"/>
                    </a:spcAft>
                    <a:defRPr/>
                  </a:pPr>
                  <a:endParaRPr lang="en-US" sz="2400" dirty="0">
                    <a:solidFill>
                      <a:srgbClr val="FFFFFF"/>
                    </a:solidFill>
                    <a:latin typeface="+mj-lt"/>
                    <a:ea typeface="ＭＳ Ｐゴシック" pitchFamily="-112" charset="-128"/>
                    <a:cs typeface="+mn-cs"/>
                  </a:endParaRPr>
                </a:p>
              </p:txBody>
            </p:sp>
            <p:sp>
              <p:nvSpPr>
                <p:cNvPr id="17" name="Rektangel 62"/>
                <p:cNvSpPr>
                  <a:spLocks noChangeArrowheads="1"/>
                </p:cNvSpPr>
                <p:nvPr/>
              </p:nvSpPr>
              <p:spPr bwMode="auto">
                <a:xfrm>
                  <a:off x="620713" y="1085851"/>
                  <a:ext cx="2861491" cy="2862880"/>
                </a:xfrm>
                <a:prstGeom prst="rect">
                  <a:avLst/>
                </a:prstGeom>
                <a:gradFill rotWithShape="1">
                  <a:gsLst>
                    <a:gs pos="0">
                      <a:srgbClr val="E6E6E6"/>
                    </a:gs>
                    <a:gs pos="100000">
                      <a:srgbClr val="F3F3F3"/>
                    </a:gs>
                  </a:gsLst>
                  <a:lin ang="16200000"/>
                </a:gradFill>
                <a:ln w="9525">
                  <a:solidFill>
                    <a:srgbClr val="D9D9D9"/>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endParaRPr lang="en-US" sz="2400" dirty="0">
                    <a:solidFill>
                      <a:srgbClr val="FFFFFF"/>
                    </a:solidFill>
                    <a:latin typeface="+mj-lt"/>
                    <a:ea typeface="ＭＳ Ｐゴシック" pitchFamily="-112" charset="-128"/>
                    <a:cs typeface="+mn-cs"/>
                  </a:endParaRPr>
                </a:p>
              </p:txBody>
            </p:sp>
          </p:grpSp>
          <p:sp>
            <p:nvSpPr>
              <p:cNvPr id="15" name="Rektangel 63"/>
              <p:cNvSpPr>
                <a:spLocks noChangeArrowheads="1"/>
              </p:cNvSpPr>
              <p:nvPr/>
            </p:nvSpPr>
            <p:spPr bwMode="auto">
              <a:xfrm>
                <a:off x="485775" y="1441123"/>
                <a:ext cx="2016125" cy="1795294"/>
              </a:xfrm>
              <a:prstGeom prst="rect">
                <a:avLst/>
              </a:prstGeom>
              <a:solidFill>
                <a:schemeClr val="accent4"/>
              </a:solidFill>
              <a:ln w="9525">
                <a:solidFill>
                  <a:srgbClr val="93CDDD"/>
                </a:solidFill>
                <a:miter lim="800000"/>
                <a:headEnd/>
                <a:tailEnd/>
              </a:ln>
            </p:spPr>
            <p:txBody>
              <a:bodyPr anchor="ctr"/>
              <a:lstStyle/>
              <a:p>
                <a:pPr algn="ctr" fontAlgn="auto">
                  <a:spcBef>
                    <a:spcPts val="0"/>
                  </a:spcBef>
                  <a:spcAft>
                    <a:spcPts val="0"/>
                  </a:spcAft>
                  <a:defRPr/>
                </a:pPr>
                <a:endParaRPr lang="en-US" sz="2000" b="1" dirty="0">
                  <a:solidFill>
                    <a:srgbClr val="FFFFFF"/>
                  </a:solidFill>
                  <a:latin typeface="+mj-lt"/>
                  <a:cs typeface="+mn-cs"/>
                </a:endParaRPr>
              </a:p>
            </p:txBody>
          </p:sp>
        </p:grpSp>
        <p:sp>
          <p:nvSpPr>
            <p:cNvPr id="13" name="TextBox 40"/>
            <p:cNvSpPr txBox="1">
              <a:spLocks noChangeArrowheads="1"/>
            </p:cNvSpPr>
            <p:nvPr/>
          </p:nvSpPr>
          <p:spPr bwMode="auto">
            <a:xfrm>
              <a:off x="538549" y="1758374"/>
              <a:ext cx="2160240" cy="2151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IN" b="1" dirty="0" smtClean="0">
                  <a:solidFill>
                    <a:schemeClr val="bg1"/>
                  </a:solidFill>
                  <a:latin typeface="+mj-lt"/>
                </a:rPr>
                <a:t>D1: Low Competence, High Commitment</a:t>
              </a:r>
              <a:endParaRPr lang="en-US" b="1" dirty="0">
                <a:solidFill>
                  <a:schemeClr val="bg1"/>
                </a:solidFill>
                <a:latin typeface="+mj-lt"/>
              </a:endParaRPr>
            </a:p>
          </p:txBody>
        </p:sp>
      </p:grpSp>
      <p:sp>
        <p:nvSpPr>
          <p:cNvPr id="18" name="Right Arrow 17"/>
          <p:cNvSpPr>
            <a:spLocks noChangeArrowheads="1"/>
          </p:cNvSpPr>
          <p:nvPr/>
        </p:nvSpPr>
        <p:spPr bwMode="auto">
          <a:xfrm>
            <a:off x="3732237" y="2083188"/>
            <a:ext cx="896938" cy="288925"/>
          </a:xfrm>
          <a:prstGeom prst="rightArrow">
            <a:avLst>
              <a:gd name="adj1" fmla="val 50000"/>
              <a:gd name="adj2" fmla="val 50000"/>
            </a:avLst>
          </a:prstGeom>
          <a:gradFill rotWithShape="1">
            <a:gsLst>
              <a:gs pos="0">
                <a:srgbClr val="262626"/>
              </a:gs>
              <a:gs pos="100000">
                <a:srgbClr val="595959"/>
              </a:gs>
            </a:gsLst>
            <a:lin ang="16200000"/>
          </a:gradFill>
          <a:ln w="9525">
            <a:solidFill>
              <a:srgbClr val="262626"/>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endParaRPr lang="en-US" dirty="0">
              <a:solidFill>
                <a:srgbClr val="FFFFFF"/>
              </a:solidFill>
              <a:latin typeface="+mj-lt"/>
              <a:ea typeface="ＭＳ Ｐゴシック" pitchFamily="-112" charset="-128"/>
              <a:cs typeface="Arial" pitchFamily="34" charset="0"/>
            </a:endParaRPr>
          </a:p>
        </p:txBody>
      </p:sp>
      <p:grpSp>
        <p:nvGrpSpPr>
          <p:cNvPr id="19" name="Group 46"/>
          <p:cNvGrpSpPr>
            <a:grpSpLocks/>
          </p:cNvGrpSpPr>
          <p:nvPr/>
        </p:nvGrpSpPr>
        <p:grpSpPr bwMode="auto">
          <a:xfrm>
            <a:off x="4637112" y="1651260"/>
            <a:ext cx="4176000" cy="1080000"/>
            <a:chOff x="381000" y="1371600"/>
            <a:chExt cx="2743200" cy="1735069"/>
          </a:xfrm>
        </p:grpSpPr>
        <p:grpSp>
          <p:nvGrpSpPr>
            <p:cNvPr id="20" name="Group 47"/>
            <p:cNvGrpSpPr>
              <a:grpSpLocks/>
            </p:cNvGrpSpPr>
            <p:nvPr/>
          </p:nvGrpSpPr>
          <p:grpSpPr bwMode="auto">
            <a:xfrm>
              <a:off x="381000" y="1371600"/>
              <a:ext cx="2743200" cy="1735069"/>
              <a:chOff x="381000" y="1371600"/>
              <a:chExt cx="2743200" cy="1917982"/>
            </a:xfrm>
          </p:grpSpPr>
          <p:grpSp>
            <p:nvGrpSpPr>
              <p:cNvPr id="22" name="Group 49"/>
              <p:cNvGrpSpPr>
                <a:grpSpLocks/>
              </p:cNvGrpSpPr>
              <p:nvPr/>
            </p:nvGrpSpPr>
            <p:grpSpPr bwMode="auto">
              <a:xfrm>
                <a:off x="381000" y="1371600"/>
                <a:ext cx="2743200" cy="1917982"/>
                <a:chOff x="620713" y="1085851"/>
                <a:chExt cx="3536950" cy="2881312"/>
              </a:xfrm>
            </p:grpSpPr>
            <p:sp>
              <p:nvSpPr>
                <p:cNvPr id="24" name="Kombinationstegning 58"/>
                <p:cNvSpPr/>
                <p:nvPr/>
              </p:nvSpPr>
              <p:spPr bwMode="auto">
                <a:xfrm>
                  <a:off x="3227332" y="3417598"/>
                  <a:ext cx="930331" cy="549565"/>
                </a:xfrm>
                <a:custGeom>
                  <a:avLst/>
                  <a:gdLst>
                    <a:gd name="connsiteX0" fmla="*/ 203200 w 745066"/>
                    <a:gd name="connsiteY0" fmla="*/ 440267 h 440267"/>
                    <a:gd name="connsiteX1" fmla="*/ 745066 w 745066"/>
                    <a:gd name="connsiteY1" fmla="*/ 0 h 440267"/>
                    <a:gd name="connsiteX2" fmla="*/ 8466 w 745066"/>
                    <a:gd name="connsiteY2" fmla="*/ 0 h 440267"/>
                    <a:gd name="connsiteX3" fmla="*/ 0 w 745066"/>
                    <a:gd name="connsiteY3" fmla="*/ 431800 h 440267"/>
                    <a:gd name="connsiteX4" fmla="*/ 203200 w 745066"/>
                    <a:gd name="connsiteY4" fmla="*/ 440267 h 44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066" h="440267">
                      <a:moveTo>
                        <a:pt x="203200" y="440267"/>
                      </a:moveTo>
                      <a:lnTo>
                        <a:pt x="745066" y="0"/>
                      </a:lnTo>
                      <a:lnTo>
                        <a:pt x="8466" y="0"/>
                      </a:lnTo>
                      <a:lnTo>
                        <a:pt x="0" y="431800"/>
                      </a:lnTo>
                      <a:lnTo>
                        <a:pt x="203200" y="440267"/>
                      </a:lnTo>
                      <a:close/>
                    </a:path>
                  </a:pathLst>
                </a:custGeom>
                <a:gradFill flip="none" rotWithShape="1">
                  <a:gsLst>
                    <a:gs pos="24000">
                      <a:sysClr val="windowText" lastClr="000000">
                        <a:alpha val="23000"/>
                      </a:sysClr>
                    </a:gs>
                    <a:gs pos="69000">
                      <a:sysClr val="window" lastClr="FFFFFF">
                        <a:alpha val="0"/>
                      </a:sysClr>
                    </a:gs>
                  </a:gsLst>
                  <a:lin ang="18900000" scaled="1"/>
                  <a:tileRect/>
                </a:gradFill>
                <a:ln w="9525" cap="flat" cmpd="sng" algn="ctr">
                  <a:noFill/>
                  <a:prstDash val="solid"/>
                </a:ln>
                <a:effectLst/>
              </p:spPr>
              <p:txBody>
                <a:bodyPr anchor="ctr"/>
                <a:lstStyle/>
                <a:p>
                  <a:pPr algn="ctr" fontAlgn="auto">
                    <a:spcBef>
                      <a:spcPts val="0"/>
                    </a:spcBef>
                    <a:spcAft>
                      <a:spcPts val="0"/>
                    </a:spcAft>
                    <a:defRPr/>
                  </a:pPr>
                  <a:endParaRPr lang="en-US" sz="2400" dirty="0">
                    <a:solidFill>
                      <a:srgbClr val="FFFFFF"/>
                    </a:solidFill>
                    <a:latin typeface="+mj-lt"/>
                    <a:ea typeface="ＭＳ Ｐゴシック" pitchFamily="-112" charset="-128"/>
                    <a:cs typeface="+mn-cs"/>
                  </a:endParaRPr>
                </a:p>
              </p:txBody>
            </p:sp>
            <p:sp>
              <p:nvSpPr>
                <p:cNvPr id="25" name="Rektangel 62"/>
                <p:cNvSpPr>
                  <a:spLocks noChangeArrowheads="1"/>
                </p:cNvSpPr>
                <p:nvPr/>
              </p:nvSpPr>
              <p:spPr bwMode="auto">
                <a:xfrm>
                  <a:off x="620713" y="1085851"/>
                  <a:ext cx="2861491" cy="2862880"/>
                </a:xfrm>
                <a:prstGeom prst="rect">
                  <a:avLst/>
                </a:prstGeom>
                <a:gradFill rotWithShape="1">
                  <a:gsLst>
                    <a:gs pos="0">
                      <a:srgbClr val="E6E6E6"/>
                    </a:gs>
                    <a:gs pos="100000">
                      <a:srgbClr val="F3F3F3"/>
                    </a:gs>
                  </a:gsLst>
                  <a:lin ang="16200000"/>
                </a:gradFill>
                <a:ln w="9525">
                  <a:solidFill>
                    <a:srgbClr val="D9D9D9"/>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endParaRPr lang="en-US" sz="2400" dirty="0">
                    <a:solidFill>
                      <a:srgbClr val="FFFFFF"/>
                    </a:solidFill>
                    <a:latin typeface="+mj-lt"/>
                    <a:ea typeface="ＭＳ Ｐゴシック" pitchFamily="-112" charset="-128"/>
                    <a:cs typeface="+mn-cs"/>
                  </a:endParaRPr>
                </a:p>
              </p:txBody>
            </p:sp>
          </p:grpSp>
          <p:sp>
            <p:nvSpPr>
              <p:cNvPr id="23" name="Rektangel 63"/>
              <p:cNvSpPr>
                <a:spLocks noChangeArrowheads="1"/>
              </p:cNvSpPr>
              <p:nvPr/>
            </p:nvSpPr>
            <p:spPr bwMode="auto">
              <a:xfrm>
                <a:off x="485655" y="1441553"/>
                <a:ext cx="2016769" cy="1793161"/>
              </a:xfrm>
              <a:prstGeom prst="rect">
                <a:avLst/>
              </a:prstGeom>
              <a:solidFill>
                <a:srgbClr val="FF8585"/>
              </a:solidFill>
              <a:ln w="9525">
                <a:solidFill>
                  <a:srgbClr val="93CDDD"/>
                </a:solidFill>
                <a:miter lim="800000"/>
                <a:headEnd/>
                <a:tailEnd/>
              </a:ln>
            </p:spPr>
            <p:txBody>
              <a:bodyPr anchor="ctr"/>
              <a:lstStyle/>
              <a:p>
                <a:pPr algn="ctr"/>
                <a:endParaRPr lang="en-US" sz="2000" b="1" dirty="0">
                  <a:solidFill>
                    <a:srgbClr val="FFFFFF"/>
                  </a:solidFill>
                  <a:latin typeface="+mj-lt"/>
                </a:endParaRPr>
              </a:p>
            </p:txBody>
          </p:sp>
        </p:grpSp>
        <p:sp>
          <p:nvSpPr>
            <p:cNvPr id="21" name="TextBox 48"/>
            <p:cNvSpPr txBox="1">
              <a:spLocks noChangeArrowheads="1"/>
            </p:cNvSpPr>
            <p:nvPr/>
          </p:nvSpPr>
          <p:spPr bwMode="auto">
            <a:xfrm>
              <a:off x="586989" y="1912513"/>
              <a:ext cx="1816624" cy="741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400" b="1" dirty="0" smtClean="0">
                  <a:solidFill>
                    <a:schemeClr val="bg1"/>
                  </a:solidFill>
                  <a:latin typeface="+mj-lt"/>
                </a:rPr>
                <a:t>S1: Telling </a:t>
              </a:r>
              <a:endParaRPr lang="en-US" sz="2400" b="1" dirty="0">
                <a:solidFill>
                  <a:schemeClr val="bg1"/>
                </a:solidFill>
                <a:latin typeface="+mj-lt"/>
              </a:endParaRPr>
            </a:p>
          </p:txBody>
        </p:sp>
      </p:grpSp>
      <p:sp>
        <p:nvSpPr>
          <p:cNvPr id="26" name="Right Arrow 25"/>
          <p:cNvSpPr>
            <a:spLocks noChangeArrowheads="1"/>
          </p:cNvSpPr>
          <p:nvPr/>
        </p:nvSpPr>
        <p:spPr bwMode="auto">
          <a:xfrm>
            <a:off x="3732237" y="3284211"/>
            <a:ext cx="896938" cy="288925"/>
          </a:xfrm>
          <a:prstGeom prst="rightArrow">
            <a:avLst>
              <a:gd name="adj1" fmla="val 50000"/>
              <a:gd name="adj2" fmla="val 50000"/>
            </a:avLst>
          </a:prstGeom>
          <a:gradFill rotWithShape="1">
            <a:gsLst>
              <a:gs pos="0">
                <a:srgbClr val="262626"/>
              </a:gs>
              <a:gs pos="100000">
                <a:srgbClr val="595959"/>
              </a:gs>
            </a:gsLst>
            <a:lin ang="16200000"/>
          </a:gradFill>
          <a:ln w="9525">
            <a:solidFill>
              <a:srgbClr val="262626"/>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endParaRPr lang="en-US" dirty="0">
              <a:solidFill>
                <a:srgbClr val="FFFFFF"/>
              </a:solidFill>
              <a:latin typeface="+mj-lt"/>
              <a:ea typeface="ＭＳ Ｐゴシック" pitchFamily="-112" charset="-128"/>
              <a:cs typeface="Arial" pitchFamily="34" charset="0"/>
            </a:endParaRPr>
          </a:p>
        </p:txBody>
      </p:sp>
      <p:sp>
        <p:nvSpPr>
          <p:cNvPr id="27" name="Right Arrow 26"/>
          <p:cNvSpPr>
            <a:spLocks noChangeArrowheads="1"/>
          </p:cNvSpPr>
          <p:nvPr/>
        </p:nvSpPr>
        <p:spPr bwMode="auto">
          <a:xfrm>
            <a:off x="3732237" y="4652243"/>
            <a:ext cx="896938" cy="288925"/>
          </a:xfrm>
          <a:prstGeom prst="rightArrow">
            <a:avLst>
              <a:gd name="adj1" fmla="val 50000"/>
              <a:gd name="adj2" fmla="val 50000"/>
            </a:avLst>
          </a:prstGeom>
          <a:gradFill rotWithShape="1">
            <a:gsLst>
              <a:gs pos="0">
                <a:srgbClr val="262626"/>
              </a:gs>
              <a:gs pos="100000">
                <a:srgbClr val="595959"/>
              </a:gs>
            </a:gsLst>
            <a:lin ang="16200000"/>
          </a:gradFill>
          <a:ln w="9525">
            <a:solidFill>
              <a:srgbClr val="262626"/>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endParaRPr lang="en-US" dirty="0">
              <a:solidFill>
                <a:srgbClr val="FFFFFF"/>
              </a:solidFill>
              <a:latin typeface="+mj-lt"/>
              <a:ea typeface="ＭＳ Ｐゴシック" pitchFamily="-112" charset="-128"/>
              <a:cs typeface="Arial" pitchFamily="34" charset="0"/>
            </a:endParaRPr>
          </a:p>
        </p:txBody>
      </p:sp>
      <p:sp>
        <p:nvSpPr>
          <p:cNvPr id="28" name="Right Arrow 27"/>
          <p:cNvSpPr>
            <a:spLocks noChangeArrowheads="1"/>
          </p:cNvSpPr>
          <p:nvPr/>
        </p:nvSpPr>
        <p:spPr bwMode="auto">
          <a:xfrm>
            <a:off x="3732237" y="5948387"/>
            <a:ext cx="896938" cy="288925"/>
          </a:xfrm>
          <a:prstGeom prst="rightArrow">
            <a:avLst>
              <a:gd name="adj1" fmla="val 50000"/>
              <a:gd name="adj2" fmla="val 50000"/>
            </a:avLst>
          </a:prstGeom>
          <a:gradFill rotWithShape="1">
            <a:gsLst>
              <a:gs pos="0">
                <a:srgbClr val="262626"/>
              </a:gs>
              <a:gs pos="100000">
                <a:srgbClr val="595959"/>
              </a:gs>
            </a:gsLst>
            <a:lin ang="16200000"/>
          </a:gradFill>
          <a:ln w="9525">
            <a:solidFill>
              <a:srgbClr val="262626"/>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endParaRPr lang="en-US" dirty="0">
              <a:solidFill>
                <a:srgbClr val="FFFFFF"/>
              </a:solidFill>
              <a:latin typeface="+mj-lt"/>
              <a:ea typeface="ＭＳ Ｐゴシック" pitchFamily="-112" charset="-128"/>
              <a:cs typeface="Arial" pitchFamily="34" charset="0"/>
            </a:endParaRPr>
          </a:p>
        </p:txBody>
      </p:sp>
      <p:grpSp>
        <p:nvGrpSpPr>
          <p:cNvPr id="29" name="Group 38"/>
          <p:cNvGrpSpPr>
            <a:grpSpLocks/>
          </p:cNvGrpSpPr>
          <p:nvPr/>
        </p:nvGrpSpPr>
        <p:grpSpPr bwMode="auto">
          <a:xfrm>
            <a:off x="323528" y="2997072"/>
            <a:ext cx="4176000" cy="969083"/>
            <a:chOff x="381000" y="1371600"/>
            <a:chExt cx="2743200" cy="1735069"/>
          </a:xfrm>
        </p:grpSpPr>
        <p:grpSp>
          <p:nvGrpSpPr>
            <p:cNvPr id="30" name="Group 39"/>
            <p:cNvGrpSpPr>
              <a:grpSpLocks/>
            </p:cNvGrpSpPr>
            <p:nvPr/>
          </p:nvGrpSpPr>
          <p:grpSpPr bwMode="auto">
            <a:xfrm>
              <a:off x="381000" y="1371600"/>
              <a:ext cx="2743200" cy="1735069"/>
              <a:chOff x="381000" y="1371600"/>
              <a:chExt cx="2743200" cy="1917982"/>
            </a:xfrm>
          </p:grpSpPr>
          <p:grpSp>
            <p:nvGrpSpPr>
              <p:cNvPr id="32" name="Group 41"/>
              <p:cNvGrpSpPr>
                <a:grpSpLocks/>
              </p:cNvGrpSpPr>
              <p:nvPr/>
            </p:nvGrpSpPr>
            <p:grpSpPr bwMode="auto">
              <a:xfrm>
                <a:off x="381000" y="1371600"/>
                <a:ext cx="2743200" cy="1917982"/>
                <a:chOff x="620713" y="1085851"/>
                <a:chExt cx="3536950" cy="2881312"/>
              </a:xfrm>
            </p:grpSpPr>
            <p:sp>
              <p:nvSpPr>
                <p:cNvPr id="34" name="Kombinationstegning 58"/>
                <p:cNvSpPr/>
                <p:nvPr/>
              </p:nvSpPr>
              <p:spPr bwMode="auto">
                <a:xfrm>
                  <a:off x="3227332" y="3417598"/>
                  <a:ext cx="930331" cy="549565"/>
                </a:xfrm>
                <a:custGeom>
                  <a:avLst/>
                  <a:gdLst>
                    <a:gd name="connsiteX0" fmla="*/ 203200 w 745066"/>
                    <a:gd name="connsiteY0" fmla="*/ 440267 h 440267"/>
                    <a:gd name="connsiteX1" fmla="*/ 745066 w 745066"/>
                    <a:gd name="connsiteY1" fmla="*/ 0 h 440267"/>
                    <a:gd name="connsiteX2" fmla="*/ 8466 w 745066"/>
                    <a:gd name="connsiteY2" fmla="*/ 0 h 440267"/>
                    <a:gd name="connsiteX3" fmla="*/ 0 w 745066"/>
                    <a:gd name="connsiteY3" fmla="*/ 431800 h 440267"/>
                    <a:gd name="connsiteX4" fmla="*/ 203200 w 745066"/>
                    <a:gd name="connsiteY4" fmla="*/ 440267 h 44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066" h="440267">
                      <a:moveTo>
                        <a:pt x="203200" y="440267"/>
                      </a:moveTo>
                      <a:lnTo>
                        <a:pt x="745066" y="0"/>
                      </a:lnTo>
                      <a:lnTo>
                        <a:pt x="8466" y="0"/>
                      </a:lnTo>
                      <a:lnTo>
                        <a:pt x="0" y="431800"/>
                      </a:lnTo>
                      <a:lnTo>
                        <a:pt x="203200" y="440267"/>
                      </a:lnTo>
                      <a:close/>
                    </a:path>
                  </a:pathLst>
                </a:custGeom>
                <a:gradFill flip="none" rotWithShape="1">
                  <a:gsLst>
                    <a:gs pos="24000">
                      <a:sysClr val="windowText" lastClr="000000">
                        <a:alpha val="23000"/>
                      </a:sysClr>
                    </a:gs>
                    <a:gs pos="69000">
                      <a:sysClr val="window" lastClr="FFFFFF">
                        <a:alpha val="0"/>
                      </a:sysClr>
                    </a:gs>
                  </a:gsLst>
                  <a:lin ang="18900000" scaled="1"/>
                  <a:tileRect/>
                </a:gradFill>
                <a:ln w="9525" cap="flat" cmpd="sng" algn="ctr">
                  <a:noFill/>
                  <a:prstDash val="solid"/>
                </a:ln>
                <a:effectLst/>
              </p:spPr>
              <p:txBody>
                <a:bodyPr anchor="ctr"/>
                <a:lstStyle/>
                <a:p>
                  <a:pPr algn="ctr" fontAlgn="auto">
                    <a:spcBef>
                      <a:spcPts val="0"/>
                    </a:spcBef>
                    <a:spcAft>
                      <a:spcPts val="0"/>
                    </a:spcAft>
                    <a:defRPr/>
                  </a:pPr>
                  <a:endParaRPr lang="en-US" sz="2400" dirty="0">
                    <a:solidFill>
                      <a:srgbClr val="FFFFFF"/>
                    </a:solidFill>
                    <a:latin typeface="+mj-lt"/>
                    <a:ea typeface="ＭＳ Ｐゴシック" pitchFamily="-112" charset="-128"/>
                    <a:cs typeface="+mn-cs"/>
                  </a:endParaRPr>
                </a:p>
              </p:txBody>
            </p:sp>
            <p:sp>
              <p:nvSpPr>
                <p:cNvPr id="35" name="Rektangel 62"/>
                <p:cNvSpPr>
                  <a:spLocks noChangeArrowheads="1"/>
                </p:cNvSpPr>
                <p:nvPr/>
              </p:nvSpPr>
              <p:spPr bwMode="auto">
                <a:xfrm>
                  <a:off x="620713" y="1085851"/>
                  <a:ext cx="2861491" cy="2862880"/>
                </a:xfrm>
                <a:prstGeom prst="rect">
                  <a:avLst/>
                </a:prstGeom>
                <a:gradFill rotWithShape="1">
                  <a:gsLst>
                    <a:gs pos="0">
                      <a:srgbClr val="E6E6E6"/>
                    </a:gs>
                    <a:gs pos="100000">
                      <a:srgbClr val="F3F3F3"/>
                    </a:gs>
                  </a:gsLst>
                  <a:lin ang="16200000"/>
                </a:gradFill>
                <a:ln w="9525">
                  <a:solidFill>
                    <a:srgbClr val="D9D9D9"/>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endParaRPr lang="en-US" sz="2400" dirty="0">
                    <a:solidFill>
                      <a:srgbClr val="FFFFFF"/>
                    </a:solidFill>
                    <a:latin typeface="+mj-lt"/>
                    <a:ea typeface="ＭＳ Ｐゴシック" pitchFamily="-112" charset="-128"/>
                    <a:cs typeface="+mn-cs"/>
                  </a:endParaRPr>
                </a:p>
              </p:txBody>
            </p:sp>
          </p:grpSp>
          <p:sp>
            <p:nvSpPr>
              <p:cNvPr id="33" name="Rektangel 63"/>
              <p:cNvSpPr>
                <a:spLocks noChangeArrowheads="1"/>
              </p:cNvSpPr>
              <p:nvPr/>
            </p:nvSpPr>
            <p:spPr bwMode="auto">
              <a:xfrm>
                <a:off x="485775" y="1441123"/>
                <a:ext cx="2016125" cy="1795294"/>
              </a:xfrm>
              <a:prstGeom prst="rect">
                <a:avLst/>
              </a:prstGeom>
              <a:solidFill>
                <a:schemeClr val="accent4"/>
              </a:solidFill>
              <a:ln w="9525">
                <a:solidFill>
                  <a:srgbClr val="93CDDD"/>
                </a:solidFill>
                <a:miter lim="800000"/>
                <a:headEnd/>
                <a:tailEnd/>
              </a:ln>
            </p:spPr>
            <p:txBody>
              <a:bodyPr anchor="ctr"/>
              <a:lstStyle/>
              <a:p>
                <a:pPr algn="ctr" fontAlgn="auto">
                  <a:spcBef>
                    <a:spcPts val="0"/>
                  </a:spcBef>
                  <a:spcAft>
                    <a:spcPts val="0"/>
                  </a:spcAft>
                  <a:defRPr/>
                </a:pPr>
                <a:endParaRPr lang="en-US" sz="2000" b="1" dirty="0">
                  <a:solidFill>
                    <a:srgbClr val="FFFFFF"/>
                  </a:solidFill>
                  <a:latin typeface="+mj-lt"/>
                  <a:cs typeface="+mn-cs"/>
                </a:endParaRPr>
              </a:p>
            </p:txBody>
          </p:sp>
        </p:grpSp>
        <p:sp>
          <p:nvSpPr>
            <p:cNvPr id="31" name="TextBox 40"/>
            <p:cNvSpPr txBox="1">
              <a:spLocks noChangeArrowheads="1"/>
            </p:cNvSpPr>
            <p:nvPr/>
          </p:nvSpPr>
          <p:spPr bwMode="auto">
            <a:xfrm>
              <a:off x="538549" y="1758374"/>
              <a:ext cx="2160240" cy="1157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IN" b="1" dirty="0" smtClean="0">
                  <a:solidFill>
                    <a:schemeClr val="bg1"/>
                  </a:solidFill>
                  <a:latin typeface="+mj-lt"/>
                </a:rPr>
                <a:t>D2: Some Competence, Low Commitment</a:t>
              </a:r>
              <a:endParaRPr lang="en-US" b="1" dirty="0">
                <a:solidFill>
                  <a:schemeClr val="bg1"/>
                </a:solidFill>
                <a:latin typeface="+mj-lt"/>
              </a:endParaRPr>
            </a:p>
          </p:txBody>
        </p:sp>
      </p:grpSp>
      <p:grpSp>
        <p:nvGrpSpPr>
          <p:cNvPr id="36" name="Group 38"/>
          <p:cNvGrpSpPr>
            <a:grpSpLocks/>
          </p:cNvGrpSpPr>
          <p:nvPr/>
        </p:nvGrpSpPr>
        <p:grpSpPr bwMode="auto">
          <a:xfrm>
            <a:off x="323528" y="4315436"/>
            <a:ext cx="4176000" cy="969083"/>
            <a:chOff x="381000" y="1371600"/>
            <a:chExt cx="2743200" cy="1735069"/>
          </a:xfrm>
        </p:grpSpPr>
        <p:grpSp>
          <p:nvGrpSpPr>
            <p:cNvPr id="37" name="Group 39"/>
            <p:cNvGrpSpPr>
              <a:grpSpLocks/>
            </p:cNvGrpSpPr>
            <p:nvPr/>
          </p:nvGrpSpPr>
          <p:grpSpPr bwMode="auto">
            <a:xfrm>
              <a:off x="381000" y="1371600"/>
              <a:ext cx="2743200" cy="1735069"/>
              <a:chOff x="381000" y="1371600"/>
              <a:chExt cx="2743200" cy="1917982"/>
            </a:xfrm>
          </p:grpSpPr>
          <p:grpSp>
            <p:nvGrpSpPr>
              <p:cNvPr id="39" name="Group 41"/>
              <p:cNvGrpSpPr>
                <a:grpSpLocks/>
              </p:cNvGrpSpPr>
              <p:nvPr/>
            </p:nvGrpSpPr>
            <p:grpSpPr bwMode="auto">
              <a:xfrm>
                <a:off x="381000" y="1371600"/>
                <a:ext cx="2743200" cy="1917982"/>
                <a:chOff x="620713" y="1085851"/>
                <a:chExt cx="3536950" cy="2881312"/>
              </a:xfrm>
            </p:grpSpPr>
            <p:sp>
              <p:nvSpPr>
                <p:cNvPr id="41" name="Kombinationstegning 58"/>
                <p:cNvSpPr/>
                <p:nvPr/>
              </p:nvSpPr>
              <p:spPr bwMode="auto">
                <a:xfrm>
                  <a:off x="3227332" y="3417598"/>
                  <a:ext cx="930331" cy="549565"/>
                </a:xfrm>
                <a:custGeom>
                  <a:avLst/>
                  <a:gdLst>
                    <a:gd name="connsiteX0" fmla="*/ 203200 w 745066"/>
                    <a:gd name="connsiteY0" fmla="*/ 440267 h 440267"/>
                    <a:gd name="connsiteX1" fmla="*/ 745066 w 745066"/>
                    <a:gd name="connsiteY1" fmla="*/ 0 h 440267"/>
                    <a:gd name="connsiteX2" fmla="*/ 8466 w 745066"/>
                    <a:gd name="connsiteY2" fmla="*/ 0 h 440267"/>
                    <a:gd name="connsiteX3" fmla="*/ 0 w 745066"/>
                    <a:gd name="connsiteY3" fmla="*/ 431800 h 440267"/>
                    <a:gd name="connsiteX4" fmla="*/ 203200 w 745066"/>
                    <a:gd name="connsiteY4" fmla="*/ 440267 h 44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066" h="440267">
                      <a:moveTo>
                        <a:pt x="203200" y="440267"/>
                      </a:moveTo>
                      <a:lnTo>
                        <a:pt x="745066" y="0"/>
                      </a:lnTo>
                      <a:lnTo>
                        <a:pt x="8466" y="0"/>
                      </a:lnTo>
                      <a:lnTo>
                        <a:pt x="0" y="431800"/>
                      </a:lnTo>
                      <a:lnTo>
                        <a:pt x="203200" y="440267"/>
                      </a:lnTo>
                      <a:close/>
                    </a:path>
                  </a:pathLst>
                </a:custGeom>
                <a:gradFill flip="none" rotWithShape="1">
                  <a:gsLst>
                    <a:gs pos="24000">
                      <a:sysClr val="windowText" lastClr="000000">
                        <a:alpha val="23000"/>
                      </a:sysClr>
                    </a:gs>
                    <a:gs pos="69000">
                      <a:sysClr val="window" lastClr="FFFFFF">
                        <a:alpha val="0"/>
                      </a:sysClr>
                    </a:gs>
                  </a:gsLst>
                  <a:lin ang="18900000" scaled="1"/>
                  <a:tileRect/>
                </a:gradFill>
                <a:ln w="9525" cap="flat" cmpd="sng" algn="ctr">
                  <a:noFill/>
                  <a:prstDash val="solid"/>
                </a:ln>
                <a:effectLst/>
              </p:spPr>
              <p:txBody>
                <a:bodyPr anchor="ctr"/>
                <a:lstStyle/>
                <a:p>
                  <a:pPr algn="ctr" fontAlgn="auto">
                    <a:spcBef>
                      <a:spcPts val="0"/>
                    </a:spcBef>
                    <a:spcAft>
                      <a:spcPts val="0"/>
                    </a:spcAft>
                    <a:defRPr/>
                  </a:pPr>
                  <a:endParaRPr lang="en-US" sz="2400" dirty="0">
                    <a:solidFill>
                      <a:srgbClr val="FFFFFF"/>
                    </a:solidFill>
                    <a:latin typeface="+mj-lt"/>
                    <a:ea typeface="ＭＳ Ｐゴシック" pitchFamily="-112" charset="-128"/>
                    <a:cs typeface="+mn-cs"/>
                  </a:endParaRPr>
                </a:p>
              </p:txBody>
            </p:sp>
            <p:sp>
              <p:nvSpPr>
                <p:cNvPr id="42" name="Rektangel 62"/>
                <p:cNvSpPr>
                  <a:spLocks noChangeArrowheads="1"/>
                </p:cNvSpPr>
                <p:nvPr/>
              </p:nvSpPr>
              <p:spPr bwMode="auto">
                <a:xfrm>
                  <a:off x="620713" y="1085851"/>
                  <a:ext cx="2861491" cy="2862880"/>
                </a:xfrm>
                <a:prstGeom prst="rect">
                  <a:avLst/>
                </a:prstGeom>
                <a:gradFill rotWithShape="1">
                  <a:gsLst>
                    <a:gs pos="0">
                      <a:srgbClr val="E6E6E6"/>
                    </a:gs>
                    <a:gs pos="100000">
                      <a:srgbClr val="F3F3F3"/>
                    </a:gs>
                  </a:gsLst>
                  <a:lin ang="16200000"/>
                </a:gradFill>
                <a:ln w="9525">
                  <a:solidFill>
                    <a:srgbClr val="D9D9D9"/>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endParaRPr lang="en-US" sz="2400" dirty="0">
                    <a:solidFill>
                      <a:srgbClr val="FFFFFF"/>
                    </a:solidFill>
                    <a:latin typeface="+mj-lt"/>
                    <a:ea typeface="ＭＳ Ｐゴシック" pitchFamily="-112" charset="-128"/>
                    <a:cs typeface="+mn-cs"/>
                  </a:endParaRPr>
                </a:p>
              </p:txBody>
            </p:sp>
          </p:grpSp>
          <p:sp>
            <p:nvSpPr>
              <p:cNvPr id="40" name="Rektangel 63"/>
              <p:cNvSpPr>
                <a:spLocks noChangeArrowheads="1"/>
              </p:cNvSpPr>
              <p:nvPr/>
            </p:nvSpPr>
            <p:spPr bwMode="auto">
              <a:xfrm>
                <a:off x="485775" y="1441123"/>
                <a:ext cx="2016125" cy="1795294"/>
              </a:xfrm>
              <a:prstGeom prst="rect">
                <a:avLst/>
              </a:prstGeom>
              <a:solidFill>
                <a:schemeClr val="accent4"/>
              </a:solidFill>
              <a:ln w="9525">
                <a:solidFill>
                  <a:srgbClr val="93CDDD"/>
                </a:solidFill>
                <a:miter lim="800000"/>
                <a:headEnd/>
                <a:tailEnd/>
              </a:ln>
            </p:spPr>
            <p:txBody>
              <a:bodyPr anchor="ctr"/>
              <a:lstStyle/>
              <a:p>
                <a:pPr algn="ctr" fontAlgn="auto">
                  <a:spcBef>
                    <a:spcPts val="0"/>
                  </a:spcBef>
                  <a:spcAft>
                    <a:spcPts val="0"/>
                  </a:spcAft>
                  <a:defRPr/>
                </a:pPr>
                <a:endParaRPr lang="en-US" sz="2000" b="1" dirty="0">
                  <a:solidFill>
                    <a:srgbClr val="FFFFFF"/>
                  </a:solidFill>
                  <a:latin typeface="+mj-lt"/>
                  <a:cs typeface="+mn-cs"/>
                </a:endParaRPr>
              </a:p>
            </p:txBody>
          </p:sp>
        </p:grpSp>
        <p:sp>
          <p:nvSpPr>
            <p:cNvPr id="38" name="TextBox 40"/>
            <p:cNvSpPr txBox="1">
              <a:spLocks noChangeArrowheads="1"/>
            </p:cNvSpPr>
            <p:nvPr/>
          </p:nvSpPr>
          <p:spPr bwMode="auto">
            <a:xfrm>
              <a:off x="538549" y="1758374"/>
              <a:ext cx="2160240" cy="1157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IN" b="1" dirty="0" smtClean="0">
                  <a:solidFill>
                    <a:schemeClr val="bg1"/>
                  </a:solidFill>
                  <a:latin typeface="+mj-lt"/>
                </a:rPr>
                <a:t>D3: High Competence, Variable Commitment</a:t>
              </a:r>
              <a:endParaRPr lang="en-US" b="1" dirty="0">
                <a:solidFill>
                  <a:schemeClr val="bg1"/>
                </a:solidFill>
                <a:latin typeface="+mj-lt"/>
              </a:endParaRPr>
            </a:p>
          </p:txBody>
        </p:sp>
      </p:grpSp>
      <p:grpSp>
        <p:nvGrpSpPr>
          <p:cNvPr id="43" name="Group 38"/>
          <p:cNvGrpSpPr>
            <a:grpSpLocks/>
          </p:cNvGrpSpPr>
          <p:nvPr/>
        </p:nvGrpSpPr>
        <p:grpSpPr bwMode="auto">
          <a:xfrm>
            <a:off x="323528" y="5589240"/>
            <a:ext cx="4176000" cy="969083"/>
            <a:chOff x="381000" y="1371600"/>
            <a:chExt cx="2743200" cy="1735069"/>
          </a:xfrm>
        </p:grpSpPr>
        <p:grpSp>
          <p:nvGrpSpPr>
            <p:cNvPr id="44" name="Group 39"/>
            <p:cNvGrpSpPr>
              <a:grpSpLocks/>
            </p:cNvGrpSpPr>
            <p:nvPr/>
          </p:nvGrpSpPr>
          <p:grpSpPr bwMode="auto">
            <a:xfrm>
              <a:off x="381000" y="1371600"/>
              <a:ext cx="2743200" cy="1735069"/>
              <a:chOff x="381000" y="1371600"/>
              <a:chExt cx="2743200" cy="1917982"/>
            </a:xfrm>
          </p:grpSpPr>
          <p:grpSp>
            <p:nvGrpSpPr>
              <p:cNvPr id="46" name="Group 45"/>
              <p:cNvGrpSpPr>
                <a:grpSpLocks/>
              </p:cNvGrpSpPr>
              <p:nvPr/>
            </p:nvGrpSpPr>
            <p:grpSpPr bwMode="auto">
              <a:xfrm>
                <a:off x="381000" y="1371600"/>
                <a:ext cx="2743200" cy="1917982"/>
                <a:chOff x="620713" y="1085851"/>
                <a:chExt cx="3536950" cy="2881312"/>
              </a:xfrm>
            </p:grpSpPr>
            <p:sp>
              <p:nvSpPr>
                <p:cNvPr id="48" name="Kombinationstegning 58"/>
                <p:cNvSpPr/>
                <p:nvPr/>
              </p:nvSpPr>
              <p:spPr bwMode="auto">
                <a:xfrm>
                  <a:off x="3227332" y="3417598"/>
                  <a:ext cx="930331" cy="549565"/>
                </a:xfrm>
                <a:custGeom>
                  <a:avLst/>
                  <a:gdLst>
                    <a:gd name="connsiteX0" fmla="*/ 203200 w 745066"/>
                    <a:gd name="connsiteY0" fmla="*/ 440267 h 440267"/>
                    <a:gd name="connsiteX1" fmla="*/ 745066 w 745066"/>
                    <a:gd name="connsiteY1" fmla="*/ 0 h 440267"/>
                    <a:gd name="connsiteX2" fmla="*/ 8466 w 745066"/>
                    <a:gd name="connsiteY2" fmla="*/ 0 h 440267"/>
                    <a:gd name="connsiteX3" fmla="*/ 0 w 745066"/>
                    <a:gd name="connsiteY3" fmla="*/ 431800 h 440267"/>
                    <a:gd name="connsiteX4" fmla="*/ 203200 w 745066"/>
                    <a:gd name="connsiteY4" fmla="*/ 440267 h 44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066" h="440267">
                      <a:moveTo>
                        <a:pt x="203200" y="440267"/>
                      </a:moveTo>
                      <a:lnTo>
                        <a:pt x="745066" y="0"/>
                      </a:lnTo>
                      <a:lnTo>
                        <a:pt x="8466" y="0"/>
                      </a:lnTo>
                      <a:lnTo>
                        <a:pt x="0" y="431800"/>
                      </a:lnTo>
                      <a:lnTo>
                        <a:pt x="203200" y="440267"/>
                      </a:lnTo>
                      <a:close/>
                    </a:path>
                  </a:pathLst>
                </a:custGeom>
                <a:gradFill flip="none" rotWithShape="1">
                  <a:gsLst>
                    <a:gs pos="24000">
                      <a:sysClr val="windowText" lastClr="000000">
                        <a:alpha val="23000"/>
                      </a:sysClr>
                    </a:gs>
                    <a:gs pos="69000">
                      <a:sysClr val="window" lastClr="FFFFFF">
                        <a:alpha val="0"/>
                      </a:sysClr>
                    </a:gs>
                  </a:gsLst>
                  <a:lin ang="18900000" scaled="1"/>
                  <a:tileRect/>
                </a:gradFill>
                <a:ln w="9525" cap="flat" cmpd="sng" algn="ctr">
                  <a:noFill/>
                  <a:prstDash val="solid"/>
                </a:ln>
                <a:effectLst/>
              </p:spPr>
              <p:txBody>
                <a:bodyPr anchor="ctr"/>
                <a:lstStyle/>
                <a:p>
                  <a:pPr algn="ctr" fontAlgn="auto">
                    <a:spcBef>
                      <a:spcPts val="0"/>
                    </a:spcBef>
                    <a:spcAft>
                      <a:spcPts val="0"/>
                    </a:spcAft>
                    <a:defRPr/>
                  </a:pPr>
                  <a:endParaRPr lang="en-US" sz="2400" dirty="0">
                    <a:solidFill>
                      <a:srgbClr val="FFFFFF"/>
                    </a:solidFill>
                    <a:latin typeface="+mj-lt"/>
                    <a:ea typeface="ＭＳ Ｐゴシック" pitchFamily="-112" charset="-128"/>
                    <a:cs typeface="+mn-cs"/>
                  </a:endParaRPr>
                </a:p>
              </p:txBody>
            </p:sp>
            <p:sp>
              <p:nvSpPr>
                <p:cNvPr id="49" name="Rektangel 62"/>
                <p:cNvSpPr>
                  <a:spLocks noChangeArrowheads="1"/>
                </p:cNvSpPr>
                <p:nvPr/>
              </p:nvSpPr>
              <p:spPr bwMode="auto">
                <a:xfrm>
                  <a:off x="620713" y="1085851"/>
                  <a:ext cx="2861491" cy="2862880"/>
                </a:xfrm>
                <a:prstGeom prst="rect">
                  <a:avLst/>
                </a:prstGeom>
                <a:gradFill rotWithShape="1">
                  <a:gsLst>
                    <a:gs pos="0">
                      <a:srgbClr val="E6E6E6"/>
                    </a:gs>
                    <a:gs pos="100000">
                      <a:srgbClr val="F3F3F3"/>
                    </a:gs>
                  </a:gsLst>
                  <a:lin ang="16200000"/>
                </a:gradFill>
                <a:ln w="9525">
                  <a:solidFill>
                    <a:srgbClr val="D9D9D9"/>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endParaRPr lang="en-US" sz="2400" dirty="0">
                    <a:solidFill>
                      <a:srgbClr val="FFFFFF"/>
                    </a:solidFill>
                    <a:latin typeface="+mj-lt"/>
                    <a:ea typeface="ＭＳ Ｐゴシック" pitchFamily="-112" charset="-128"/>
                    <a:cs typeface="+mn-cs"/>
                  </a:endParaRPr>
                </a:p>
              </p:txBody>
            </p:sp>
          </p:grpSp>
          <p:sp>
            <p:nvSpPr>
              <p:cNvPr id="47" name="Rektangel 63"/>
              <p:cNvSpPr>
                <a:spLocks noChangeArrowheads="1"/>
              </p:cNvSpPr>
              <p:nvPr/>
            </p:nvSpPr>
            <p:spPr bwMode="auto">
              <a:xfrm>
                <a:off x="485775" y="1441123"/>
                <a:ext cx="2016125" cy="1795294"/>
              </a:xfrm>
              <a:prstGeom prst="rect">
                <a:avLst/>
              </a:prstGeom>
              <a:solidFill>
                <a:schemeClr val="accent4"/>
              </a:solidFill>
              <a:ln w="9525">
                <a:solidFill>
                  <a:srgbClr val="93CDDD"/>
                </a:solidFill>
                <a:miter lim="800000"/>
                <a:headEnd/>
                <a:tailEnd/>
              </a:ln>
            </p:spPr>
            <p:txBody>
              <a:bodyPr anchor="ctr"/>
              <a:lstStyle/>
              <a:p>
                <a:pPr algn="ctr" fontAlgn="auto">
                  <a:spcBef>
                    <a:spcPts val="0"/>
                  </a:spcBef>
                  <a:spcAft>
                    <a:spcPts val="0"/>
                  </a:spcAft>
                  <a:defRPr/>
                </a:pPr>
                <a:endParaRPr lang="en-US" sz="2000" b="1" dirty="0">
                  <a:solidFill>
                    <a:srgbClr val="FFFFFF"/>
                  </a:solidFill>
                  <a:latin typeface="+mj-lt"/>
                  <a:cs typeface="+mn-cs"/>
                </a:endParaRPr>
              </a:p>
            </p:txBody>
          </p:sp>
        </p:grpSp>
        <p:sp>
          <p:nvSpPr>
            <p:cNvPr id="45" name="TextBox 40"/>
            <p:cNvSpPr txBox="1">
              <a:spLocks noChangeArrowheads="1"/>
            </p:cNvSpPr>
            <p:nvPr/>
          </p:nvSpPr>
          <p:spPr bwMode="auto">
            <a:xfrm>
              <a:off x="538549" y="1758374"/>
              <a:ext cx="2160240" cy="1157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IN" b="1" dirty="0" smtClean="0">
                  <a:solidFill>
                    <a:schemeClr val="bg1"/>
                  </a:solidFill>
                  <a:latin typeface="+mj-lt"/>
                </a:rPr>
                <a:t>D4: High Competence, High Commitment</a:t>
              </a:r>
              <a:endParaRPr lang="en-US" b="1" dirty="0">
                <a:solidFill>
                  <a:schemeClr val="bg1"/>
                </a:solidFill>
                <a:latin typeface="+mj-lt"/>
              </a:endParaRPr>
            </a:p>
          </p:txBody>
        </p:sp>
      </p:grpSp>
      <p:grpSp>
        <p:nvGrpSpPr>
          <p:cNvPr id="50" name="Group 46"/>
          <p:cNvGrpSpPr>
            <a:grpSpLocks/>
          </p:cNvGrpSpPr>
          <p:nvPr/>
        </p:nvGrpSpPr>
        <p:grpSpPr bwMode="auto">
          <a:xfrm>
            <a:off x="4644008" y="2925064"/>
            <a:ext cx="4176000" cy="1080000"/>
            <a:chOff x="381000" y="1371600"/>
            <a:chExt cx="2743200" cy="1735069"/>
          </a:xfrm>
        </p:grpSpPr>
        <p:grpSp>
          <p:nvGrpSpPr>
            <p:cNvPr id="51" name="Group 47"/>
            <p:cNvGrpSpPr>
              <a:grpSpLocks/>
            </p:cNvGrpSpPr>
            <p:nvPr/>
          </p:nvGrpSpPr>
          <p:grpSpPr bwMode="auto">
            <a:xfrm>
              <a:off x="381000" y="1371600"/>
              <a:ext cx="2743200" cy="1735069"/>
              <a:chOff x="381000" y="1371600"/>
              <a:chExt cx="2743200" cy="1917982"/>
            </a:xfrm>
          </p:grpSpPr>
          <p:grpSp>
            <p:nvGrpSpPr>
              <p:cNvPr id="53" name="Group 49"/>
              <p:cNvGrpSpPr>
                <a:grpSpLocks/>
              </p:cNvGrpSpPr>
              <p:nvPr/>
            </p:nvGrpSpPr>
            <p:grpSpPr bwMode="auto">
              <a:xfrm>
                <a:off x="381000" y="1371600"/>
                <a:ext cx="2743200" cy="1917982"/>
                <a:chOff x="620713" y="1085851"/>
                <a:chExt cx="3536950" cy="2881312"/>
              </a:xfrm>
            </p:grpSpPr>
            <p:sp>
              <p:nvSpPr>
                <p:cNvPr id="55" name="Kombinationstegning 58"/>
                <p:cNvSpPr/>
                <p:nvPr/>
              </p:nvSpPr>
              <p:spPr bwMode="auto">
                <a:xfrm>
                  <a:off x="3227332" y="3417598"/>
                  <a:ext cx="930331" cy="549565"/>
                </a:xfrm>
                <a:custGeom>
                  <a:avLst/>
                  <a:gdLst>
                    <a:gd name="connsiteX0" fmla="*/ 203200 w 745066"/>
                    <a:gd name="connsiteY0" fmla="*/ 440267 h 440267"/>
                    <a:gd name="connsiteX1" fmla="*/ 745066 w 745066"/>
                    <a:gd name="connsiteY1" fmla="*/ 0 h 440267"/>
                    <a:gd name="connsiteX2" fmla="*/ 8466 w 745066"/>
                    <a:gd name="connsiteY2" fmla="*/ 0 h 440267"/>
                    <a:gd name="connsiteX3" fmla="*/ 0 w 745066"/>
                    <a:gd name="connsiteY3" fmla="*/ 431800 h 440267"/>
                    <a:gd name="connsiteX4" fmla="*/ 203200 w 745066"/>
                    <a:gd name="connsiteY4" fmla="*/ 440267 h 44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066" h="440267">
                      <a:moveTo>
                        <a:pt x="203200" y="440267"/>
                      </a:moveTo>
                      <a:lnTo>
                        <a:pt x="745066" y="0"/>
                      </a:lnTo>
                      <a:lnTo>
                        <a:pt x="8466" y="0"/>
                      </a:lnTo>
                      <a:lnTo>
                        <a:pt x="0" y="431800"/>
                      </a:lnTo>
                      <a:lnTo>
                        <a:pt x="203200" y="440267"/>
                      </a:lnTo>
                      <a:close/>
                    </a:path>
                  </a:pathLst>
                </a:custGeom>
                <a:gradFill flip="none" rotWithShape="1">
                  <a:gsLst>
                    <a:gs pos="24000">
                      <a:sysClr val="windowText" lastClr="000000">
                        <a:alpha val="23000"/>
                      </a:sysClr>
                    </a:gs>
                    <a:gs pos="69000">
                      <a:sysClr val="window" lastClr="FFFFFF">
                        <a:alpha val="0"/>
                      </a:sysClr>
                    </a:gs>
                  </a:gsLst>
                  <a:lin ang="18900000" scaled="1"/>
                  <a:tileRect/>
                </a:gradFill>
                <a:ln w="9525" cap="flat" cmpd="sng" algn="ctr">
                  <a:noFill/>
                  <a:prstDash val="solid"/>
                </a:ln>
                <a:effectLst/>
              </p:spPr>
              <p:txBody>
                <a:bodyPr anchor="ctr"/>
                <a:lstStyle/>
                <a:p>
                  <a:pPr algn="ctr" fontAlgn="auto">
                    <a:spcBef>
                      <a:spcPts val="0"/>
                    </a:spcBef>
                    <a:spcAft>
                      <a:spcPts val="0"/>
                    </a:spcAft>
                    <a:defRPr/>
                  </a:pPr>
                  <a:endParaRPr lang="en-US" sz="2400" dirty="0">
                    <a:solidFill>
                      <a:srgbClr val="FFFFFF"/>
                    </a:solidFill>
                    <a:latin typeface="+mj-lt"/>
                    <a:ea typeface="ＭＳ Ｐゴシック" pitchFamily="-112" charset="-128"/>
                    <a:cs typeface="+mn-cs"/>
                  </a:endParaRPr>
                </a:p>
              </p:txBody>
            </p:sp>
            <p:sp>
              <p:nvSpPr>
                <p:cNvPr id="56" name="Rektangel 62"/>
                <p:cNvSpPr>
                  <a:spLocks noChangeArrowheads="1"/>
                </p:cNvSpPr>
                <p:nvPr/>
              </p:nvSpPr>
              <p:spPr bwMode="auto">
                <a:xfrm>
                  <a:off x="620713" y="1085851"/>
                  <a:ext cx="2861491" cy="2862880"/>
                </a:xfrm>
                <a:prstGeom prst="rect">
                  <a:avLst/>
                </a:prstGeom>
                <a:gradFill rotWithShape="1">
                  <a:gsLst>
                    <a:gs pos="0">
                      <a:srgbClr val="E6E6E6"/>
                    </a:gs>
                    <a:gs pos="100000">
                      <a:srgbClr val="F3F3F3"/>
                    </a:gs>
                  </a:gsLst>
                  <a:lin ang="16200000"/>
                </a:gradFill>
                <a:ln w="9525">
                  <a:solidFill>
                    <a:srgbClr val="D9D9D9"/>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endParaRPr lang="en-US" sz="2400" dirty="0">
                    <a:solidFill>
                      <a:srgbClr val="FFFFFF"/>
                    </a:solidFill>
                    <a:latin typeface="+mj-lt"/>
                    <a:ea typeface="ＭＳ Ｐゴシック" pitchFamily="-112" charset="-128"/>
                    <a:cs typeface="+mn-cs"/>
                  </a:endParaRPr>
                </a:p>
              </p:txBody>
            </p:sp>
          </p:grpSp>
          <p:sp>
            <p:nvSpPr>
              <p:cNvPr id="54" name="Rektangel 63"/>
              <p:cNvSpPr>
                <a:spLocks noChangeArrowheads="1"/>
              </p:cNvSpPr>
              <p:nvPr/>
            </p:nvSpPr>
            <p:spPr bwMode="auto">
              <a:xfrm>
                <a:off x="485655" y="1441553"/>
                <a:ext cx="2016769" cy="1793161"/>
              </a:xfrm>
              <a:prstGeom prst="rect">
                <a:avLst/>
              </a:prstGeom>
              <a:solidFill>
                <a:srgbClr val="FF8585"/>
              </a:solidFill>
              <a:ln w="9525">
                <a:solidFill>
                  <a:srgbClr val="93CDDD"/>
                </a:solidFill>
                <a:miter lim="800000"/>
                <a:headEnd/>
                <a:tailEnd/>
              </a:ln>
            </p:spPr>
            <p:txBody>
              <a:bodyPr anchor="ctr"/>
              <a:lstStyle/>
              <a:p>
                <a:pPr algn="ctr"/>
                <a:endParaRPr lang="en-US" sz="2000" b="1" dirty="0">
                  <a:solidFill>
                    <a:srgbClr val="FFFFFF"/>
                  </a:solidFill>
                  <a:latin typeface="+mj-lt"/>
                </a:endParaRPr>
              </a:p>
            </p:txBody>
          </p:sp>
        </p:grpSp>
        <p:sp>
          <p:nvSpPr>
            <p:cNvPr id="52" name="TextBox 48"/>
            <p:cNvSpPr txBox="1">
              <a:spLocks noChangeArrowheads="1"/>
            </p:cNvSpPr>
            <p:nvPr/>
          </p:nvSpPr>
          <p:spPr bwMode="auto">
            <a:xfrm>
              <a:off x="586989" y="1912513"/>
              <a:ext cx="1816624" cy="741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400" b="1" dirty="0" smtClean="0">
                  <a:solidFill>
                    <a:schemeClr val="bg1"/>
                  </a:solidFill>
                  <a:latin typeface="+mj-lt"/>
                </a:rPr>
                <a:t>S2: Selling</a:t>
              </a:r>
              <a:endParaRPr lang="en-US" sz="2400" b="1" dirty="0">
                <a:solidFill>
                  <a:schemeClr val="bg1"/>
                </a:solidFill>
                <a:latin typeface="+mj-lt"/>
              </a:endParaRPr>
            </a:p>
          </p:txBody>
        </p:sp>
      </p:grpSp>
      <p:grpSp>
        <p:nvGrpSpPr>
          <p:cNvPr id="57" name="Group 46"/>
          <p:cNvGrpSpPr>
            <a:grpSpLocks/>
          </p:cNvGrpSpPr>
          <p:nvPr/>
        </p:nvGrpSpPr>
        <p:grpSpPr bwMode="auto">
          <a:xfrm>
            <a:off x="4644008" y="4293216"/>
            <a:ext cx="4176000" cy="1080000"/>
            <a:chOff x="381000" y="1371600"/>
            <a:chExt cx="2743200" cy="1735069"/>
          </a:xfrm>
        </p:grpSpPr>
        <p:grpSp>
          <p:nvGrpSpPr>
            <p:cNvPr id="58" name="Group 47"/>
            <p:cNvGrpSpPr>
              <a:grpSpLocks/>
            </p:cNvGrpSpPr>
            <p:nvPr/>
          </p:nvGrpSpPr>
          <p:grpSpPr bwMode="auto">
            <a:xfrm>
              <a:off x="381000" y="1371600"/>
              <a:ext cx="2743200" cy="1735069"/>
              <a:chOff x="381000" y="1371600"/>
              <a:chExt cx="2743200" cy="1917982"/>
            </a:xfrm>
          </p:grpSpPr>
          <p:grpSp>
            <p:nvGrpSpPr>
              <p:cNvPr id="60" name="Group 49"/>
              <p:cNvGrpSpPr>
                <a:grpSpLocks/>
              </p:cNvGrpSpPr>
              <p:nvPr/>
            </p:nvGrpSpPr>
            <p:grpSpPr bwMode="auto">
              <a:xfrm>
                <a:off x="381000" y="1371600"/>
                <a:ext cx="2743200" cy="1917982"/>
                <a:chOff x="620713" y="1085851"/>
                <a:chExt cx="3536950" cy="2881312"/>
              </a:xfrm>
            </p:grpSpPr>
            <p:sp>
              <p:nvSpPr>
                <p:cNvPr id="62" name="Kombinationstegning 58"/>
                <p:cNvSpPr/>
                <p:nvPr/>
              </p:nvSpPr>
              <p:spPr bwMode="auto">
                <a:xfrm>
                  <a:off x="3227332" y="3417598"/>
                  <a:ext cx="930331" cy="549565"/>
                </a:xfrm>
                <a:custGeom>
                  <a:avLst/>
                  <a:gdLst>
                    <a:gd name="connsiteX0" fmla="*/ 203200 w 745066"/>
                    <a:gd name="connsiteY0" fmla="*/ 440267 h 440267"/>
                    <a:gd name="connsiteX1" fmla="*/ 745066 w 745066"/>
                    <a:gd name="connsiteY1" fmla="*/ 0 h 440267"/>
                    <a:gd name="connsiteX2" fmla="*/ 8466 w 745066"/>
                    <a:gd name="connsiteY2" fmla="*/ 0 h 440267"/>
                    <a:gd name="connsiteX3" fmla="*/ 0 w 745066"/>
                    <a:gd name="connsiteY3" fmla="*/ 431800 h 440267"/>
                    <a:gd name="connsiteX4" fmla="*/ 203200 w 745066"/>
                    <a:gd name="connsiteY4" fmla="*/ 440267 h 44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066" h="440267">
                      <a:moveTo>
                        <a:pt x="203200" y="440267"/>
                      </a:moveTo>
                      <a:lnTo>
                        <a:pt x="745066" y="0"/>
                      </a:lnTo>
                      <a:lnTo>
                        <a:pt x="8466" y="0"/>
                      </a:lnTo>
                      <a:lnTo>
                        <a:pt x="0" y="431800"/>
                      </a:lnTo>
                      <a:lnTo>
                        <a:pt x="203200" y="440267"/>
                      </a:lnTo>
                      <a:close/>
                    </a:path>
                  </a:pathLst>
                </a:custGeom>
                <a:gradFill flip="none" rotWithShape="1">
                  <a:gsLst>
                    <a:gs pos="24000">
                      <a:sysClr val="windowText" lastClr="000000">
                        <a:alpha val="23000"/>
                      </a:sysClr>
                    </a:gs>
                    <a:gs pos="69000">
                      <a:sysClr val="window" lastClr="FFFFFF">
                        <a:alpha val="0"/>
                      </a:sysClr>
                    </a:gs>
                  </a:gsLst>
                  <a:lin ang="18900000" scaled="1"/>
                  <a:tileRect/>
                </a:gradFill>
                <a:ln w="9525" cap="flat" cmpd="sng" algn="ctr">
                  <a:noFill/>
                  <a:prstDash val="solid"/>
                </a:ln>
                <a:effectLst/>
              </p:spPr>
              <p:txBody>
                <a:bodyPr anchor="ctr"/>
                <a:lstStyle/>
                <a:p>
                  <a:pPr algn="ctr" fontAlgn="auto">
                    <a:spcBef>
                      <a:spcPts val="0"/>
                    </a:spcBef>
                    <a:spcAft>
                      <a:spcPts val="0"/>
                    </a:spcAft>
                    <a:defRPr/>
                  </a:pPr>
                  <a:endParaRPr lang="en-US" sz="2400" dirty="0">
                    <a:solidFill>
                      <a:srgbClr val="FFFFFF"/>
                    </a:solidFill>
                    <a:latin typeface="+mj-lt"/>
                    <a:ea typeface="ＭＳ Ｐゴシック" pitchFamily="-112" charset="-128"/>
                    <a:cs typeface="+mn-cs"/>
                  </a:endParaRPr>
                </a:p>
              </p:txBody>
            </p:sp>
            <p:sp>
              <p:nvSpPr>
                <p:cNvPr id="63" name="Rektangel 62"/>
                <p:cNvSpPr>
                  <a:spLocks noChangeArrowheads="1"/>
                </p:cNvSpPr>
                <p:nvPr/>
              </p:nvSpPr>
              <p:spPr bwMode="auto">
                <a:xfrm>
                  <a:off x="620713" y="1085851"/>
                  <a:ext cx="2861491" cy="2862880"/>
                </a:xfrm>
                <a:prstGeom prst="rect">
                  <a:avLst/>
                </a:prstGeom>
                <a:gradFill rotWithShape="1">
                  <a:gsLst>
                    <a:gs pos="0">
                      <a:srgbClr val="E6E6E6"/>
                    </a:gs>
                    <a:gs pos="100000">
                      <a:srgbClr val="F3F3F3"/>
                    </a:gs>
                  </a:gsLst>
                  <a:lin ang="16200000"/>
                </a:gradFill>
                <a:ln w="9525">
                  <a:solidFill>
                    <a:srgbClr val="D9D9D9"/>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endParaRPr lang="en-US" sz="2400" dirty="0">
                    <a:solidFill>
                      <a:srgbClr val="FFFFFF"/>
                    </a:solidFill>
                    <a:latin typeface="+mj-lt"/>
                    <a:ea typeface="ＭＳ Ｐゴシック" pitchFamily="-112" charset="-128"/>
                    <a:cs typeface="+mn-cs"/>
                  </a:endParaRPr>
                </a:p>
              </p:txBody>
            </p:sp>
          </p:grpSp>
          <p:sp>
            <p:nvSpPr>
              <p:cNvPr id="61" name="Rektangel 63"/>
              <p:cNvSpPr>
                <a:spLocks noChangeArrowheads="1"/>
              </p:cNvSpPr>
              <p:nvPr/>
            </p:nvSpPr>
            <p:spPr bwMode="auto">
              <a:xfrm>
                <a:off x="485655" y="1441553"/>
                <a:ext cx="2016769" cy="1793161"/>
              </a:xfrm>
              <a:prstGeom prst="rect">
                <a:avLst/>
              </a:prstGeom>
              <a:solidFill>
                <a:srgbClr val="FF8585"/>
              </a:solidFill>
              <a:ln w="9525">
                <a:solidFill>
                  <a:srgbClr val="93CDDD"/>
                </a:solidFill>
                <a:miter lim="800000"/>
                <a:headEnd/>
                <a:tailEnd/>
              </a:ln>
            </p:spPr>
            <p:txBody>
              <a:bodyPr anchor="ctr"/>
              <a:lstStyle/>
              <a:p>
                <a:pPr algn="ctr"/>
                <a:endParaRPr lang="en-US" sz="2000" b="1" dirty="0">
                  <a:solidFill>
                    <a:srgbClr val="FFFFFF"/>
                  </a:solidFill>
                  <a:latin typeface="+mj-lt"/>
                </a:endParaRPr>
              </a:p>
            </p:txBody>
          </p:sp>
        </p:grpSp>
        <p:sp>
          <p:nvSpPr>
            <p:cNvPr id="59" name="TextBox 48"/>
            <p:cNvSpPr txBox="1">
              <a:spLocks noChangeArrowheads="1"/>
            </p:cNvSpPr>
            <p:nvPr/>
          </p:nvSpPr>
          <p:spPr bwMode="auto">
            <a:xfrm>
              <a:off x="586989" y="1912513"/>
              <a:ext cx="1816624" cy="741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400" b="1" dirty="0" smtClean="0">
                  <a:solidFill>
                    <a:schemeClr val="bg1"/>
                  </a:solidFill>
                  <a:latin typeface="+mj-lt"/>
                </a:rPr>
                <a:t>S3: Participating </a:t>
              </a:r>
              <a:endParaRPr lang="en-US" sz="2400" b="1" dirty="0">
                <a:solidFill>
                  <a:schemeClr val="bg1"/>
                </a:solidFill>
                <a:latin typeface="+mj-lt"/>
              </a:endParaRPr>
            </a:p>
          </p:txBody>
        </p:sp>
      </p:grpSp>
      <p:grpSp>
        <p:nvGrpSpPr>
          <p:cNvPr id="64" name="Group 46"/>
          <p:cNvGrpSpPr>
            <a:grpSpLocks/>
          </p:cNvGrpSpPr>
          <p:nvPr/>
        </p:nvGrpSpPr>
        <p:grpSpPr bwMode="auto">
          <a:xfrm>
            <a:off x="4644008" y="5589240"/>
            <a:ext cx="4176000" cy="1080000"/>
            <a:chOff x="381000" y="1371600"/>
            <a:chExt cx="2743200" cy="1735069"/>
          </a:xfrm>
        </p:grpSpPr>
        <p:grpSp>
          <p:nvGrpSpPr>
            <p:cNvPr id="65" name="Group 47"/>
            <p:cNvGrpSpPr>
              <a:grpSpLocks/>
            </p:cNvGrpSpPr>
            <p:nvPr/>
          </p:nvGrpSpPr>
          <p:grpSpPr bwMode="auto">
            <a:xfrm>
              <a:off x="381000" y="1371600"/>
              <a:ext cx="2743200" cy="1735069"/>
              <a:chOff x="381000" y="1371600"/>
              <a:chExt cx="2743200" cy="1917982"/>
            </a:xfrm>
          </p:grpSpPr>
          <p:grpSp>
            <p:nvGrpSpPr>
              <p:cNvPr id="67" name="Group 49"/>
              <p:cNvGrpSpPr>
                <a:grpSpLocks/>
              </p:cNvGrpSpPr>
              <p:nvPr/>
            </p:nvGrpSpPr>
            <p:grpSpPr bwMode="auto">
              <a:xfrm>
                <a:off x="381000" y="1371600"/>
                <a:ext cx="2743200" cy="1917982"/>
                <a:chOff x="620713" y="1085851"/>
                <a:chExt cx="3536950" cy="2881312"/>
              </a:xfrm>
            </p:grpSpPr>
            <p:sp>
              <p:nvSpPr>
                <p:cNvPr id="69" name="Kombinationstegning 58"/>
                <p:cNvSpPr/>
                <p:nvPr/>
              </p:nvSpPr>
              <p:spPr bwMode="auto">
                <a:xfrm>
                  <a:off x="3227332" y="3417598"/>
                  <a:ext cx="930331" cy="549565"/>
                </a:xfrm>
                <a:custGeom>
                  <a:avLst/>
                  <a:gdLst>
                    <a:gd name="connsiteX0" fmla="*/ 203200 w 745066"/>
                    <a:gd name="connsiteY0" fmla="*/ 440267 h 440267"/>
                    <a:gd name="connsiteX1" fmla="*/ 745066 w 745066"/>
                    <a:gd name="connsiteY1" fmla="*/ 0 h 440267"/>
                    <a:gd name="connsiteX2" fmla="*/ 8466 w 745066"/>
                    <a:gd name="connsiteY2" fmla="*/ 0 h 440267"/>
                    <a:gd name="connsiteX3" fmla="*/ 0 w 745066"/>
                    <a:gd name="connsiteY3" fmla="*/ 431800 h 440267"/>
                    <a:gd name="connsiteX4" fmla="*/ 203200 w 745066"/>
                    <a:gd name="connsiteY4" fmla="*/ 440267 h 44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5066" h="440267">
                      <a:moveTo>
                        <a:pt x="203200" y="440267"/>
                      </a:moveTo>
                      <a:lnTo>
                        <a:pt x="745066" y="0"/>
                      </a:lnTo>
                      <a:lnTo>
                        <a:pt x="8466" y="0"/>
                      </a:lnTo>
                      <a:lnTo>
                        <a:pt x="0" y="431800"/>
                      </a:lnTo>
                      <a:lnTo>
                        <a:pt x="203200" y="440267"/>
                      </a:lnTo>
                      <a:close/>
                    </a:path>
                  </a:pathLst>
                </a:custGeom>
                <a:gradFill flip="none" rotWithShape="1">
                  <a:gsLst>
                    <a:gs pos="24000">
                      <a:sysClr val="windowText" lastClr="000000">
                        <a:alpha val="23000"/>
                      </a:sysClr>
                    </a:gs>
                    <a:gs pos="69000">
                      <a:sysClr val="window" lastClr="FFFFFF">
                        <a:alpha val="0"/>
                      </a:sysClr>
                    </a:gs>
                  </a:gsLst>
                  <a:lin ang="18900000" scaled="1"/>
                  <a:tileRect/>
                </a:gradFill>
                <a:ln w="9525" cap="flat" cmpd="sng" algn="ctr">
                  <a:noFill/>
                  <a:prstDash val="solid"/>
                </a:ln>
                <a:effectLst/>
              </p:spPr>
              <p:txBody>
                <a:bodyPr anchor="ctr"/>
                <a:lstStyle/>
                <a:p>
                  <a:pPr algn="ctr" fontAlgn="auto">
                    <a:spcBef>
                      <a:spcPts val="0"/>
                    </a:spcBef>
                    <a:spcAft>
                      <a:spcPts val="0"/>
                    </a:spcAft>
                    <a:defRPr/>
                  </a:pPr>
                  <a:endParaRPr lang="en-US" sz="2400" dirty="0">
                    <a:solidFill>
                      <a:srgbClr val="FFFFFF"/>
                    </a:solidFill>
                    <a:latin typeface="+mj-lt"/>
                    <a:ea typeface="ＭＳ Ｐゴシック" pitchFamily="-112" charset="-128"/>
                    <a:cs typeface="+mn-cs"/>
                  </a:endParaRPr>
                </a:p>
              </p:txBody>
            </p:sp>
            <p:sp>
              <p:nvSpPr>
                <p:cNvPr id="70" name="Rektangel 62"/>
                <p:cNvSpPr>
                  <a:spLocks noChangeArrowheads="1"/>
                </p:cNvSpPr>
                <p:nvPr/>
              </p:nvSpPr>
              <p:spPr bwMode="auto">
                <a:xfrm>
                  <a:off x="620713" y="1085851"/>
                  <a:ext cx="2861491" cy="2862880"/>
                </a:xfrm>
                <a:prstGeom prst="rect">
                  <a:avLst/>
                </a:prstGeom>
                <a:gradFill rotWithShape="1">
                  <a:gsLst>
                    <a:gs pos="0">
                      <a:srgbClr val="E6E6E6"/>
                    </a:gs>
                    <a:gs pos="100000">
                      <a:srgbClr val="F3F3F3"/>
                    </a:gs>
                  </a:gsLst>
                  <a:lin ang="16200000"/>
                </a:gradFill>
                <a:ln w="9525">
                  <a:solidFill>
                    <a:srgbClr val="D9D9D9"/>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endParaRPr lang="en-US" sz="2400" dirty="0">
                    <a:solidFill>
                      <a:srgbClr val="FFFFFF"/>
                    </a:solidFill>
                    <a:latin typeface="+mj-lt"/>
                    <a:ea typeface="ＭＳ Ｐゴシック" pitchFamily="-112" charset="-128"/>
                    <a:cs typeface="+mn-cs"/>
                  </a:endParaRPr>
                </a:p>
              </p:txBody>
            </p:sp>
          </p:grpSp>
          <p:sp>
            <p:nvSpPr>
              <p:cNvPr id="68" name="Rektangel 63"/>
              <p:cNvSpPr>
                <a:spLocks noChangeArrowheads="1"/>
              </p:cNvSpPr>
              <p:nvPr/>
            </p:nvSpPr>
            <p:spPr bwMode="auto">
              <a:xfrm>
                <a:off x="485655" y="1441553"/>
                <a:ext cx="2016769" cy="1793161"/>
              </a:xfrm>
              <a:prstGeom prst="rect">
                <a:avLst/>
              </a:prstGeom>
              <a:solidFill>
                <a:srgbClr val="FF8585"/>
              </a:solidFill>
              <a:ln w="9525">
                <a:solidFill>
                  <a:srgbClr val="93CDDD"/>
                </a:solidFill>
                <a:miter lim="800000"/>
                <a:headEnd/>
                <a:tailEnd/>
              </a:ln>
            </p:spPr>
            <p:txBody>
              <a:bodyPr anchor="ctr"/>
              <a:lstStyle/>
              <a:p>
                <a:pPr algn="ctr"/>
                <a:endParaRPr lang="en-US" sz="2000" b="1" dirty="0">
                  <a:solidFill>
                    <a:srgbClr val="FFFFFF"/>
                  </a:solidFill>
                  <a:latin typeface="+mj-lt"/>
                </a:endParaRPr>
              </a:p>
            </p:txBody>
          </p:sp>
        </p:grpSp>
        <p:sp>
          <p:nvSpPr>
            <p:cNvPr id="66" name="TextBox 48"/>
            <p:cNvSpPr txBox="1">
              <a:spLocks noChangeArrowheads="1"/>
            </p:cNvSpPr>
            <p:nvPr/>
          </p:nvSpPr>
          <p:spPr bwMode="auto">
            <a:xfrm>
              <a:off x="586989" y="1912513"/>
              <a:ext cx="1816624" cy="741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400" b="1" dirty="0" smtClean="0">
                  <a:solidFill>
                    <a:schemeClr val="bg1"/>
                  </a:solidFill>
                  <a:latin typeface="+mj-lt"/>
                </a:rPr>
                <a:t>S4: Delegating</a:t>
              </a:r>
              <a:endParaRPr lang="en-US" sz="2400" b="1" dirty="0">
                <a:solidFill>
                  <a:schemeClr val="bg1"/>
                </a:solidFill>
                <a:latin typeface="+mj-lt"/>
              </a:endParaRPr>
            </a:p>
          </p:txBody>
        </p:sp>
      </p:grpSp>
      <p:pic>
        <p:nvPicPr>
          <p:cNvPr id="71" name="Picture 7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08031" y="15649"/>
            <a:ext cx="952381" cy="965079"/>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100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par>
                          <p:cTn id="20" fill="hold">
                            <p:stCondLst>
                              <p:cond delay="3000"/>
                            </p:stCondLst>
                            <p:childTnLst>
                              <p:par>
                                <p:cTn id="21" presetID="10" presetClass="entr" presetSubtype="0" fill="hold" nodeType="afterEffect">
                                  <p:stCondLst>
                                    <p:cond delay="100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childTnLst>
                          </p:cTn>
                        </p:par>
                        <p:par>
                          <p:cTn id="24" fill="hold">
                            <p:stCondLst>
                              <p:cond delay="4500"/>
                            </p:stCondLst>
                            <p:childTnLst>
                              <p:par>
                                <p:cTn id="25" presetID="10" presetClass="entr" presetSubtype="0"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par>
                          <p:cTn id="28" fill="hold">
                            <p:stCondLst>
                              <p:cond delay="5000"/>
                            </p:stCondLst>
                            <p:childTnLst>
                              <p:par>
                                <p:cTn id="29" presetID="10" presetClass="entr" presetSubtype="0"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fade">
                                      <p:cBhvr>
                                        <p:cTn id="31" dur="500"/>
                                        <p:tgtEl>
                                          <p:spTgt spid="50"/>
                                        </p:tgtEl>
                                      </p:cBhvr>
                                    </p:animEffect>
                                  </p:childTnLst>
                                </p:cTn>
                              </p:par>
                            </p:childTnLst>
                          </p:cTn>
                        </p:par>
                        <p:par>
                          <p:cTn id="32" fill="hold">
                            <p:stCondLst>
                              <p:cond delay="5500"/>
                            </p:stCondLst>
                            <p:childTnLst>
                              <p:par>
                                <p:cTn id="33" presetID="10" presetClass="entr" presetSubtype="0" fill="hold" nodeType="afterEffect">
                                  <p:stCondLst>
                                    <p:cond delay="1000"/>
                                  </p:stCondLst>
                                  <p:childTnLst>
                                    <p:set>
                                      <p:cBhvr>
                                        <p:cTn id="34" dur="1" fill="hold">
                                          <p:stCondLst>
                                            <p:cond delay="0"/>
                                          </p:stCondLst>
                                        </p:cTn>
                                        <p:tgtEl>
                                          <p:spTgt spid="36"/>
                                        </p:tgtEl>
                                        <p:attrNameLst>
                                          <p:attrName>style.visibility</p:attrName>
                                        </p:attrNameLst>
                                      </p:cBhvr>
                                      <p:to>
                                        <p:strVal val="visible"/>
                                      </p:to>
                                    </p:set>
                                    <p:animEffect transition="in" filter="fade">
                                      <p:cBhvr>
                                        <p:cTn id="35" dur="500"/>
                                        <p:tgtEl>
                                          <p:spTgt spid="36"/>
                                        </p:tgtEl>
                                      </p:cBhvr>
                                    </p:animEffect>
                                  </p:childTnLst>
                                </p:cTn>
                              </p:par>
                            </p:childTnLst>
                          </p:cTn>
                        </p:par>
                        <p:par>
                          <p:cTn id="36" fill="hold">
                            <p:stCondLst>
                              <p:cond delay="7000"/>
                            </p:stCondLst>
                            <p:childTnLst>
                              <p:par>
                                <p:cTn id="37" presetID="10" presetClass="entr" presetSubtype="0" fill="hold" grpId="0"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childTnLst>
                          </p:cTn>
                        </p:par>
                        <p:par>
                          <p:cTn id="40" fill="hold">
                            <p:stCondLst>
                              <p:cond delay="7500"/>
                            </p:stCondLst>
                            <p:childTnLst>
                              <p:par>
                                <p:cTn id="41" presetID="10" presetClass="entr" presetSubtype="0"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500"/>
                                        <p:tgtEl>
                                          <p:spTgt spid="57"/>
                                        </p:tgtEl>
                                      </p:cBhvr>
                                    </p:animEffect>
                                  </p:childTnLst>
                                </p:cTn>
                              </p:par>
                            </p:childTnLst>
                          </p:cTn>
                        </p:par>
                        <p:par>
                          <p:cTn id="44" fill="hold">
                            <p:stCondLst>
                              <p:cond delay="8000"/>
                            </p:stCondLst>
                            <p:childTnLst>
                              <p:par>
                                <p:cTn id="45" presetID="10" presetClass="entr" presetSubtype="0" fill="hold" nodeType="afterEffect">
                                  <p:stCondLst>
                                    <p:cond delay="100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500"/>
                                        <p:tgtEl>
                                          <p:spTgt spid="43"/>
                                        </p:tgtEl>
                                      </p:cBhvr>
                                    </p:animEffect>
                                  </p:childTnLst>
                                </p:cTn>
                              </p:par>
                            </p:childTnLst>
                          </p:cTn>
                        </p:par>
                        <p:par>
                          <p:cTn id="48" fill="hold">
                            <p:stCondLst>
                              <p:cond delay="9500"/>
                            </p:stCondLst>
                            <p:childTnLst>
                              <p:par>
                                <p:cTn id="49" presetID="10" presetClass="entr" presetSubtype="0"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childTnLst>
                          </p:cTn>
                        </p:par>
                        <p:par>
                          <p:cTn id="52" fill="hold">
                            <p:stCondLst>
                              <p:cond delay="10000"/>
                            </p:stCondLst>
                            <p:childTnLst>
                              <p:par>
                                <p:cTn id="53" presetID="10" presetClass="entr" presetSubtype="0"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fade">
                                      <p:cBhvr>
                                        <p:cTn id="55"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6" grpId="0" animBg="1"/>
      <p:bldP spid="27" grpId="0" animBg="1"/>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2750897_xl.jpg"/>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rot="16200000">
            <a:off x="1017552" y="-972695"/>
            <a:ext cx="6660000" cy="9488205"/>
          </a:xfrm>
          <a:prstGeom prst="rect">
            <a:avLst/>
          </a:prstGeom>
        </p:spPr>
      </p:pic>
      <p:grpSp>
        <p:nvGrpSpPr>
          <p:cNvPr id="2" name="Group 5"/>
          <p:cNvGrpSpPr/>
          <p:nvPr/>
        </p:nvGrpSpPr>
        <p:grpSpPr>
          <a:xfrm>
            <a:off x="0" y="0"/>
            <a:ext cx="9144000" cy="908720"/>
            <a:chOff x="0" y="0"/>
            <a:chExt cx="9144000" cy="908720"/>
          </a:xfrm>
        </p:grpSpPr>
        <p:pic>
          <p:nvPicPr>
            <p:cNvPr id="3" name="Picture 2" descr="12244771_l.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rot="16200000">
              <a:off x="4117640" y="-4117640"/>
              <a:ext cx="908720" cy="9144000"/>
            </a:xfrm>
            <a:prstGeom prst="rect">
              <a:avLst/>
            </a:prstGeom>
          </p:spPr>
        </p:pic>
        <p:sp>
          <p:nvSpPr>
            <p:cNvPr id="4" name="Rectangle 3"/>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TextBox 4"/>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IN" sz="3200" dirty="0" smtClean="0"/>
                <a:t>Advantages of Situational Leadership Model</a:t>
              </a:r>
              <a:endParaRPr lang="en-US" sz="3200" dirty="0" smtClean="0"/>
            </a:p>
          </p:txBody>
        </p:sp>
      </p:grpSp>
      <p:sp>
        <p:nvSpPr>
          <p:cNvPr id="7" name="Rounded Rectangular Callout 6"/>
          <p:cNvSpPr/>
          <p:nvPr/>
        </p:nvSpPr>
        <p:spPr>
          <a:xfrm>
            <a:off x="1835696" y="1772936"/>
            <a:ext cx="6264696" cy="864096"/>
          </a:xfrm>
          <a:prstGeom prst="wedgeRoundRectCallout">
            <a:avLst>
              <a:gd name="adj1" fmla="val -58184"/>
              <a:gd name="adj2" fmla="val -48206"/>
              <a:gd name="adj3" fmla="val 16667"/>
            </a:avLst>
          </a:prstGeom>
          <a:solidFill>
            <a:srgbClr val="92D05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IN" sz="2000" dirty="0" smtClean="0">
                <a:solidFill>
                  <a:schemeClr val="tx1"/>
                </a:solidFill>
              </a:rPr>
              <a:t>The situational approach facilitates its applicability in virtually all organizations.</a:t>
            </a:r>
            <a:endParaRPr lang="en-IN" sz="2000" dirty="0">
              <a:solidFill>
                <a:schemeClr val="tx1"/>
              </a:solidFill>
            </a:endParaRPr>
          </a:p>
        </p:txBody>
      </p:sp>
      <p:sp>
        <p:nvSpPr>
          <p:cNvPr id="8" name="Rounded Rectangular Callout 7"/>
          <p:cNvSpPr/>
          <p:nvPr/>
        </p:nvSpPr>
        <p:spPr>
          <a:xfrm>
            <a:off x="1115616" y="2781048"/>
            <a:ext cx="6264696" cy="1080120"/>
          </a:xfrm>
          <a:prstGeom prst="wedgeRoundRectCallout">
            <a:avLst>
              <a:gd name="adj1" fmla="val 58929"/>
              <a:gd name="adj2" fmla="val -54718"/>
              <a:gd name="adj3" fmla="val 16667"/>
            </a:avLst>
          </a:prstGeom>
          <a:solidFill>
            <a:schemeClr val="tx2">
              <a:lumMod val="40000"/>
              <a:lumOff val="6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IN" sz="2000" dirty="0" smtClean="0">
                <a:solidFill>
                  <a:schemeClr val="tx1"/>
                </a:solidFill>
              </a:rPr>
              <a:t>The model provides very simple scales that a leader can use to assess and determine the type of leadership style to use in a given situation.</a:t>
            </a:r>
            <a:endParaRPr lang="en-IN" sz="2000" dirty="0">
              <a:solidFill>
                <a:schemeClr val="tx1"/>
              </a:solidFill>
            </a:endParaRPr>
          </a:p>
        </p:txBody>
      </p:sp>
      <p:sp>
        <p:nvSpPr>
          <p:cNvPr id="9" name="Rounded Rectangular Callout 8"/>
          <p:cNvSpPr/>
          <p:nvPr/>
        </p:nvSpPr>
        <p:spPr>
          <a:xfrm>
            <a:off x="1763688" y="4005184"/>
            <a:ext cx="6264696" cy="864096"/>
          </a:xfrm>
          <a:prstGeom prst="wedgeRoundRectCallout">
            <a:avLst>
              <a:gd name="adj1" fmla="val -58184"/>
              <a:gd name="adj2" fmla="val -48206"/>
              <a:gd name="adj3" fmla="val 16667"/>
            </a:avLst>
          </a:prstGeom>
          <a:solidFill>
            <a:srgbClr val="FF9B9D"/>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IN" sz="2000" dirty="0" smtClean="0">
                <a:solidFill>
                  <a:schemeClr val="tx1"/>
                </a:solidFill>
              </a:rPr>
              <a:t>It is a simple theory which is extremely easy to apply.</a:t>
            </a:r>
            <a:endParaRPr lang="en-IN" sz="2000" dirty="0">
              <a:solidFill>
                <a:schemeClr val="tx1"/>
              </a:solidFill>
            </a:endParaRPr>
          </a:p>
        </p:txBody>
      </p:sp>
      <p:sp>
        <p:nvSpPr>
          <p:cNvPr id="11" name="Rounded Rectangular Callout 10"/>
          <p:cNvSpPr/>
          <p:nvPr/>
        </p:nvSpPr>
        <p:spPr>
          <a:xfrm>
            <a:off x="1115616" y="4941288"/>
            <a:ext cx="6264696" cy="1080000"/>
          </a:xfrm>
          <a:prstGeom prst="wedgeRoundRectCallout">
            <a:avLst>
              <a:gd name="adj1" fmla="val 58929"/>
              <a:gd name="adj2" fmla="val -54718"/>
              <a:gd name="adj3" fmla="val 16667"/>
            </a:avLst>
          </a:prstGeom>
          <a:solidFill>
            <a:srgbClr val="F9B883"/>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IN" sz="2000" dirty="0" smtClean="0">
                <a:solidFill>
                  <a:schemeClr val="tx1"/>
                </a:solidFill>
              </a:rPr>
              <a:t>Generally, the maturity and competence of the group are often overlooked by leaders  and this model helps a leader to focus on these.</a:t>
            </a:r>
            <a:endParaRPr lang="en-IN" sz="2000" dirty="0">
              <a:solidFill>
                <a:schemeClr val="tx1"/>
              </a:solidFill>
            </a:endParaRPr>
          </a:p>
        </p:txBody>
      </p:sp>
      <p:pic>
        <p:nvPicPr>
          <p:cNvPr id="12" name="Picture 1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08031" y="15649"/>
            <a:ext cx="952381" cy="965079"/>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20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3000"/>
                            </p:stCondLst>
                            <p:childTnLst>
                              <p:par>
                                <p:cTn id="13" presetID="10" presetClass="entr" presetSubtype="0" fill="hold" grpId="0" nodeType="afterEffect">
                                  <p:stCondLst>
                                    <p:cond delay="35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7000"/>
                            </p:stCondLst>
                            <p:childTnLst>
                              <p:par>
                                <p:cTn id="17" presetID="10" presetClass="entr" presetSubtype="0" fill="hold" grpId="0" nodeType="afterEffect">
                                  <p:stCondLst>
                                    <p:cond delay="150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0" y="0"/>
            <a:ext cx="9144000" cy="908720"/>
            <a:chOff x="0" y="0"/>
            <a:chExt cx="9144000" cy="908720"/>
          </a:xfrm>
        </p:grpSpPr>
        <p:pic>
          <p:nvPicPr>
            <p:cNvPr id="3" name="Picture 2" descr="12244771_l.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rot="16200000">
              <a:off x="4117640" y="-4117640"/>
              <a:ext cx="908720" cy="9144000"/>
            </a:xfrm>
            <a:prstGeom prst="rect">
              <a:avLst/>
            </a:prstGeom>
          </p:spPr>
        </p:pic>
        <p:sp>
          <p:nvSpPr>
            <p:cNvPr id="4" name="Rectangle 3"/>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TextBox 4"/>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Course Objectives</a:t>
              </a:r>
            </a:p>
          </p:txBody>
        </p:sp>
      </p:grpSp>
      <p:grpSp>
        <p:nvGrpSpPr>
          <p:cNvPr id="6" name="Group 9"/>
          <p:cNvGrpSpPr/>
          <p:nvPr/>
        </p:nvGrpSpPr>
        <p:grpSpPr>
          <a:xfrm>
            <a:off x="35496" y="742216"/>
            <a:ext cx="9108504" cy="6143168"/>
            <a:chOff x="35496" y="742216"/>
            <a:chExt cx="9108504" cy="6143168"/>
          </a:xfrm>
        </p:grpSpPr>
        <p:pic>
          <p:nvPicPr>
            <p:cNvPr id="7" name="Picture 6" descr="23045446_xl.jpg"/>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3779912" y="742216"/>
              <a:ext cx="5364088" cy="6115784"/>
            </a:xfrm>
            <a:prstGeom prst="rect">
              <a:avLst/>
            </a:prstGeom>
          </p:spPr>
        </p:pic>
        <p:pic>
          <p:nvPicPr>
            <p:cNvPr id="8" name="Picture 7" descr="23045446_xl.jpg"/>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35496" y="769600"/>
              <a:ext cx="4176464" cy="6115784"/>
            </a:xfrm>
            <a:prstGeom prst="rect">
              <a:avLst/>
            </a:prstGeom>
          </p:spPr>
        </p:pic>
      </p:grpSp>
      <p:sp>
        <p:nvSpPr>
          <p:cNvPr id="9" name="TextBox 8"/>
          <p:cNvSpPr txBox="1"/>
          <p:nvPr/>
        </p:nvSpPr>
        <p:spPr>
          <a:xfrm>
            <a:off x="2339752" y="908720"/>
            <a:ext cx="6696744" cy="400110"/>
          </a:xfrm>
          <a:prstGeom prst="rect">
            <a:avLst/>
          </a:prstGeom>
          <a:solidFill>
            <a:srgbClr val="FFFFFF">
              <a:alpha val="50196"/>
            </a:srgbClr>
          </a:solidFill>
          <a:ln>
            <a:noFill/>
          </a:ln>
        </p:spPr>
        <p:txBody>
          <a:bodyPr wrap="square" rtlCol="0">
            <a:spAutoFit/>
          </a:bodyPr>
          <a:lstStyle/>
          <a:p>
            <a:pPr marL="457200" indent="-457200">
              <a:buFont typeface="Arial" pitchFamily="34" charset="0"/>
              <a:buChar char="•"/>
            </a:pPr>
            <a:r>
              <a:rPr lang="en-IN" sz="2000" dirty="0" smtClean="0"/>
              <a:t>Describe the Evolution of Situational Leadership Model</a:t>
            </a:r>
            <a:endParaRPr lang="en-IN" sz="2000" dirty="0"/>
          </a:p>
        </p:txBody>
      </p:sp>
      <p:sp>
        <p:nvSpPr>
          <p:cNvPr id="10" name="TextBox 9"/>
          <p:cNvSpPr txBox="1"/>
          <p:nvPr/>
        </p:nvSpPr>
        <p:spPr>
          <a:xfrm>
            <a:off x="2339752" y="1304269"/>
            <a:ext cx="6696744" cy="400110"/>
          </a:xfrm>
          <a:prstGeom prst="rect">
            <a:avLst/>
          </a:prstGeom>
          <a:solidFill>
            <a:srgbClr val="FFFFFF">
              <a:alpha val="50196"/>
            </a:srgbClr>
          </a:solidFill>
          <a:ln>
            <a:noFill/>
          </a:ln>
        </p:spPr>
        <p:txBody>
          <a:bodyPr wrap="square" rtlCol="0">
            <a:spAutoFit/>
          </a:bodyPr>
          <a:lstStyle/>
          <a:p>
            <a:pPr marL="457200" indent="-457200">
              <a:buFont typeface="Arial" pitchFamily="34" charset="0"/>
              <a:buChar char="•"/>
            </a:pPr>
            <a:r>
              <a:rPr lang="en-IN" sz="2000" dirty="0" smtClean="0"/>
              <a:t>Explain Hersey-Blanchard Situational Leadership Theory</a:t>
            </a:r>
            <a:endParaRPr lang="en-IN" sz="2000" dirty="0"/>
          </a:p>
        </p:txBody>
      </p:sp>
      <p:sp>
        <p:nvSpPr>
          <p:cNvPr id="11" name="TextBox 10"/>
          <p:cNvSpPr txBox="1"/>
          <p:nvPr/>
        </p:nvSpPr>
        <p:spPr>
          <a:xfrm>
            <a:off x="2339752" y="1699819"/>
            <a:ext cx="6696744" cy="400110"/>
          </a:xfrm>
          <a:prstGeom prst="rect">
            <a:avLst/>
          </a:prstGeom>
          <a:solidFill>
            <a:srgbClr val="FFFFFF">
              <a:alpha val="50196"/>
            </a:srgbClr>
          </a:solidFill>
          <a:ln>
            <a:noFill/>
          </a:ln>
        </p:spPr>
        <p:txBody>
          <a:bodyPr wrap="square" rtlCol="0">
            <a:spAutoFit/>
          </a:bodyPr>
          <a:lstStyle/>
          <a:p>
            <a:pPr marL="457200" indent="-457200">
              <a:buFont typeface="Arial" pitchFamily="34" charset="0"/>
              <a:buChar char="•"/>
            </a:pPr>
            <a:r>
              <a:rPr lang="en-IN" sz="2000" dirty="0" smtClean="0"/>
              <a:t>Describe Components of Situational Leadership Model	</a:t>
            </a:r>
            <a:endParaRPr lang="en-IN" sz="2000" dirty="0"/>
          </a:p>
        </p:txBody>
      </p:sp>
      <p:sp>
        <p:nvSpPr>
          <p:cNvPr id="12" name="TextBox 11"/>
          <p:cNvSpPr txBox="1"/>
          <p:nvPr/>
        </p:nvSpPr>
        <p:spPr>
          <a:xfrm>
            <a:off x="2339752" y="2095368"/>
            <a:ext cx="6696744" cy="400110"/>
          </a:xfrm>
          <a:prstGeom prst="rect">
            <a:avLst/>
          </a:prstGeom>
          <a:solidFill>
            <a:srgbClr val="FFFFFF">
              <a:alpha val="50196"/>
            </a:srgbClr>
          </a:solidFill>
          <a:ln>
            <a:noFill/>
          </a:ln>
        </p:spPr>
        <p:txBody>
          <a:bodyPr wrap="square" rtlCol="0">
            <a:spAutoFit/>
          </a:bodyPr>
          <a:lstStyle/>
          <a:p>
            <a:pPr marL="457200" indent="-457200">
              <a:buFont typeface="Arial" pitchFamily="34" charset="0"/>
              <a:buChar char="•"/>
            </a:pPr>
            <a:r>
              <a:rPr lang="en-IN" sz="2000" dirty="0" smtClean="0"/>
              <a:t>Explain the Aspects in Situational Leadership Model</a:t>
            </a:r>
            <a:endParaRPr lang="en-IN" sz="2000" dirty="0"/>
          </a:p>
        </p:txBody>
      </p:sp>
      <p:sp>
        <p:nvSpPr>
          <p:cNvPr id="13" name="TextBox 12"/>
          <p:cNvSpPr txBox="1"/>
          <p:nvPr/>
        </p:nvSpPr>
        <p:spPr>
          <a:xfrm>
            <a:off x="2339752" y="2490917"/>
            <a:ext cx="6696744" cy="400110"/>
          </a:xfrm>
          <a:prstGeom prst="rect">
            <a:avLst/>
          </a:prstGeom>
          <a:solidFill>
            <a:srgbClr val="FFFFFF">
              <a:alpha val="50196"/>
            </a:srgbClr>
          </a:solidFill>
          <a:ln>
            <a:noFill/>
          </a:ln>
        </p:spPr>
        <p:txBody>
          <a:bodyPr wrap="square" rtlCol="0">
            <a:spAutoFit/>
          </a:bodyPr>
          <a:lstStyle/>
          <a:p>
            <a:pPr marL="457200" indent="-457200">
              <a:buFont typeface="Arial" pitchFamily="34" charset="0"/>
              <a:buChar char="•"/>
            </a:pPr>
            <a:r>
              <a:rPr lang="en-IN" sz="2000" dirty="0" smtClean="0"/>
              <a:t>Explain the What is meant by Leadership Style</a:t>
            </a:r>
            <a:endParaRPr lang="en-IN" sz="2000" dirty="0"/>
          </a:p>
        </p:txBody>
      </p:sp>
      <p:sp>
        <p:nvSpPr>
          <p:cNvPr id="14" name="TextBox 13"/>
          <p:cNvSpPr txBox="1"/>
          <p:nvPr/>
        </p:nvSpPr>
        <p:spPr>
          <a:xfrm>
            <a:off x="2339752" y="2886467"/>
            <a:ext cx="6696744" cy="400110"/>
          </a:xfrm>
          <a:prstGeom prst="rect">
            <a:avLst/>
          </a:prstGeom>
          <a:solidFill>
            <a:srgbClr val="FFFFFF">
              <a:alpha val="50196"/>
            </a:srgbClr>
          </a:solidFill>
          <a:ln>
            <a:noFill/>
          </a:ln>
        </p:spPr>
        <p:txBody>
          <a:bodyPr wrap="square" rtlCol="0">
            <a:spAutoFit/>
          </a:bodyPr>
          <a:lstStyle/>
          <a:p>
            <a:pPr marL="457200" indent="-457200">
              <a:buFont typeface="Arial" pitchFamily="34" charset="0"/>
              <a:buChar char="•"/>
            </a:pPr>
            <a:r>
              <a:rPr lang="en-IN" sz="2000" dirty="0" smtClean="0"/>
              <a:t>Explain Leadership Styles in Situational Leadership Model</a:t>
            </a:r>
            <a:endParaRPr lang="en-IN" sz="2000" dirty="0"/>
          </a:p>
        </p:txBody>
      </p:sp>
      <p:sp>
        <p:nvSpPr>
          <p:cNvPr id="15" name="TextBox 14"/>
          <p:cNvSpPr txBox="1"/>
          <p:nvPr/>
        </p:nvSpPr>
        <p:spPr>
          <a:xfrm>
            <a:off x="2339752" y="3282016"/>
            <a:ext cx="6696744" cy="400110"/>
          </a:xfrm>
          <a:prstGeom prst="rect">
            <a:avLst/>
          </a:prstGeom>
          <a:solidFill>
            <a:srgbClr val="FFFFFF">
              <a:alpha val="50196"/>
            </a:srgbClr>
          </a:solidFill>
          <a:ln>
            <a:noFill/>
          </a:ln>
        </p:spPr>
        <p:txBody>
          <a:bodyPr wrap="square" rtlCol="0">
            <a:spAutoFit/>
          </a:bodyPr>
          <a:lstStyle/>
          <a:p>
            <a:pPr marL="457200" indent="-457200">
              <a:buFont typeface="Arial" pitchFamily="34" charset="0"/>
              <a:buChar char="•"/>
            </a:pPr>
            <a:r>
              <a:rPr lang="en-IN" sz="2000" dirty="0" smtClean="0"/>
              <a:t>Explain the Developmental Level of Follower</a:t>
            </a:r>
            <a:endParaRPr lang="en-IN" sz="2000" dirty="0"/>
          </a:p>
        </p:txBody>
      </p:sp>
      <p:sp>
        <p:nvSpPr>
          <p:cNvPr id="16" name="TextBox 15"/>
          <p:cNvSpPr txBox="1"/>
          <p:nvPr/>
        </p:nvSpPr>
        <p:spPr>
          <a:xfrm>
            <a:off x="2339752" y="3677565"/>
            <a:ext cx="6696744" cy="400110"/>
          </a:xfrm>
          <a:prstGeom prst="rect">
            <a:avLst/>
          </a:prstGeom>
          <a:solidFill>
            <a:srgbClr val="FFFFFF">
              <a:alpha val="50196"/>
            </a:srgbClr>
          </a:solidFill>
          <a:ln>
            <a:noFill/>
          </a:ln>
        </p:spPr>
        <p:txBody>
          <a:bodyPr wrap="square" rtlCol="0">
            <a:spAutoFit/>
          </a:bodyPr>
          <a:lstStyle/>
          <a:p>
            <a:pPr marL="457200" indent="-457200">
              <a:buFont typeface="Arial" pitchFamily="34" charset="0"/>
              <a:buChar char="•"/>
            </a:pPr>
            <a:r>
              <a:rPr lang="en-IN" sz="2000" dirty="0" smtClean="0"/>
              <a:t>Describe Impact of Situational Leadership on Performance</a:t>
            </a:r>
            <a:endParaRPr lang="en-IN" sz="2000" dirty="0"/>
          </a:p>
        </p:txBody>
      </p:sp>
      <p:sp>
        <p:nvSpPr>
          <p:cNvPr id="17" name="TextBox 16"/>
          <p:cNvSpPr txBox="1"/>
          <p:nvPr/>
        </p:nvSpPr>
        <p:spPr>
          <a:xfrm>
            <a:off x="2339752" y="4073115"/>
            <a:ext cx="6696744" cy="400110"/>
          </a:xfrm>
          <a:prstGeom prst="rect">
            <a:avLst/>
          </a:prstGeom>
          <a:solidFill>
            <a:srgbClr val="FFFFFF">
              <a:alpha val="50196"/>
            </a:srgbClr>
          </a:solidFill>
          <a:ln>
            <a:noFill/>
          </a:ln>
        </p:spPr>
        <p:txBody>
          <a:bodyPr wrap="square" rtlCol="0">
            <a:spAutoFit/>
          </a:bodyPr>
          <a:lstStyle/>
          <a:p>
            <a:pPr marL="457200" indent="-457200">
              <a:buFont typeface="Arial" pitchFamily="34" charset="0"/>
              <a:buChar char="•"/>
            </a:pPr>
            <a:r>
              <a:rPr lang="en-IN" sz="2000" dirty="0" smtClean="0"/>
              <a:t>Describe Impact of Situational Leadership on Motivation</a:t>
            </a:r>
            <a:endParaRPr lang="en-IN" sz="2000" dirty="0"/>
          </a:p>
        </p:txBody>
      </p:sp>
      <p:sp>
        <p:nvSpPr>
          <p:cNvPr id="18" name="TextBox 17"/>
          <p:cNvSpPr txBox="1"/>
          <p:nvPr/>
        </p:nvSpPr>
        <p:spPr>
          <a:xfrm>
            <a:off x="2339752" y="4468664"/>
            <a:ext cx="6696744" cy="400110"/>
          </a:xfrm>
          <a:prstGeom prst="rect">
            <a:avLst/>
          </a:prstGeom>
          <a:solidFill>
            <a:srgbClr val="FFFFFF">
              <a:alpha val="50196"/>
            </a:srgbClr>
          </a:solidFill>
          <a:ln>
            <a:noFill/>
          </a:ln>
        </p:spPr>
        <p:txBody>
          <a:bodyPr wrap="square" rtlCol="0">
            <a:spAutoFit/>
          </a:bodyPr>
          <a:lstStyle/>
          <a:p>
            <a:pPr marL="457200" indent="-457200">
              <a:buFont typeface="Arial" pitchFamily="34" charset="0"/>
              <a:buChar char="•"/>
            </a:pPr>
            <a:r>
              <a:rPr lang="en-IN" sz="2000" dirty="0" smtClean="0"/>
              <a:t>Explain the Steps to Increase Follower Development Level</a:t>
            </a:r>
            <a:endParaRPr lang="en-IN" sz="2000" dirty="0"/>
          </a:p>
        </p:txBody>
      </p:sp>
      <p:sp>
        <p:nvSpPr>
          <p:cNvPr id="19" name="TextBox 18"/>
          <p:cNvSpPr txBox="1"/>
          <p:nvPr/>
        </p:nvSpPr>
        <p:spPr>
          <a:xfrm>
            <a:off x="2339752" y="4864213"/>
            <a:ext cx="6696744" cy="400110"/>
          </a:xfrm>
          <a:prstGeom prst="rect">
            <a:avLst/>
          </a:prstGeom>
          <a:solidFill>
            <a:srgbClr val="FFFFFF">
              <a:alpha val="50196"/>
            </a:srgbClr>
          </a:solidFill>
          <a:ln>
            <a:noFill/>
          </a:ln>
        </p:spPr>
        <p:txBody>
          <a:bodyPr wrap="square" rtlCol="0">
            <a:spAutoFit/>
          </a:bodyPr>
          <a:lstStyle/>
          <a:p>
            <a:pPr marL="457200" indent="-457200">
              <a:buFont typeface="Arial" pitchFamily="34" charset="0"/>
              <a:buChar char="•"/>
            </a:pPr>
            <a:r>
              <a:rPr lang="en-IN" sz="2000" dirty="0" smtClean="0"/>
              <a:t>Explain Mapping of Leadership Style &amp; Development Level</a:t>
            </a:r>
            <a:endParaRPr lang="en-IN" sz="2000" dirty="0"/>
          </a:p>
        </p:txBody>
      </p:sp>
      <p:sp>
        <p:nvSpPr>
          <p:cNvPr id="20" name="TextBox 19"/>
          <p:cNvSpPr txBox="1"/>
          <p:nvPr/>
        </p:nvSpPr>
        <p:spPr>
          <a:xfrm>
            <a:off x="2339752" y="5259763"/>
            <a:ext cx="6696744" cy="400110"/>
          </a:xfrm>
          <a:prstGeom prst="rect">
            <a:avLst/>
          </a:prstGeom>
          <a:solidFill>
            <a:srgbClr val="FFFFFF">
              <a:alpha val="50196"/>
            </a:srgbClr>
          </a:solidFill>
          <a:ln>
            <a:noFill/>
          </a:ln>
        </p:spPr>
        <p:txBody>
          <a:bodyPr wrap="square" rtlCol="0">
            <a:spAutoFit/>
          </a:bodyPr>
          <a:lstStyle/>
          <a:p>
            <a:pPr marL="457200" indent="-457200">
              <a:buFont typeface="Arial" pitchFamily="34" charset="0"/>
              <a:buChar char="•"/>
            </a:pPr>
            <a:r>
              <a:rPr lang="en-IN" sz="2000" dirty="0" smtClean="0"/>
              <a:t>Explain the Steps in Situational Leadership Process</a:t>
            </a:r>
            <a:endParaRPr lang="en-IN" sz="2000" dirty="0"/>
          </a:p>
        </p:txBody>
      </p:sp>
      <p:sp>
        <p:nvSpPr>
          <p:cNvPr id="21" name="TextBox 20"/>
          <p:cNvSpPr txBox="1"/>
          <p:nvPr/>
        </p:nvSpPr>
        <p:spPr>
          <a:xfrm>
            <a:off x="2339752" y="5655312"/>
            <a:ext cx="6696744" cy="400110"/>
          </a:xfrm>
          <a:prstGeom prst="rect">
            <a:avLst/>
          </a:prstGeom>
          <a:solidFill>
            <a:srgbClr val="FFFFFF">
              <a:alpha val="50196"/>
            </a:srgbClr>
          </a:solidFill>
          <a:ln>
            <a:noFill/>
          </a:ln>
        </p:spPr>
        <p:txBody>
          <a:bodyPr wrap="square" rtlCol="0">
            <a:spAutoFit/>
          </a:bodyPr>
          <a:lstStyle/>
          <a:p>
            <a:pPr marL="457200" indent="-457200">
              <a:buFont typeface="Arial" pitchFamily="34" charset="0"/>
              <a:buChar char="•"/>
            </a:pPr>
            <a:r>
              <a:rPr lang="en-IN" sz="2000" dirty="0" smtClean="0"/>
              <a:t>Explain the Criticism of Situational Leadership Model</a:t>
            </a:r>
            <a:endParaRPr lang="en-IN" sz="2000" dirty="0"/>
          </a:p>
        </p:txBody>
      </p:sp>
      <p:sp>
        <p:nvSpPr>
          <p:cNvPr id="22" name="TextBox 21"/>
          <p:cNvSpPr txBox="1"/>
          <p:nvPr/>
        </p:nvSpPr>
        <p:spPr>
          <a:xfrm>
            <a:off x="2339752" y="6050861"/>
            <a:ext cx="6696744" cy="400110"/>
          </a:xfrm>
          <a:prstGeom prst="rect">
            <a:avLst/>
          </a:prstGeom>
          <a:solidFill>
            <a:srgbClr val="FFFFFF">
              <a:alpha val="50196"/>
            </a:srgbClr>
          </a:solidFill>
          <a:ln>
            <a:noFill/>
          </a:ln>
        </p:spPr>
        <p:txBody>
          <a:bodyPr wrap="square" rtlCol="0">
            <a:spAutoFit/>
          </a:bodyPr>
          <a:lstStyle/>
          <a:p>
            <a:pPr marL="457200" indent="-457200">
              <a:buFont typeface="Arial" pitchFamily="34" charset="0"/>
              <a:buChar char="•"/>
            </a:pPr>
            <a:r>
              <a:rPr lang="en-IN" sz="2000" dirty="0" smtClean="0"/>
              <a:t>List the Advantages of Situational Leadership Model</a:t>
            </a:r>
            <a:endParaRPr lang="en-IN" sz="2000" dirty="0"/>
          </a:p>
        </p:txBody>
      </p:sp>
      <p:sp>
        <p:nvSpPr>
          <p:cNvPr id="23" name="TextBox 22"/>
          <p:cNvSpPr txBox="1"/>
          <p:nvPr/>
        </p:nvSpPr>
        <p:spPr>
          <a:xfrm>
            <a:off x="2339752" y="6446411"/>
            <a:ext cx="6696744" cy="400110"/>
          </a:xfrm>
          <a:prstGeom prst="rect">
            <a:avLst/>
          </a:prstGeom>
          <a:solidFill>
            <a:srgbClr val="FFFFFF">
              <a:alpha val="50196"/>
            </a:srgbClr>
          </a:solidFill>
          <a:ln>
            <a:noFill/>
          </a:ln>
        </p:spPr>
        <p:txBody>
          <a:bodyPr wrap="square" rtlCol="0">
            <a:spAutoFit/>
          </a:bodyPr>
          <a:lstStyle/>
          <a:p>
            <a:pPr marL="457200" indent="-457200">
              <a:buFont typeface="Arial" pitchFamily="34" charset="0"/>
              <a:buChar char="•"/>
            </a:pPr>
            <a:r>
              <a:rPr lang="en-IN" sz="2000" dirty="0" smtClean="0"/>
              <a:t>List the Limitations of Situational Leadership Model</a:t>
            </a:r>
            <a:endParaRPr lang="en-IN" sz="2000" dirty="0"/>
          </a:p>
        </p:txBody>
      </p:sp>
      <p:pic>
        <p:nvPicPr>
          <p:cNvPr id="24" name="Picture 2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208031" y="15649"/>
            <a:ext cx="952381" cy="965079"/>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0" y="0"/>
            <a:ext cx="9144000" cy="908720"/>
            <a:chOff x="0" y="0"/>
            <a:chExt cx="9144000" cy="908720"/>
          </a:xfrm>
        </p:grpSpPr>
        <p:pic>
          <p:nvPicPr>
            <p:cNvPr id="3" name="Picture 2" descr="12244771_l.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rot="16200000">
              <a:off x="4117640" y="-4117640"/>
              <a:ext cx="908720" cy="9144000"/>
            </a:xfrm>
            <a:prstGeom prst="rect">
              <a:avLst/>
            </a:prstGeom>
          </p:spPr>
        </p:pic>
        <p:sp>
          <p:nvSpPr>
            <p:cNvPr id="4" name="Rectangle 3"/>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TextBox 4"/>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Real Life Example</a:t>
              </a:r>
              <a:endParaRPr lang="en-IN" sz="3200" dirty="0"/>
            </a:p>
          </p:txBody>
        </p:sp>
      </p:grpSp>
      <p:pic>
        <p:nvPicPr>
          <p:cNvPr id="6" name="Picture 5" descr="9674353_xxl.jpg"/>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108520" y="980728"/>
            <a:ext cx="4572000" cy="5832000"/>
          </a:xfrm>
          <a:prstGeom prst="rect">
            <a:avLst/>
          </a:prstGeom>
        </p:spPr>
      </p:pic>
      <p:pic>
        <p:nvPicPr>
          <p:cNvPr id="7" name="Picture 3"/>
          <p:cNvPicPr>
            <a:picLocks noChangeAspect="1" noChangeArrowheads="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flipH="1">
            <a:off x="755576" y="1628800"/>
            <a:ext cx="2952328" cy="4536504"/>
          </a:xfrm>
          <a:prstGeom prst="rect">
            <a:avLst/>
          </a:prstGeom>
          <a:noFill/>
          <a:ln w="9525">
            <a:noFill/>
            <a:miter lim="800000"/>
            <a:headEnd/>
            <a:tailEnd/>
          </a:ln>
        </p:spPr>
      </p:pic>
      <p:sp>
        <p:nvSpPr>
          <p:cNvPr id="8" name="Rounded Rectangle 7"/>
          <p:cNvSpPr/>
          <p:nvPr/>
        </p:nvSpPr>
        <p:spPr>
          <a:xfrm>
            <a:off x="4572000" y="980728"/>
            <a:ext cx="4500000" cy="5760000"/>
          </a:xfrm>
          <a:prstGeom prst="roundRect">
            <a:avLst>
              <a:gd name="adj" fmla="val 920"/>
            </a:avLst>
          </a:prstGeom>
          <a:solidFill>
            <a:srgbClr val="FF9999">
              <a:alpha val="69804"/>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b="1" dirty="0" smtClean="0">
                <a:solidFill>
                  <a:schemeClr val="tx1"/>
                </a:solidFill>
              </a:rPr>
              <a:t>Mark Watson is a Project Manager in Helios Inc. Let us look at a few situations that Mark faces at his workplace. Also, for each situation there are a few responses given that Mark can adopt in that particular situation. </a:t>
            </a:r>
          </a:p>
          <a:p>
            <a:endParaRPr lang="en-IN" sz="2000" b="1" dirty="0" smtClean="0">
              <a:solidFill>
                <a:schemeClr val="tx1"/>
              </a:solidFill>
            </a:endParaRPr>
          </a:p>
          <a:p>
            <a:r>
              <a:rPr lang="en-IN" sz="2000" b="1" dirty="0" smtClean="0">
                <a:solidFill>
                  <a:schemeClr val="tx1"/>
                </a:solidFill>
              </a:rPr>
              <a:t>You have to read each situation carefully and then determine what action you think would be most appropriate for Mark to take in that particular situation.</a:t>
            </a:r>
          </a:p>
          <a:p>
            <a:endParaRPr lang="en-IN" sz="2000" b="1" dirty="0" smtClean="0">
              <a:solidFill>
                <a:schemeClr val="tx1"/>
              </a:solidFill>
            </a:endParaRPr>
          </a:p>
          <a:p>
            <a:r>
              <a:rPr lang="en-IN" sz="2000" b="1" dirty="0" smtClean="0">
                <a:solidFill>
                  <a:schemeClr val="tx1"/>
                </a:solidFill>
              </a:rPr>
              <a:t>Rank your answers from 1 − 4 with #1 being the most appropriate leadership response and #4 being the least appropriate leadership response in that particular situation.</a:t>
            </a:r>
            <a:endParaRPr lang="en-IN" sz="2000" dirty="0" smtClean="0">
              <a:solidFill>
                <a:schemeClr val="tx1"/>
              </a:solidFill>
            </a:endParaRPr>
          </a:p>
        </p:txBody>
      </p:sp>
      <p:pic>
        <p:nvPicPr>
          <p:cNvPr id="9" name="Picture 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208031" y="15649"/>
            <a:ext cx="952381" cy="965079"/>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slide(fromLeft)">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0" y="0"/>
            <a:ext cx="9144000" cy="908720"/>
            <a:chOff x="0" y="0"/>
            <a:chExt cx="9144000" cy="908720"/>
          </a:xfrm>
        </p:grpSpPr>
        <p:pic>
          <p:nvPicPr>
            <p:cNvPr id="3" name="Picture 2" descr="12244771_l.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rot="16200000">
              <a:off x="4117640" y="-4117640"/>
              <a:ext cx="908720" cy="9144000"/>
            </a:xfrm>
            <a:prstGeom prst="rect">
              <a:avLst/>
            </a:prstGeom>
          </p:spPr>
        </p:pic>
        <p:sp>
          <p:nvSpPr>
            <p:cNvPr id="4" name="Rectangle 3"/>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TextBox 4"/>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Real Life Example</a:t>
              </a:r>
              <a:endParaRPr lang="en-IN" sz="3200" dirty="0"/>
            </a:p>
          </p:txBody>
        </p:sp>
      </p:grpSp>
      <p:pic>
        <p:nvPicPr>
          <p:cNvPr id="6" name="Picture 5" descr="9674353_xxl.jpg"/>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25725" y="980728"/>
            <a:ext cx="4176464" cy="5832000"/>
          </a:xfrm>
          <a:prstGeom prst="rect">
            <a:avLst/>
          </a:prstGeom>
        </p:spPr>
      </p:pic>
      <p:pic>
        <p:nvPicPr>
          <p:cNvPr id="7" name="Picture 3"/>
          <p:cNvPicPr>
            <a:picLocks noChangeAspect="1" noChangeArrowheads="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flipH="1">
            <a:off x="745805" y="1628800"/>
            <a:ext cx="2696914" cy="4536504"/>
          </a:xfrm>
          <a:prstGeom prst="rect">
            <a:avLst/>
          </a:prstGeom>
          <a:noFill/>
          <a:ln w="9525">
            <a:noFill/>
            <a:miter lim="800000"/>
            <a:headEnd/>
            <a:tailEnd/>
          </a:ln>
        </p:spPr>
      </p:pic>
      <p:grpSp>
        <p:nvGrpSpPr>
          <p:cNvPr id="10" name="Group 26"/>
          <p:cNvGrpSpPr/>
          <p:nvPr/>
        </p:nvGrpSpPr>
        <p:grpSpPr>
          <a:xfrm>
            <a:off x="-478331" y="2212507"/>
            <a:ext cx="5266355" cy="1216493"/>
            <a:chOff x="1907704" y="2204865"/>
            <a:chExt cx="5133975" cy="1216493"/>
          </a:xfrm>
        </p:grpSpPr>
        <p:pic>
          <p:nvPicPr>
            <p:cNvPr id="11" name="Picture 3"/>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907704" y="2204865"/>
              <a:ext cx="5133975" cy="1216493"/>
            </a:xfrm>
            <a:prstGeom prst="rect">
              <a:avLst/>
            </a:prstGeom>
            <a:noFill/>
            <a:ln w="9525">
              <a:noFill/>
              <a:miter lim="800000"/>
              <a:headEnd/>
              <a:tailEnd/>
            </a:ln>
          </p:spPr>
        </p:pic>
        <p:sp>
          <p:nvSpPr>
            <p:cNvPr id="12" name="TextBox 11"/>
            <p:cNvSpPr txBox="1"/>
            <p:nvPr/>
          </p:nvSpPr>
          <p:spPr>
            <a:xfrm>
              <a:off x="3275856" y="2557262"/>
              <a:ext cx="2664296" cy="461665"/>
            </a:xfrm>
            <a:prstGeom prst="rect">
              <a:avLst/>
            </a:prstGeom>
            <a:noFill/>
          </p:spPr>
          <p:txBody>
            <a:bodyPr wrap="square" rtlCol="0">
              <a:spAutoFit/>
            </a:bodyPr>
            <a:lstStyle/>
            <a:p>
              <a:pPr algn="ctr"/>
              <a:r>
                <a:rPr lang="en-IN" sz="2400" b="1" dirty="0" smtClean="0"/>
                <a:t>Situation #1 </a:t>
              </a:r>
              <a:endParaRPr lang="en-IN" sz="2400" b="1" dirty="0"/>
            </a:p>
          </p:txBody>
        </p:sp>
      </p:grpSp>
      <p:grpSp>
        <p:nvGrpSpPr>
          <p:cNvPr id="13" name="Group 25"/>
          <p:cNvGrpSpPr/>
          <p:nvPr/>
        </p:nvGrpSpPr>
        <p:grpSpPr>
          <a:xfrm>
            <a:off x="-478331" y="3501008"/>
            <a:ext cx="5266355" cy="765214"/>
            <a:chOff x="1907704" y="3573016"/>
            <a:chExt cx="5133975" cy="765214"/>
          </a:xfrm>
        </p:grpSpPr>
        <p:pic>
          <p:nvPicPr>
            <p:cNvPr id="14" name="Picture 4"/>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907704" y="3573016"/>
              <a:ext cx="5133975" cy="765214"/>
            </a:xfrm>
            <a:prstGeom prst="rect">
              <a:avLst/>
            </a:prstGeom>
            <a:noFill/>
            <a:ln w="9525">
              <a:noFill/>
              <a:miter lim="800000"/>
              <a:headEnd/>
              <a:tailEnd/>
            </a:ln>
          </p:spPr>
        </p:pic>
        <p:sp>
          <p:nvSpPr>
            <p:cNvPr id="15" name="TextBox 14"/>
            <p:cNvSpPr txBox="1"/>
            <p:nvPr/>
          </p:nvSpPr>
          <p:spPr>
            <a:xfrm>
              <a:off x="3131840" y="3645024"/>
              <a:ext cx="2952328" cy="461665"/>
            </a:xfrm>
            <a:prstGeom prst="rect">
              <a:avLst/>
            </a:prstGeom>
            <a:noFill/>
          </p:spPr>
          <p:txBody>
            <a:bodyPr wrap="square" rtlCol="0">
              <a:spAutoFit/>
            </a:bodyPr>
            <a:lstStyle/>
            <a:p>
              <a:pPr algn="ctr"/>
              <a:r>
                <a:rPr lang="en-IN" sz="2400" b="1" dirty="0" smtClean="0"/>
                <a:t>Possible Responses</a:t>
              </a:r>
              <a:endParaRPr lang="en-IN" sz="2400" b="1" dirty="0"/>
            </a:p>
          </p:txBody>
        </p:sp>
      </p:grpSp>
      <p:grpSp>
        <p:nvGrpSpPr>
          <p:cNvPr id="16" name="Group 24"/>
          <p:cNvGrpSpPr/>
          <p:nvPr/>
        </p:nvGrpSpPr>
        <p:grpSpPr>
          <a:xfrm>
            <a:off x="-478331" y="4365104"/>
            <a:ext cx="5256584" cy="1059526"/>
            <a:chOff x="1907704" y="4437112"/>
            <a:chExt cx="5124450" cy="1059526"/>
          </a:xfrm>
        </p:grpSpPr>
        <p:pic>
          <p:nvPicPr>
            <p:cNvPr id="17" name="Picture 5"/>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1907704" y="4437112"/>
              <a:ext cx="5124450" cy="1059526"/>
            </a:xfrm>
            <a:prstGeom prst="rect">
              <a:avLst/>
            </a:prstGeom>
            <a:noFill/>
            <a:ln w="9525">
              <a:noFill/>
              <a:miter lim="800000"/>
              <a:headEnd/>
              <a:tailEnd/>
            </a:ln>
          </p:spPr>
        </p:pic>
        <p:sp>
          <p:nvSpPr>
            <p:cNvPr id="18" name="TextBox 17"/>
            <p:cNvSpPr txBox="1"/>
            <p:nvPr/>
          </p:nvSpPr>
          <p:spPr>
            <a:xfrm>
              <a:off x="2627784" y="4653136"/>
              <a:ext cx="3960440" cy="461665"/>
            </a:xfrm>
            <a:prstGeom prst="rect">
              <a:avLst/>
            </a:prstGeom>
            <a:noFill/>
          </p:spPr>
          <p:txBody>
            <a:bodyPr wrap="square" rtlCol="0">
              <a:spAutoFit/>
            </a:bodyPr>
            <a:lstStyle/>
            <a:p>
              <a:pPr algn="ctr"/>
              <a:r>
                <a:rPr lang="en-IN" sz="2400" b="1" dirty="0" smtClean="0"/>
                <a:t>Appropriate Ranking</a:t>
              </a:r>
              <a:endParaRPr lang="en-IN" sz="2400" b="1" dirty="0"/>
            </a:p>
          </p:txBody>
        </p:sp>
      </p:grpSp>
      <p:grpSp>
        <p:nvGrpSpPr>
          <p:cNvPr id="19" name="Group 24"/>
          <p:cNvGrpSpPr/>
          <p:nvPr/>
        </p:nvGrpSpPr>
        <p:grpSpPr>
          <a:xfrm>
            <a:off x="-478331" y="5249794"/>
            <a:ext cx="5256584" cy="1059526"/>
            <a:chOff x="1907704" y="4437112"/>
            <a:chExt cx="5124450" cy="1059526"/>
          </a:xfrm>
        </p:grpSpPr>
        <p:pic>
          <p:nvPicPr>
            <p:cNvPr id="20" name="Picture 5"/>
            <p:cNvPicPr>
              <a:picLocks noChangeAspect="1" noChangeArrowheads="1"/>
            </p:cNvPicPr>
            <p:nvPr/>
          </p:nvPicPr>
          <p:blipFill>
            <a:blip r:embed="rId9" cstate="print">
              <a:clrChange>
                <a:clrFrom>
                  <a:srgbClr val="FFFFFF"/>
                </a:clrFrom>
                <a:clrTo>
                  <a:srgbClr val="FFFFFF">
                    <a:alpha val="0"/>
                  </a:srgbClr>
                </a:clrTo>
              </a:clrChange>
              <a:duotone>
                <a:schemeClr val="accent1">
                  <a:shade val="45000"/>
                  <a:satMod val="135000"/>
                </a:schemeClr>
                <a:prstClr val="white"/>
              </a:duotone>
            </a:blip>
            <a:srcRect/>
            <a:stretch>
              <a:fillRect/>
            </a:stretch>
          </p:blipFill>
          <p:spPr bwMode="auto">
            <a:xfrm>
              <a:off x="1907704" y="4437112"/>
              <a:ext cx="5124450" cy="1059526"/>
            </a:xfrm>
            <a:prstGeom prst="rect">
              <a:avLst/>
            </a:prstGeom>
            <a:noFill/>
            <a:ln w="9525">
              <a:noFill/>
              <a:miter lim="800000"/>
              <a:headEnd/>
              <a:tailEnd/>
            </a:ln>
          </p:spPr>
        </p:pic>
        <p:sp>
          <p:nvSpPr>
            <p:cNvPr id="21" name="TextBox 20"/>
            <p:cNvSpPr txBox="1"/>
            <p:nvPr/>
          </p:nvSpPr>
          <p:spPr>
            <a:xfrm>
              <a:off x="2627784" y="4632542"/>
              <a:ext cx="3960440" cy="461665"/>
            </a:xfrm>
            <a:prstGeom prst="rect">
              <a:avLst/>
            </a:prstGeom>
            <a:noFill/>
          </p:spPr>
          <p:txBody>
            <a:bodyPr wrap="square" rtlCol="0">
              <a:spAutoFit/>
            </a:bodyPr>
            <a:lstStyle/>
            <a:p>
              <a:pPr algn="ctr"/>
              <a:r>
                <a:rPr lang="en-IN" sz="2400" b="1" dirty="0" smtClean="0"/>
                <a:t>Reason for Ranking</a:t>
              </a:r>
              <a:endParaRPr lang="en-IN" sz="2400" b="1" dirty="0"/>
            </a:p>
          </p:txBody>
        </p:sp>
      </p:grpSp>
      <p:grpSp>
        <p:nvGrpSpPr>
          <p:cNvPr id="22" name="Group 25"/>
          <p:cNvGrpSpPr/>
          <p:nvPr/>
        </p:nvGrpSpPr>
        <p:grpSpPr>
          <a:xfrm>
            <a:off x="-468560" y="3501008"/>
            <a:ext cx="5266355" cy="765214"/>
            <a:chOff x="1907704" y="3573016"/>
            <a:chExt cx="5133975" cy="765214"/>
          </a:xfrm>
        </p:grpSpPr>
        <p:pic>
          <p:nvPicPr>
            <p:cNvPr id="23" name="Picture 4"/>
            <p:cNvPicPr>
              <a:picLocks noChangeAspect="1" noChangeArrowheads="1"/>
            </p:cNvPicPr>
            <p:nvPr/>
          </p:nvPicPr>
          <p:blipFill>
            <a:blip r:embed="rId8" cstate="print">
              <a:clrChange>
                <a:clrFrom>
                  <a:srgbClr val="FFFFFF"/>
                </a:clrFrom>
                <a:clrTo>
                  <a:srgbClr val="FFFFFF">
                    <a:alpha val="0"/>
                  </a:srgbClr>
                </a:clrTo>
              </a:clrChange>
              <a:grayscl/>
            </a:blip>
            <a:srcRect/>
            <a:stretch>
              <a:fillRect/>
            </a:stretch>
          </p:blipFill>
          <p:spPr bwMode="auto">
            <a:xfrm>
              <a:off x="1907704" y="3573016"/>
              <a:ext cx="5133975" cy="765214"/>
            </a:xfrm>
            <a:prstGeom prst="rect">
              <a:avLst/>
            </a:prstGeom>
            <a:noFill/>
            <a:ln w="9525">
              <a:noFill/>
              <a:miter lim="800000"/>
              <a:headEnd/>
              <a:tailEnd/>
            </a:ln>
          </p:spPr>
        </p:pic>
        <p:sp>
          <p:nvSpPr>
            <p:cNvPr id="24" name="TextBox 23"/>
            <p:cNvSpPr txBox="1"/>
            <p:nvPr/>
          </p:nvSpPr>
          <p:spPr>
            <a:xfrm>
              <a:off x="3131840" y="3645024"/>
              <a:ext cx="2952328" cy="461665"/>
            </a:xfrm>
            <a:prstGeom prst="rect">
              <a:avLst/>
            </a:prstGeom>
            <a:noFill/>
          </p:spPr>
          <p:txBody>
            <a:bodyPr wrap="square" rtlCol="0">
              <a:spAutoFit/>
            </a:bodyPr>
            <a:lstStyle/>
            <a:p>
              <a:pPr algn="ctr"/>
              <a:r>
                <a:rPr lang="en-IN" sz="2400" b="1" dirty="0" smtClean="0"/>
                <a:t>Possible Responses</a:t>
              </a:r>
              <a:endParaRPr lang="en-IN" sz="2400" b="1" dirty="0"/>
            </a:p>
          </p:txBody>
        </p:sp>
      </p:grpSp>
      <p:grpSp>
        <p:nvGrpSpPr>
          <p:cNvPr id="25" name="Group 24"/>
          <p:cNvGrpSpPr/>
          <p:nvPr/>
        </p:nvGrpSpPr>
        <p:grpSpPr>
          <a:xfrm>
            <a:off x="-468560" y="4365104"/>
            <a:ext cx="5256584" cy="1059526"/>
            <a:chOff x="1907704" y="4437112"/>
            <a:chExt cx="5124450" cy="1059526"/>
          </a:xfrm>
        </p:grpSpPr>
        <p:pic>
          <p:nvPicPr>
            <p:cNvPr id="26" name="Picture 5"/>
            <p:cNvPicPr>
              <a:picLocks noChangeAspect="1" noChangeArrowheads="1"/>
            </p:cNvPicPr>
            <p:nvPr/>
          </p:nvPicPr>
          <p:blipFill>
            <a:blip r:embed="rId9" cstate="print">
              <a:clrChange>
                <a:clrFrom>
                  <a:srgbClr val="FFFFFF"/>
                </a:clrFrom>
                <a:clrTo>
                  <a:srgbClr val="FFFFFF">
                    <a:alpha val="0"/>
                  </a:srgbClr>
                </a:clrTo>
              </a:clrChange>
              <a:grayscl/>
            </a:blip>
            <a:srcRect/>
            <a:stretch>
              <a:fillRect/>
            </a:stretch>
          </p:blipFill>
          <p:spPr bwMode="auto">
            <a:xfrm>
              <a:off x="1907704" y="4437112"/>
              <a:ext cx="5124450" cy="1059526"/>
            </a:xfrm>
            <a:prstGeom prst="rect">
              <a:avLst/>
            </a:prstGeom>
            <a:noFill/>
            <a:ln w="9525">
              <a:noFill/>
              <a:miter lim="800000"/>
              <a:headEnd/>
              <a:tailEnd/>
            </a:ln>
          </p:spPr>
        </p:pic>
        <p:sp>
          <p:nvSpPr>
            <p:cNvPr id="27" name="TextBox 26"/>
            <p:cNvSpPr txBox="1"/>
            <p:nvPr/>
          </p:nvSpPr>
          <p:spPr>
            <a:xfrm>
              <a:off x="2627784" y="4653136"/>
              <a:ext cx="3960440" cy="461665"/>
            </a:xfrm>
            <a:prstGeom prst="rect">
              <a:avLst/>
            </a:prstGeom>
            <a:noFill/>
          </p:spPr>
          <p:txBody>
            <a:bodyPr wrap="square" rtlCol="0">
              <a:spAutoFit/>
            </a:bodyPr>
            <a:lstStyle/>
            <a:p>
              <a:pPr algn="ctr"/>
              <a:r>
                <a:rPr lang="en-IN" sz="2400" b="1" dirty="0" smtClean="0"/>
                <a:t>Appropriate Ranking</a:t>
              </a:r>
              <a:endParaRPr lang="en-IN" sz="2400" b="1" dirty="0"/>
            </a:p>
          </p:txBody>
        </p:sp>
      </p:grpSp>
      <p:grpSp>
        <p:nvGrpSpPr>
          <p:cNvPr id="28" name="Group 24"/>
          <p:cNvGrpSpPr/>
          <p:nvPr/>
        </p:nvGrpSpPr>
        <p:grpSpPr>
          <a:xfrm>
            <a:off x="-468560" y="5249794"/>
            <a:ext cx="5256584" cy="1059526"/>
            <a:chOff x="1907704" y="4437112"/>
            <a:chExt cx="5124450" cy="1059526"/>
          </a:xfrm>
        </p:grpSpPr>
        <p:pic>
          <p:nvPicPr>
            <p:cNvPr id="29" name="Picture 5"/>
            <p:cNvPicPr>
              <a:picLocks noChangeAspect="1" noChangeArrowheads="1"/>
            </p:cNvPicPr>
            <p:nvPr/>
          </p:nvPicPr>
          <p:blipFill>
            <a:blip r:embed="rId9" cstate="print">
              <a:clrChange>
                <a:clrFrom>
                  <a:srgbClr val="FFFFFF"/>
                </a:clrFrom>
                <a:clrTo>
                  <a:srgbClr val="FFFFFF">
                    <a:alpha val="0"/>
                  </a:srgbClr>
                </a:clrTo>
              </a:clrChange>
              <a:grayscl/>
            </a:blip>
            <a:srcRect/>
            <a:stretch>
              <a:fillRect/>
            </a:stretch>
          </p:blipFill>
          <p:spPr bwMode="auto">
            <a:xfrm>
              <a:off x="1907704" y="4437112"/>
              <a:ext cx="5124450" cy="1059526"/>
            </a:xfrm>
            <a:prstGeom prst="rect">
              <a:avLst/>
            </a:prstGeom>
            <a:noFill/>
            <a:ln w="9525">
              <a:noFill/>
              <a:miter lim="800000"/>
              <a:headEnd/>
              <a:tailEnd/>
            </a:ln>
          </p:spPr>
        </p:pic>
        <p:sp>
          <p:nvSpPr>
            <p:cNvPr id="30" name="TextBox 29"/>
            <p:cNvSpPr txBox="1"/>
            <p:nvPr/>
          </p:nvSpPr>
          <p:spPr>
            <a:xfrm>
              <a:off x="2627784" y="4632542"/>
              <a:ext cx="3960440" cy="461665"/>
            </a:xfrm>
            <a:prstGeom prst="rect">
              <a:avLst/>
            </a:prstGeom>
            <a:noFill/>
          </p:spPr>
          <p:txBody>
            <a:bodyPr wrap="square" rtlCol="0">
              <a:spAutoFit/>
            </a:bodyPr>
            <a:lstStyle/>
            <a:p>
              <a:pPr algn="ctr"/>
              <a:r>
                <a:rPr lang="en-IN" sz="2400" b="1" dirty="0" smtClean="0"/>
                <a:t>Reason for Ranking</a:t>
              </a:r>
              <a:endParaRPr lang="en-IN" sz="2400" b="1" dirty="0"/>
            </a:p>
          </p:txBody>
        </p:sp>
      </p:grpSp>
      <p:sp>
        <p:nvSpPr>
          <p:cNvPr id="31" name="Rounded Rectangle 30"/>
          <p:cNvSpPr/>
          <p:nvPr/>
        </p:nvSpPr>
        <p:spPr>
          <a:xfrm>
            <a:off x="4499992" y="981376"/>
            <a:ext cx="4536000" cy="5796000"/>
          </a:xfrm>
          <a:prstGeom prst="roundRect">
            <a:avLst>
              <a:gd name="adj" fmla="val 920"/>
            </a:avLst>
          </a:prstGeom>
          <a:solidFill>
            <a:srgbClr val="92D050">
              <a:alpha val="69804"/>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b="1" dirty="0" smtClean="0">
                <a:solidFill>
                  <a:schemeClr val="tx1"/>
                </a:solidFill>
              </a:rPr>
              <a:t>Mark as the Project Manager of his department has been assigned the responsibility to design and implement a new initiative. Mark has hired/recruited a Project Team that is eager to begin work with him in developing and implementing the new initiative. Mark has scheduled a series of planning meetings with his Team. </a:t>
            </a:r>
          </a:p>
          <a:p>
            <a:endParaRPr lang="en-IN" sz="2000" b="1" dirty="0" smtClean="0">
              <a:solidFill>
                <a:schemeClr val="tx1"/>
              </a:solidFill>
            </a:endParaRPr>
          </a:p>
          <a:p>
            <a:r>
              <a:rPr lang="en-IN" sz="2000" b="1" dirty="0" smtClean="0">
                <a:solidFill>
                  <a:schemeClr val="tx1"/>
                </a:solidFill>
              </a:rPr>
              <a:t>AT THESE FIRST MEETINGS OF THE TEAM, MARK SHOULD:</a:t>
            </a:r>
          </a:p>
          <a:p>
            <a:endParaRPr lang="en-US" sz="2000" b="1" dirty="0" smtClean="0">
              <a:solidFill>
                <a:schemeClr val="tx1"/>
              </a:solidFill>
            </a:endParaRPr>
          </a:p>
          <a:p>
            <a:r>
              <a:rPr lang="en-US" sz="2000" b="1" dirty="0" smtClean="0">
                <a:solidFill>
                  <a:srgbClr val="C00000"/>
                </a:solidFill>
              </a:rPr>
              <a:t>NOTE: </a:t>
            </a:r>
            <a:r>
              <a:rPr lang="en-IN" sz="2000" b="1" dirty="0" smtClean="0">
                <a:solidFill>
                  <a:srgbClr val="C00000"/>
                </a:solidFill>
              </a:rPr>
              <a:t>Rank the following responses from 1 − 4 with #1 being the most appropriate leadership response and #4 being the least appropriate leadership response in this particular situation.</a:t>
            </a:r>
            <a:endParaRPr lang="en-IN" sz="2000" dirty="0" smtClean="0">
              <a:solidFill>
                <a:srgbClr val="C00000"/>
              </a:solidFill>
            </a:endParaRPr>
          </a:p>
        </p:txBody>
      </p:sp>
      <p:pic>
        <p:nvPicPr>
          <p:cNvPr id="32" name="Picture 31"/>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208031" y="15649"/>
            <a:ext cx="952381" cy="965079"/>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par>
                          <p:cTn id="20" fill="hold">
                            <p:stCondLst>
                              <p:cond delay="2000"/>
                            </p:stCondLst>
                            <p:childTnLst>
                              <p:par>
                                <p:cTn id="21" presetID="26" presetClass="emph" presetSubtype="0" fill="hold" nodeType="afterEffect">
                                  <p:stCondLst>
                                    <p:cond delay="0"/>
                                  </p:stCondLst>
                                  <p:childTnLst>
                                    <p:animEffect transition="out" filter="fade">
                                      <p:cBhvr>
                                        <p:cTn id="22" dur="500" tmFilter="0, 0; .2, .5; .8, .5; 1, 0"/>
                                        <p:tgtEl>
                                          <p:spTgt spid="10"/>
                                        </p:tgtEl>
                                      </p:cBhvr>
                                    </p:animEffect>
                                    <p:animScale>
                                      <p:cBhvr>
                                        <p:cTn id="23" dur="250" autoRev="1" fill="hold"/>
                                        <p:tgtEl>
                                          <p:spTgt spid="10"/>
                                        </p:tgtEl>
                                      </p:cBhvr>
                                      <p:by x="105000" y="105000"/>
                                    </p:animScale>
                                  </p:childTnLst>
                                </p:cTn>
                              </p:par>
                              <p:par>
                                <p:cTn id="24" presetID="10" presetClass="entr" presetSubtype="0" fill="hold"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par>
                                <p:cTn id="27" presetID="10" presetClass="entr" presetSubtype="0"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par>
                                <p:cTn id="30" presetID="10" presetClass="entr" presetSubtype="0" fill="hold"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childTnLst>
                          </p:cTn>
                        </p:par>
                        <p:par>
                          <p:cTn id="33" fill="hold">
                            <p:stCondLst>
                              <p:cond delay="2500"/>
                            </p:stCondLst>
                            <p:childTnLst>
                              <p:par>
                                <p:cTn id="34" presetID="12" presetClass="entr" presetSubtype="8"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slide(fromLeft)">
                                      <p:cBhvr>
                                        <p:cTn id="3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ieren 20"/>
          <p:cNvGrpSpPr/>
          <p:nvPr/>
        </p:nvGrpSpPr>
        <p:grpSpPr>
          <a:xfrm>
            <a:off x="432615" y="1077975"/>
            <a:ext cx="7337664" cy="3880110"/>
            <a:chOff x="3645903" y="-1202695"/>
            <a:chExt cx="11141561" cy="3625354"/>
          </a:xfrm>
        </p:grpSpPr>
        <p:sp>
          <p:nvSpPr>
            <p:cNvPr id="10" name="Rechteck 21"/>
            <p:cNvSpPr/>
            <p:nvPr/>
          </p:nvSpPr>
          <p:spPr bwMode="auto">
            <a:xfrm>
              <a:off x="4876558" y="-1070742"/>
              <a:ext cx="9910906" cy="3493401"/>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3500000" scaled="1"/>
              <a:tileRect/>
            </a:gradFill>
            <a:ln w="12700">
              <a:noFill/>
              <a:round/>
              <a:headEnd/>
              <a:tailEnd/>
            </a:ln>
            <a:effectLst>
              <a:outerShdw blurRad="127000" dist="63500" dir="2700000" algn="tl" rotWithShape="0">
                <a:prstClr val="black">
                  <a:alpha val="40000"/>
                </a:prstClr>
              </a:outerShdw>
            </a:effectLst>
          </p:spPr>
          <p:txBody>
            <a:bodyPr lIns="144000" tIns="180000" rIns="72000" rtlCol="0" anchor="t"/>
            <a:lstStyle/>
            <a:p>
              <a:pPr>
                <a:spcAft>
                  <a:spcPts val="1200"/>
                </a:spcAft>
              </a:pPr>
              <a:r>
                <a:rPr lang="en-IN" sz="2800" b="1" dirty="0" smtClean="0">
                  <a:solidFill>
                    <a:prstClr val="white"/>
                  </a:solidFill>
                  <a:latin typeface="FreesiaUPC" pitchFamily="34" charset="-34"/>
                  <a:ea typeface="ＭＳ Ｐゴシック" pitchFamily="34" charset="-128"/>
                  <a:cs typeface="FreesiaUPC" pitchFamily="34" charset="-34"/>
                </a:rPr>
                <a:t>This is a DEMO Course On – </a:t>
              </a:r>
              <a:r>
                <a:rPr lang="en-IN" sz="2800" b="1" dirty="0" smtClean="0">
                  <a:solidFill>
                    <a:srgbClr val="FFFF00"/>
                  </a:solidFill>
                  <a:latin typeface="FreesiaUPC" pitchFamily="34" charset="-34"/>
                  <a:ea typeface="ＭＳ Ｐゴシック" pitchFamily="34" charset="-128"/>
                  <a:cs typeface="FreesiaUPC" pitchFamily="34" charset="-34"/>
                </a:rPr>
                <a:t>Situational Leadership.</a:t>
              </a:r>
            </a:p>
            <a:p>
              <a:pPr>
                <a:spcAft>
                  <a:spcPts val="1200"/>
                </a:spcAft>
              </a:pPr>
              <a:r>
                <a:rPr lang="en-US" sz="2800" b="1" dirty="0" smtClean="0">
                  <a:solidFill>
                    <a:srgbClr val="FFFF00"/>
                  </a:solidFill>
                  <a:latin typeface="FreesiaUPC" pitchFamily="34" charset="-34"/>
                  <a:ea typeface="ＭＳ Ｐゴシック" pitchFamily="34" charset="-128"/>
                  <a:cs typeface="FreesiaUPC" pitchFamily="34" charset="-34"/>
                </a:rPr>
                <a:t>Join Premium Membership and Get Access to Unlimited Courses</a:t>
              </a:r>
              <a:r>
                <a:rPr lang="en-US" sz="2800" b="1" dirty="0" smtClean="0">
                  <a:solidFill>
                    <a:prstClr val="white"/>
                  </a:solidFill>
                  <a:latin typeface="FreesiaUPC" pitchFamily="34" charset="-34"/>
                  <a:ea typeface="ＭＳ Ｐゴシック" pitchFamily="34" charset="-128"/>
                  <a:cs typeface="FreesiaUPC" pitchFamily="34" charset="-34"/>
                </a:rPr>
                <a:t>.</a:t>
              </a:r>
            </a:p>
            <a:p>
              <a:pPr>
                <a:spcAft>
                  <a:spcPts val="1200"/>
                </a:spcAft>
              </a:pPr>
              <a:r>
                <a:rPr lang="en-US" sz="2800" b="1" dirty="0" smtClean="0">
                  <a:solidFill>
                    <a:prstClr val="white"/>
                  </a:solidFill>
                  <a:latin typeface="FreesiaUPC" pitchFamily="34" charset="-34"/>
                  <a:ea typeface="ＭＳ Ｐゴシック" pitchFamily="34" charset="-128"/>
                  <a:cs typeface="FreesiaUPC" pitchFamily="34" charset="-34"/>
                </a:rPr>
                <a:t>What You Get:</a:t>
              </a:r>
            </a:p>
            <a:p>
              <a:pPr marL="360000" indent="-396000">
                <a:buFontTx/>
                <a:buAutoNum type="arabicPeriod"/>
              </a:pPr>
              <a:r>
                <a:rPr lang="en-US" sz="2800" b="1" dirty="0" smtClean="0">
                  <a:solidFill>
                    <a:prstClr val="white"/>
                  </a:solidFill>
                  <a:latin typeface="FreesiaUPC" pitchFamily="34" charset="-34"/>
                  <a:ea typeface="ＭＳ Ｐゴシック" pitchFamily="34" charset="-128"/>
                  <a:cs typeface="FreesiaUPC" pitchFamily="34" charset="-34"/>
                </a:rPr>
                <a:t>View All Courses Online.</a:t>
              </a:r>
            </a:p>
            <a:p>
              <a:pPr marL="360000" indent="-396000">
                <a:buFontTx/>
                <a:buAutoNum type="arabicPeriod"/>
              </a:pPr>
              <a:r>
                <a:rPr lang="en-US" sz="2800" b="1" dirty="0" smtClean="0">
                  <a:solidFill>
                    <a:prstClr val="white"/>
                  </a:solidFill>
                  <a:latin typeface="FreesiaUPC" pitchFamily="34" charset="-34"/>
                  <a:ea typeface="ＭＳ Ｐゴシック" pitchFamily="34" charset="-128"/>
                  <a:cs typeface="FreesiaUPC" pitchFamily="34" charset="-34"/>
                </a:rPr>
                <a:t>Download </a:t>
              </a:r>
              <a:r>
                <a:rPr lang="en-US" sz="2800" b="1" dirty="0" err="1" smtClean="0">
                  <a:solidFill>
                    <a:prstClr val="white"/>
                  </a:solidFill>
                  <a:latin typeface="FreesiaUPC" pitchFamily="34" charset="-34"/>
                  <a:ea typeface="ＭＳ Ｐゴシック" pitchFamily="34" charset="-128"/>
                  <a:cs typeface="FreesiaUPC" pitchFamily="34" charset="-34"/>
                </a:rPr>
                <a:t>Powerpoint</a:t>
              </a:r>
              <a:r>
                <a:rPr lang="en-US" sz="2800" b="1" dirty="0" smtClean="0">
                  <a:solidFill>
                    <a:prstClr val="white"/>
                  </a:solidFill>
                  <a:latin typeface="FreesiaUPC" pitchFamily="34" charset="-34"/>
                  <a:ea typeface="ＭＳ Ｐゴシック" pitchFamily="34" charset="-128"/>
                  <a:cs typeface="FreesiaUPC" pitchFamily="34" charset="-34"/>
                </a:rPr>
                <a:t> Presentation for Each Course.</a:t>
              </a:r>
            </a:p>
            <a:p>
              <a:pPr marL="360000" indent="-396000">
                <a:buFontTx/>
                <a:buAutoNum type="arabicPeriod"/>
              </a:pPr>
              <a:r>
                <a:rPr lang="en-US" sz="2800" b="1" dirty="0" smtClean="0">
                  <a:solidFill>
                    <a:prstClr val="white"/>
                  </a:solidFill>
                  <a:latin typeface="FreesiaUPC" pitchFamily="34" charset="-34"/>
                  <a:ea typeface="ＭＳ Ｐゴシック" pitchFamily="34" charset="-128"/>
                  <a:cs typeface="FreesiaUPC" pitchFamily="34" charset="-34"/>
                </a:rPr>
                <a:t>Do the Knowledge Checks for Each Course.</a:t>
              </a:r>
              <a:endParaRPr lang="en-IN" sz="2800" b="1" dirty="0" smtClean="0">
                <a:solidFill>
                  <a:prstClr val="white"/>
                </a:solidFill>
                <a:latin typeface="FreesiaUPC" pitchFamily="34" charset="-34"/>
                <a:ea typeface="ＭＳ Ｐゴシック" pitchFamily="34" charset="-128"/>
                <a:cs typeface="FreesiaUPC" pitchFamily="34" charset="-34"/>
              </a:endParaRPr>
            </a:p>
          </p:txBody>
        </p:sp>
        <p:pic>
          <p:nvPicPr>
            <p:cNvPr id="11" name="Picture 5" descr="Tessafilm_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gray">
            <a:xfrm rot="20222041">
              <a:off x="3645903" y="-1202695"/>
              <a:ext cx="2229621" cy="525903"/>
            </a:xfrm>
            <a:prstGeom prst="rect">
              <a:avLst/>
            </a:prstGeom>
            <a:noFill/>
          </p:spPr>
        </p:pic>
      </p:grpSp>
      <p:pic>
        <p:nvPicPr>
          <p:cNvPr id="12" name="Picture 11">
            <a:hlinkClick r:id="rId5" action="ppaction://hlinksldjump"/>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14700" y="5181600"/>
            <a:ext cx="1600200" cy="1533525"/>
          </a:xfrm>
          <a:prstGeom prst="rect">
            <a:avLst/>
          </a:prstGeom>
        </p:spPr>
      </p:pic>
      <p:sp>
        <p:nvSpPr>
          <p:cNvPr id="13" name="TextBox 12"/>
          <p:cNvSpPr txBox="1"/>
          <p:nvPr/>
        </p:nvSpPr>
        <p:spPr>
          <a:xfrm>
            <a:off x="395536" y="283295"/>
            <a:ext cx="8352928" cy="769441"/>
          </a:xfrm>
          <a:prstGeom prst="rect">
            <a:avLst/>
          </a:prstGeom>
          <a:noFill/>
        </p:spPr>
        <p:txBody>
          <a:bodyPr wrap="square" rtlCol="0">
            <a:spAutoFit/>
          </a:bodyPr>
          <a:lstStyle/>
          <a:p>
            <a:r>
              <a:rPr lang="en-US" sz="4400" dirty="0" smtClean="0">
                <a:solidFill>
                  <a:prstClr val="black"/>
                </a:solidFill>
                <a:latin typeface="Arial Rounded MT Bold" pitchFamily="34" charset="0"/>
                <a:ea typeface="ＭＳ Ｐゴシック" pitchFamily="34" charset="-128"/>
                <a:cs typeface="Arial" pitchFamily="34" charset="0"/>
              </a:rPr>
              <a:t>ManagementStudyGuide.com</a:t>
            </a:r>
            <a:endParaRPr lang="en-IN" sz="4400" dirty="0">
              <a:solidFill>
                <a:prstClr val="black"/>
              </a:solidFill>
              <a:latin typeface="Arial Rounded MT Bold" pitchFamily="34" charset="0"/>
              <a:ea typeface="ＭＳ Ｐゴシック" pitchFamily="34" charset="-128"/>
              <a:cs typeface="Arial" pitchFamily="34" charset="0"/>
            </a:endParaRPr>
          </a:p>
        </p:txBody>
      </p:sp>
    </p:spTree>
    <p:custDataLst>
      <p:tags r:id="rId1"/>
    </p:custDataLst>
    <p:extLst>
      <p:ext uri="{BB962C8B-B14F-4D97-AF65-F5344CB8AC3E}">
        <p14:creationId xmlns:p14="http://schemas.microsoft.com/office/powerpoint/2010/main" val="2759589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75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36512" y="692696"/>
            <a:ext cx="3133431" cy="3168352"/>
            <a:chOff x="-36512" y="836713"/>
            <a:chExt cx="3133431" cy="3168352"/>
          </a:xfrm>
        </p:grpSpPr>
        <p:pic>
          <p:nvPicPr>
            <p:cNvPr id="6" name="Picture 5" descr="14027013_xl.jpg"/>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l="12201" t="11151" r="12200" b="12200"/>
            <a:stretch>
              <a:fillRect/>
            </a:stretch>
          </p:blipFill>
          <p:spPr>
            <a:xfrm>
              <a:off x="-36512" y="836713"/>
              <a:ext cx="3133431" cy="3168352"/>
            </a:xfrm>
            <a:prstGeom prst="rect">
              <a:avLst/>
            </a:prstGeom>
          </p:spPr>
        </p:pic>
        <p:pic>
          <p:nvPicPr>
            <p:cNvPr id="10" name="Picture 9" descr="11862596_l.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79512" y="2276872"/>
              <a:ext cx="2808312" cy="1584176"/>
            </a:xfrm>
            <a:prstGeom prst="rect">
              <a:avLst/>
            </a:prstGeom>
          </p:spPr>
        </p:pic>
      </p:grpSp>
      <p:grpSp>
        <p:nvGrpSpPr>
          <p:cNvPr id="14" name="Group 13"/>
          <p:cNvGrpSpPr/>
          <p:nvPr/>
        </p:nvGrpSpPr>
        <p:grpSpPr>
          <a:xfrm>
            <a:off x="3002474" y="692696"/>
            <a:ext cx="3133431" cy="3168352"/>
            <a:chOff x="3002474" y="836713"/>
            <a:chExt cx="3133431" cy="3168352"/>
          </a:xfrm>
        </p:grpSpPr>
        <p:pic>
          <p:nvPicPr>
            <p:cNvPr id="7" name="Picture 6" descr="14027013_xl.jpg"/>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l="12201" t="11151" r="12200" b="12200"/>
            <a:stretch>
              <a:fillRect/>
            </a:stretch>
          </p:blipFill>
          <p:spPr>
            <a:xfrm>
              <a:off x="3002474" y="836713"/>
              <a:ext cx="3133431" cy="3168352"/>
            </a:xfrm>
            <a:prstGeom prst="rect">
              <a:avLst/>
            </a:prstGeom>
          </p:spPr>
        </p:pic>
        <p:pic>
          <p:nvPicPr>
            <p:cNvPr id="11" name="Picture 10" descr="11862596_l.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3203848" y="2276872"/>
              <a:ext cx="2736304" cy="1584176"/>
            </a:xfrm>
            <a:prstGeom prst="rect">
              <a:avLst/>
            </a:prstGeom>
          </p:spPr>
        </p:pic>
      </p:grpSp>
      <p:grpSp>
        <p:nvGrpSpPr>
          <p:cNvPr id="15" name="Group 14"/>
          <p:cNvGrpSpPr/>
          <p:nvPr/>
        </p:nvGrpSpPr>
        <p:grpSpPr>
          <a:xfrm>
            <a:off x="6010569" y="692696"/>
            <a:ext cx="3133431" cy="3168352"/>
            <a:chOff x="6010569" y="836713"/>
            <a:chExt cx="3133431" cy="3168352"/>
          </a:xfrm>
        </p:grpSpPr>
        <p:pic>
          <p:nvPicPr>
            <p:cNvPr id="8" name="Picture 7" descr="14027013_xl.jpg"/>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l="12201" t="11151" r="12200" b="12200"/>
            <a:stretch>
              <a:fillRect/>
            </a:stretch>
          </p:blipFill>
          <p:spPr>
            <a:xfrm>
              <a:off x="6010569" y="836713"/>
              <a:ext cx="3133431" cy="3168352"/>
            </a:xfrm>
            <a:prstGeom prst="rect">
              <a:avLst/>
            </a:prstGeom>
          </p:spPr>
        </p:pic>
        <p:pic>
          <p:nvPicPr>
            <p:cNvPr id="12" name="Picture 11" descr="11862596_l.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6228184" y="2276872"/>
              <a:ext cx="2736304" cy="1584176"/>
            </a:xfrm>
            <a:prstGeom prst="rect">
              <a:avLst/>
            </a:prstGeom>
          </p:spPr>
        </p:pic>
      </p:grpSp>
      <p:sp>
        <p:nvSpPr>
          <p:cNvPr id="16" name="Rounded Rectangle 15"/>
          <p:cNvSpPr/>
          <p:nvPr/>
        </p:nvSpPr>
        <p:spPr>
          <a:xfrm>
            <a:off x="72072" y="3861047"/>
            <a:ext cx="2952000" cy="2520000"/>
          </a:xfrm>
          <a:prstGeom prst="roundRect">
            <a:avLst>
              <a:gd name="adj" fmla="val 4269"/>
            </a:avLst>
          </a:prstGeom>
          <a:solidFill>
            <a:srgbClr val="FF9999">
              <a:alpha val="69804"/>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dirty="0" smtClean="0">
                <a:solidFill>
                  <a:schemeClr val="tx1"/>
                </a:solidFill>
              </a:rPr>
              <a:t>George Smith is a Sales Manager in Globus Inc., a leading manufacturer of home appliances and air conditioners.</a:t>
            </a:r>
          </a:p>
        </p:txBody>
      </p:sp>
      <p:sp>
        <p:nvSpPr>
          <p:cNvPr id="17" name="Rounded Rectangle 16"/>
          <p:cNvSpPr/>
          <p:nvPr/>
        </p:nvSpPr>
        <p:spPr>
          <a:xfrm>
            <a:off x="3096408" y="3861047"/>
            <a:ext cx="2952000" cy="2520000"/>
          </a:xfrm>
          <a:prstGeom prst="roundRect">
            <a:avLst>
              <a:gd name="adj" fmla="val 4269"/>
            </a:avLst>
          </a:prstGeom>
          <a:solidFill>
            <a:schemeClr val="accent4">
              <a:lumMod val="60000"/>
              <a:lumOff val="40000"/>
              <a:alpha val="69804"/>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dirty="0" smtClean="0">
                <a:solidFill>
                  <a:schemeClr val="tx1"/>
                </a:solidFill>
              </a:rPr>
              <a:t>Howard Watson has been working at Globus for the past 5 years under George’s leadership. He had joined Globus as a Sales Executive and is presently the Senior Sales Executive.</a:t>
            </a:r>
          </a:p>
        </p:txBody>
      </p:sp>
      <p:sp>
        <p:nvSpPr>
          <p:cNvPr id="18" name="Rounded Rectangle 17"/>
          <p:cNvSpPr/>
          <p:nvPr/>
        </p:nvSpPr>
        <p:spPr>
          <a:xfrm>
            <a:off x="6120744" y="3861047"/>
            <a:ext cx="2952000" cy="2520000"/>
          </a:xfrm>
          <a:prstGeom prst="roundRect">
            <a:avLst>
              <a:gd name="adj" fmla="val 4269"/>
            </a:avLst>
          </a:prstGeom>
          <a:solidFill>
            <a:schemeClr val="accent5">
              <a:lumMod val="60000"/>
              <a:lumOff val="40000"/>
              <a:alpha val="69804"/>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dirty="0" smtClean="0">
                <a:solidFill>
                  <a:schemeClr val="tx1"/>
                </a:solidFill>
              </a:rPr>
              <a:t>Peter Looney has recently joined Globus as a Sales Executive.</a:t>
            </a:r>
          </a:p>
        </p:txBody>
      </p:sp>
      <p:grpSp>
        <p:nvGrpSpPr>
          <p:cNvPr id="2" name="Group 5"/>
          <p:cNvGrpSpPr/>
          <p:nvPr/>
        </p:nvGrpSpPr>
        <p:grpSpPr>
          <a:xfrm>
            <a:off x="0" y="0"/>
            <a:ext cx="9144000" cy="908720"/>
            <a:chOff x="0" y="0"/>
            <a:chExt cx="9144000" cy="908720"/>
          </a:xfrm>
        </p:grpSpPr>
        <p:pic>
          <p:nvPicPr>
            <p:cNvPr id="3" name="Picture 2" descr="12244771_l.jpg"/>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rot="16200000">
              <a:off x="4117640" y="-4117640"/>
              <a:ext cx="908720" cy="9144000"/>
            </a:xfrm>
            <a:prstGeom prst="rect">
              <a:avLst/>
            </a:prstGeom>
          </p:spPr>
        </p:pic>
        <p:sp>
          <p:nvSpPr>
            <p:cNvPr id="4" name="Rectangle 3"/>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TextBox 4"/>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Introduction</a:t>
              </a:r>
            </a:p>
          </p:txBody>
        </p:sp>
      </p:grpSp>
      <p:sp>
        <p:nvSpPr>
          <p:cNvPr id="23" name="TextBox 22"/>
          <p:cNvSpPr txBox="1"/>
          <p:nvPr/>
        </p:nvSpPr>
        <p:spPr>
          <a:xfrm>
            <a:off x="683568" y="6413266"/>
            <a:ext cx="7776864" cy="400110"/>
          </a:xfrm>
          <a:prstGeom prst="rect">
            <a:avLst/>
          </a:prstGeom>
          <a:noFill/>
        </p:spPr>
        <p:txBody>
          <a:bodyPr wrap="square" rtlCol="0">
            <a:spAutoFit/>
          </a:bodyPr>
          <a:lstStyle/>
          <a:p>
            <a:r>
              <a:rPr lang="en-IN" sz="2000" dirty="0" smtClean="0"/>
              <a:t>Let us look at a conversation that takes place between Howard and Peter.</a:t>
            </a:r>
            <a:endParaRPr lang="en-IN" sz="2000" dirty="0"/>
          </a:p>
        </p:txBody>
      </p:sp>
      <p:pic>
        <p:nvPicPr>
          <p:cNvPr id="19" name="Picture 18"/>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208031" y="15649"/>
            <a:ext cx="952381" cy="965079"/>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lide(fromTop)">
                                      <p:cBhvr>
                                        <p:cTn id="7" dur="500"/>
                                        <p:tgtEl>
                                          <p:spTgt spid="13"/>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12" presetClass="entr" presetSubtype="1" fill="hold" nodeType="afterEffect">
                                  <p:stCondLst>
                                    <p:cond delay="4000"/>
                                  </p:stCondLst>
                                  <p:childTnLst>
                                    <p:set>
                                      <p:cBhvr>
                                        <p:cTn id="16" dur="1" fill="hold">
                                          <p:stCondLst>
                                            <p:cond delay="0"/>
                                          </p:stCondLst>
                                        </p:cTn>
                                        <p:tgtEl>
                                          <p:spTgt spid="14"/>
                                        </p:tgtEl>
                                        <p:attrNameLst>
                                          <p:attrName>style.visibility</p:attrName>
                                        </p:attrNameLst>
                                      </p:cBhvr>
                                      <p:to>
                                        <p:strVal val="visible"/>
                                      </p:to>
                                    </p:set>
                                    <p:animEffect transition="in" filter="slide(fromTop)">
                                      <p:cBhvr>
                                        <p:cTn id="17" dur="500"/>
                                        <p:tgtEl>
                                          <p:spTgt spid="14"/>
                                        </p:tgtEl>
                                      </p:cBhvr>
                                    </p:animEffect>
                                  </p:childTnLst>
                                </p:cTn>
                              </p:par>
                            </p:childTnLst>
                          </p:cTn>
                        </p:par>
                        <p:par>
                          <p:cTn id="18" fill="hold">
                            <p:stCondLst>
                              <p:cond delay="5500"/>
                            </p:stCondLst>
                            <p:childTnLst>
                              <p:par>
                                <p:cTn id="19" presetID="53"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500" fill="hold"/>
                                        <p:tgtEl>
                                          <p:spTgt spid="17"/>
                                        </p:tgtEl>
                                        <p:attrNameLst>
                                          <p:attrName>ppt_w</p:attrName>
                                        </p:attrNameLst>
                                      </p:cBhvr>
                                      <p:tavLst>
                                        <p:tav tm="0">
                                          <p:val>
                                            <p:fltVal val="0"/>
                                          </p:val>
                                        </p:tav>
                                        <p:tav tm="100000">
                                          <p:val>
                                            <p:strVal val="#ppt_w"/>
                                          </p:val>
                                        </p:tav>
                                      </p:tavLst>
                                    </p:anim>
                                    <p:anim calcmode="lin" valueType="num">
                                      <p:cBhvr>
                                        <p:cTn id="22" dur="500" fill="hold"/>
                                        <p:tgtEl>
                                          <p:spTgt spid="17"/>
                                        </p:tgtEl>
                                        <p:attrNameLst>
                                          <p:attrName>ppt_h</p:attrName>
                                        </p:attrNameLst>
                                      </p:cBhvr>
                                      <p:tavLst>
                                        <p:tav tm="0">
                                          <p:val>
                                            <p:fltVal val="0"/>
                                          </p:val>
                                        </p:tav>
                                        <p:tav tm="100000">
                                          <p:val>
                                            <p:strVal val="#ppt_h"/>
                                          </p:val>
                                        </p:tav>
                                      </p:tavLst>
                                    </p:anim>
                                    <p:animEffect transition="in" filter="fade">
                                      <p:cBhvr>
                                        <p:cTn id="23" dur="500"/>
                                        <p:tgtEl>
                                          <p:spTgt spid="17"/>
                                        </p:tgtEl>
                                      </p:cBhvr>
                                    </p:animEffect>
                                  </p:childTnLst>
                                </p:cTn>
                              </p:par>
                            </p:childTnLst>
                          </p:cTn>
                        </p:par>
                        <p:par>
                          <p:cTn id="24" fill="hold">
                            <p:stCondLst>
                              <p:cond delay="6000"/>
                            </p:stCondLst>
                            <p:childTnLst>
                              <p:par>
                                <p:cTn id="25" presetID="12" presetClass="entr" presetSubtype="1" fill="hold" nodeType="afterEffect">
                                  <p:stCondLst>
                                    <p:cond delay="5000"/>
                                  </p:stCondLst>
                                  <p:childTnLst>
                                    <p:set>
                                      <p:cBhvr>
                                        <p:cTn id="26" dur="1" fill="hold">
                                          <p:stCondLst>
                                            <p:cond delay="0"/>
                                          </p:stCondLst>
                                        </p:cTn>
                                        <p:tgtEl>
                                          <p:spTgt spid="15"/>
                                        </p:tgtEl>
                                        <p:attrNameLst>
                                          <p:attrName>style.visibility</p:attrName>
                                        </p:attrNameLst>
                                      </p:cBhvr>
                                      <p:to>
                                        <p:strVal val="visible"/>
                                      </p:to>
                                    </p:set>
                                    <p:animEffect transition="in" filter="slide(fromTop)">
                                      <p:cBhvr>
                                        <p:cTn id="27" dur="500"/>
                                        <p:tgtEl>
                                          <p:spTgt spid="15"/>
                                        </p:tgtEl>
                                      </p:cBhvr>
                                    </p:animEffect>
                                  </p:childTnLst>
                                </p:cTn>
                              </p:par>
                            </p:childTnLst>
                          </p:cTn>
                        </p:par>
                        <p:par>
                          <p:cTn id="28" fill="hold">
                            <p:stCondLst>
                              <p:cond delay="11500"/>
                            </p:stCondLst>
                            <p:childTnLst>
                              <p:par>
                                <p:cTn id="29" presetID="53" presetClass="entr" presetSubtype="0"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p:cTn id="31" dur="500" fill="hold"/>
                                        <p:tgtEl>
                                          <p:spTgt spid="18"/>
                                        </p:tgtEl>
                                        <p:attrNameLst>
                                          <p:attrName>ppt_w</p:attrName>
                                        </p:attrNameLst>
                                      </p:cBhvr>
                                      <p:tavLst>
                                        <p:tav tm="0">
                                          <p:val>
                                            <p:fltVal val="0"/>
                                          </p:val>
                                        </p:tav>
                                        <p:tav tm="100000">
                                          <p:val>
                                            <p:strVal val="#ppt_w"/>
                                          </p:val>
                                        </p:tav>
                                      </p:tavLst>
                                    </p:anim>
                                    <p:anim calcmode="lin" valueType="num">
                                      <p:cBhvr>
                                        <p:cTn id="32" dur="500" fill="hold"/>
                                        <p:tgtEl>
                                          <p:spTgt spid="18"/>
                                        </p:tgtEl>
                                        <p:attrNameLst>
                                          <p:attrName>ppt_h</p:attrName>
                                        </p:attrNameLst>
                                      </p:cBhvr>
                                      <p:tavLst>
                                        <p:tav tm="0">
                                          <p:val>
                                            <p:fltVal val="0"/>
                                          </p:val>
                                        </p:tav>
                                        <p:tav tm="100000">
                                          <p:val>
                                            <p:strVal val="#ppt_h"/>
                                          </p:val>
                                        </p:tav>
                                      </p:tavLst>
                                    </p:anim>
                                    <p:animEffect transition="in" filter="fade">
                                      <p:cBhvr>
                                        <p:cTn id="33" dur="500"/>
                                        <p:tgtEl>
                                          <p:spTgt spid="18"/>
                                        </p:tgtEl>
                                      </p:cBhvr>
                                    </p:animEffect>
                                  </p:childTnLst>
                                </p:cTn>
                              </p:par>
                            </p:childTnLst>
                          </p:cTn>
                        </p:par>
                        <p:par>
                          <p:cTn id="34" fill="hold">
                            <p:stCondLst>
                              <p:cond delay="12000"/>
                            </p:stCondLst>
                            <p:childTnLst>
                              <p:par>
                                <p:cTn id="35" presetID="10" presetClass="entr" presetSubtype="0" fill="hold" grpId="0" nodeType="afterEffect">
                                  <p:stCondLst>
                                    <p:cond delay="100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13513330_xl.jpg"/>
          <p:cNvPicPr>
            <a:picLocks noChangeAspect="1"/>
          </p:cNvPicPr>
          <p:nvPr/>
        </p:nvPicPr>
        <p:blipFill>
          <a:blip r:embed="rId4" cstate="email">
            <a:extLst>
              <a:ext uri="{28A0092B-C50C-407E-A947-70E740481C1C}">
                <a14:useLocalDpi xmlns:a14="http://schemas.microsoft.com/office/drawing/2010/main"/>
              </a:ext>
            </a:extLst>
          </a:blip>
          <a:srcRect l="51378" t="50828" r="896" b="1578"/>
          <a:stretch>
            <a:fillRect/>
          </a:stretch>
        </p:blipFill>
        <p:spPr>
          <a:xfrm>
            <a:off x="0" y="908720"/>
            <a:ext cx="9144000" cy="5949280"/>
          </a:xfrm>
          <a:prstGeom prst="rect">
            <a:avLst/>
          </a:prstGeom>
        </p:spPr>
      </p:pic>
      <p:grpSp>
        <p:nvGrpSpPr>
          <p:cNvPr id="2" name="Group 5"/>
          <p:cNvGrpSpPr/>
          <p:nvPr/>
        </p:nvGrpSpPr>
        <p:grpSpPr>
          <a:xfrm>
            <a:off x="0" y="0"/>
            <a:ext cx="9144000" cy="908720"/>
            <a:chOff x="0" y="0"/>
            <a:chExt cx="9144000" cy="908720"/>
          </a:xfrm>
        </p:grpSpPr>
        <p:pic>
          <p:nvPicPr>
            <p:cNvPr id="3" name="Picture 2" descr="12244771_l.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rot="16200000">
              <a:off x="4117640" y="-4117640"/>
              <a:ext cx="908720" cy="9144000"/>
            </a:xfrm>
            <a:prstGeom prst="rect">
              <a:avLst/>
            </a:prstGeom>
          </p:spPr>
        </p:pic>
        <p:sp>
          <p:nvSpPr>
            <p:cNvPr id="4" name="Rectangle 3"/>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TextBox 4"/>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Introduction</a:t>
              </a:r>
            </a:p>
          </p:txBody>
        </p:sp>
      </p:grpSp>
      <p:pic>
        <p:nvPicPr>
          <p:cNvPr id="7" name="Picture 6" descr="11862596_l.jpg"/>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0" y="908720"/>
            <a:ext cx="2447256" cy="5949280"/>
          </a:xfrm>
          <a:prstGeom prst="rect">
            <a:avLst/>
          </a:prstGeom>
        </p:spPr>
      </p:pic>
      <p:pic>
        <p:nvPicPr>
          <p:cNvPr id="8" name="Picture 7" descr="11862596_l.jpg"/>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6600938" y="1080120"/>
            <a:ext cx="2543062" cy="6021288"/>
          </a:xfrm>
          <a:prstGeom prst="rect">
            <a:avLst/>
          </a:prstGeom>
        </p:spPr>
      </p:pic>
      <p:sp>
        <p:nvSpPr>
          <p:cNvPr id="12" name="Rounded Rectangular Callout 11"/>
          <p:cNvSpPr/>
          <p:nvPr/>
        </p:nvSpPr>
        <p:spPr>
          <a:xfrm>
            <a:off x="2123728" y="1484784"/>
            <a:ext cx="3995872" cy="1944216"/>
          </a:xfrm>
          <a:prstGeom prst="wedgeRoundRectCallout">
            <a:avLst>
              <a:gd name="adj1" fmla="val -66982"/>
              <a:gd name="adj2" fmla="val -30881"/>
              <a:gd name="adj3" fmla="val 16667"/>
            </a:avLst>
          </a:prstGeom>
          <a:solidFill>
            <a:srgbClr val="B3A2C7">
              <a:alpha val="80000"/>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b="1" dirty="0" smtClean="0">
                <a:solidFill>
                  <a:schemeClr val="tx1"/>
                </a:solidFill>
              </a:rPr>
              <a:t>Hi! You are Peter, right? I am Howard, the Senior Sales Executive and I work in your department. You have joined as a Sales Executive, correct?</a:t>
            </a:r>
          </a:p>
        </p:txBody>
      </p:sp>
      <p:sp>
        <p:nvSpPr>
          <p:cNvPr id="13" name="Rounded Rectangular Callout 12"/>
          <p:cNvSpPr/>
          <p:nvPr/>
        </p:nvSpPr>
        <p:spPr>
          <a:xfrm>
            <a:off x="3168416" y="3717032"/>
            <a:ext cx="3995872" cy="864096"/>
          </a:xfrm>
          <a:prstGeom prst="wedgeRoundRectCallout">
            <a:avLst>
              <a:gd name="adj1" fmla="val 61929"/>
              <a:gd name="adj2" fmla="val -186282"/>
              <a:gd name="adj3" fmla="val 16667"/>
            </a:avLst>
          </a:prstGeom>
          <a:solidFill>
            <a:schemeClr val="accent5">
              <a:lumMod val="60000"/>
              <a:lumOff val="40000"/>
              <a:alpha val="80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b="1" dirty="0" smtClean="0">
                <a:solidFill>
                  <a:schemeClr val="tx1"/>
                </a:solidFill>
              </a:rPr>
              <a:t>Howard! Yes, that’s right! </a:t>
            </a:r>
          </a:p>
        </p:txBody>
      </p:sp>
      <p:pic>
        <p:nvPicPr>
          <p:cNvPr id="14" name="Picture 13"/>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08031" y="15649"/>
            <a:ext cx="952381" cy="965079"/>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par>
                          <p:cTn id="18" fill="hold">
                            <p:stCondLst>
                              <p:cond delay="1500"/>
                            </p:stCondLst>
                            <p:childTnLst>
                              <p:par>
                                <p:cTn id="19" presetID="12" presetClass="entr" presetSubtype="8"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slide(fromLeft)">
                                      <p:cBhvr>
                                        <p:cTn id="21" dur="500"/>
                                        <p:tgtEl>
                                          <p:spTgt spid="12"/>
                                        </p:tgtEl>
                                      </p:cBhvr>
                                    </p:animEffect>
                                  </p:childTnLst>
                                </p:cTn>
                              </p:par>
                            </p:childTnLst>
                          </p:cTn>
                        </p:par>
                        <p:par>
                          <p:cTn id="22" fill="hold">
                            <p:stCondLst>
                              <p:cond delay="2000"/>
                            </p:stCondLst>
                            <p:childTnLst>
                              <p:par>
                                <p:cTn id="23" presetID="12" presetClass="entr" presetSubtype="2" fill="hold" grpId="0" nodeType="afterEffect">
                                  <p:stCondLst>
                                    <p:cond delay="4000"/>
                                  </p:stCondLst>
                                  <p:childTnLst>
                                    <p:set>
                                      <p:cBhvr>
                                        <p:cTn id="24" dur="1" fill="hold">
                                          <p:stCondLst>
                                            <p:cond delay="0"/>
                                          </p:stCondLst>
                                        </p:cTn>
                                        <p:tgtEl>
                                          <p:spTgt spid="13"/>
                                        </p:tgtEl>
                                        <p:attrNameLst>
                                          <p:attrName>style.visibility</p:attrName>
                                        </p:attrNameLst>
                                      </p:cBhvr>
                                      <p:to>
                                        <p:strVal val="visible"/>
                                      </p:to>
                                    </p:set>
                                    <p:animEffect transition="in" filter="slide(fromRight)">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13513330_xl.jpg"/>
          <p:cNvPicPr>
            <a:picLocks noChangeAspect="1"/>
          </p:cNvPicPr>
          <p:nvPr/>
        </p:nvPicPr>
        <p:blipFill>
          <a:blip r:embed="rId4" cstate="email">
            <a:extLst>
              <a:ext uri="{28A0092B-C50C-407E-A947-70E740481C1C}">
                <a14:useLocalDpi xmlns:a14="http://schemas.microsoft.com/office/drawing/2010/main"/>
              </a:ext>
            </a:extLst>
          </a:blip>
          <a:srcRect l="51378" t="50828" r="896" b="1578"/>
          <a:stretch>
            <a:fillRect/>
          </a:stretch>
        </p:blipFill>
        <p:spPr>
          <a:xfrm>
            <a:off x="0" y="908720"/>
            <a:ext cx="9144000" cy="5949280"/>
          </a:xfrm>
          <a:prstGeom prst="rect">
            <a:avLst/>
          </a:prstGeom>
        </p:spPr>
      </p:pic>
      <p:grpSp>
        <p:nvGrpSpPr>
          <p:cNvPr id="2" name="Group 5"/>
          <p:cNvGrpSpPr/>
          <p:nvPr/>
        </p:nvGrpSpPr>
        <p:grpSpPr>
          <a:xfrm>
            <a:off x="0" y="0"/>
            <a:ext cx="9144000" cy="908720"/>
            <a:chOff x="0" y="0"/>
            <a:chExt cx="9144000" cy="908720"/>
          </a:xfrm>
        </p:grpSpPr>
        <p:pic>
          <p:nvPicPr>
            <p:cNvPr id="3" name="Picture 2" descr="12244771_l.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rot="16200000">
              <a:off x="4117640" y="-4117640"/>
              <a:ext cx="908720" cy="9144000"/>
            </a:xfrm>
            <a:prstGeom prst="rect">
              <a:avLst/>
            </a:prstGeom>
          </p:spPr>
        </p:pic>
        <p:sp>
          <p:nvSpPr>
            <p:cNvPr id="4" name="Rectangle 3"/>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TextBox 4"/>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Introduction</a:t>
              </a:r>
            </a:p>
          </p:txBody>
        </p:sp>
      </p:grpSp>
      <p:pic>
        <p:nvPicPr>
          <p:cNvPr id="7" name="Picture 6" descr="11862596_l.jpg"/>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0" y="908720"/>
            <a:ext cx="2447256" cy="5949280"/>
          </a:xfrm>
          <a:prstGeom prst="rect">
            <a:avLst/>
          </a:prstGeom>
        </p:spPr>
      </p:pic>
      <p:pic>
        <p:nvPicPr>
          <p:cNvPr id="8" name="Picture 7" descr="11862596_l.jpg"/>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6600938" y="1080120"/>
            <a:ext cx="2543062" cy="6021288"/>
          </a:xfrm>
          <a:prstGeom prst="rect">
            <a:avLst/>
          </a:prstGeom>
        </p:spPr>
      </p:pic>
      <p:sp>
        <p:nvSpPr>
          <p:cNvPr id="12" name="Rounded Rectangular Callout 11"/>
          <p:cNvSpPr/>
          <p:nvPr/>
        </p:nvSpPr>
        <p:spPr>
          <a:xfrm>
            <a:off x="2123728" y="1484784"/>
            <a:ext cx="3995872" cy="864000"/>
          </a:xfrm>
          <a:prstGeom prst="wedgeRoundRectCallout">
            <a:avLst>
              <a:gd name="adj1" fmla="val -67745"/>
              <a:gd name="adj2" fmla="val 2982"/>
              <a:gd name="adj3" fmla="val 16667"/>
            </a:avLst>
          </a:prstGeom>
          <a:solidFill>
            <a:srgbClr val="B3A2C7">
              <a:alpha val="80000"/>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b="1" dirty="0" smtClean="0">
                <a:solidFill>
                  <a:schemeClr val="tx1"/>
                </a:solidFill>
              </a:rPr>
              <a:t>So, how do you like your new job?</a:t>
            </a:r>
          </a:p>
        </p:txBody>
      </p:sp>
      <p:sp>
        <p:nvSpPr>
          <p:cNvPr id="13" name="Rounded Rectangular Callout 12"/>
          <p:cNvSpPr/>
          <p:nvPr/>
        </p:nvSpPr>
        <p:spPr>
          <a:xfrm>
            <a:off x="3059832" y="2492896"/>
            <a:ext cx="3995872" cy="1224136"/>
          </a:xfrm>
          <a:prstGeom prst="wedgeRoundRectCallout">
            <a:avLst>
              <a:gd name="adj1" fmla="val 68031"/>
              <a:gd name="adj2" fmla="val -105360"/>
              <a:gd name="adj3" fmla="val 16667"/>
            </a:avLst>
          </a:prstGeom>
          <a:solidFill>
            <a:schemeClr val="accent5">
              <a:lumMod val="60000"/>
              <a:lumOff val="40000"/>
              <a:alpha val="80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b="1" dirty="0" smtClean="0">
                <a:solidFill>
                  <a:schemeClr val="tx1"/>
                </a:solidFill>
              </a:rPr>
              <a:t>It’s great! I am still getting to know the products and the market.</a:t>
            </a:r>
          </a:p>
        </p:txBody>
      </p:sp>
      <p:pic>
        <p:nvPicPr>
          <p:cNvPr id="14" name="Picture 13"/>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08031" y="15649"/>
            <a:ext cx="952381" cy="965079"/>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lide(fromLeft)">
                                      <p:cBhvr>
                                        <p:cTn id="7" dur="500"/>
                                        <p:tgtEl>
                                          <p:spTgt spid="12"/>
                                        </p:tgtEl>
                                      </p:cBhvr>
                                    </p:animEffect>
                                  </p:childTnLst>
                                </p:cTn>
                              </p:par>
                            </p:childTnLst>
                          </p:cTn>
                        </p:par>
                        <p:par>
                          <p:cTn id="8" fill="hold">
                            <p:stCondLst>
                              <p:cond delay="500"/>
                            </p:stCondLst>
                            <p:childTnLst>
                              <p:par>
                                <p:cTn id="9" presetID="12" presetClass="entr" presetSubtype="2" fill="hold" grpId="0" nodeType="afterEffect">
                                  <p:stCondLst>
                                    <p:cond delay="1500"/>
                                  </p:stCondLst>
                                  <p:childTnLst>
                                    <p:set>
                                      <p:cBhvr>
                                        <p:cTn id="10" dur="1" fill="hold">
                                          <p:stCondLst>
                                            <p:cond delay="0"/>
                                          </p:stCondLst>
                                        </p:cTn>
                                        <p:tgtEl>
                                          <p:spTgt spid="13"/>
                                        </p:tgtEl>
                                        <p:attrNameLst>
                                          <p:attrName>style.visibility</p:attrName>
                                        </p:attrNameLst>
                                      </p:cBhvr>
                                      <p:to>
                                        <p:strVal val="visible"/>
                                      </p:to>
                                    </p:set>
                                    <p:animEffect transition="in" filter="slide(fromRight)">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13513330_xl.jpg"/>
          <p:cNvPicPr>
            <a:picLocks noChangeAspect="1"/>
          </p:cNvPicPr>
          <p:nvPr/>
        </p:nvPicPr>
        <p:blipFill>
          <a:blip r:embed="rId4" cstate="email">
            <a:extLst>
              <a:ext uri="{28A0092B-C50C-407E-A947-70E740481C1C}">
                <a14:useLocalDpi xmlns:a14="http://schemas.microsoft.com/office/drawing/2010/main"/>
              </a:ext>
            </a:extLst>
          </a:blip>
          <a:srcRect l="51378" t="50828" r="896" b="1578"/>
          <a:stretch>
            <a:fillRect/>
          </a:stretch>
        </p:blipFill>
        <p:spPr>
          <a:xfrm>
            <a:off x="0" y="908720"/>
            <a:ext cx="9144000" cy="5949280"/>
          </a:xfrm>
          <a:prstGeom prst="rect">
            <a:avLst/>
          </a:prstGeom>
        </p:spPr>
      </p:pic>
      <p:grpSp>
        <p:nvGrpSpPr>
          <p:cNvPr id="2" name="Group 5"/>
          <p:cNvGrpSpPr/>
          <p:nvPr/>
        </p:nvGrpSpPr>
        <p:grpSpPr>
          <a:xfrm>
            <a:off x="0" y="0"/>
            <a:ext cx="9144000" cy="908720"/>
            <a:chOff x="0" y="0"/>
            <a:chExt cx="9144000" cy="908720"/>
          </a:xfrm>
        </p:grpSpPr>
        <p:pic>
          <p:nvPicPr>
            <p:cNvPr id="3" name="Picture 2" descr="12244771_l.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rot="16200000">
              <a:off x="4117640" y="-4117640"/>
              <a:ext cx="908720" cy="9144000"/>
            </a:xfrm>
            <a:prstGeom prst="rect">
              <a:avLst/>
            </a:prstGeom>
          </p:spPr>
        </p:pic>
        <p:sp>
          <p:nvSpPr>
            <p:cNvPr id="4" name="Rectangle 3"/>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TextBox 4"/>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Introduction</a:t>
              </a:r>
            </a:p>
          </p:txBody>
        </p:sp>
      </p:grpSp>
      <p:pic>
        <p:nvPicPr>
          <p:cNvPr id="7" name="Picture 6" descr="11862596_l.jpg"/>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0" y="908720"/>
            <a:ext cx="2447256" cy="5949280"/>
          </a:xfrm>
          <a:prstGeom prst="rect">
            <a:avLst/>
          </a:prstGeom>
        </p:spPr>
      </p:pic>
      <p:pic>
        <p:nvPicPr>
          <p:cNvPr id="8" name="Picture 7" descr="11862596_l.jpg"/>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6600938" y="1080120"/>
            <a:ext cx="2543062" cy="6021288"/>
          </a:xfrm>
          <a:prstGeom prst="rect">
            <a:avLst/>
          </a:prstGeom>
        </p:spPr>
      </p:pic>
      <p:sp>
        <p:nvSpPr>
          <p:cNvPr id="12" name="Rounded Rectangular Callout 11"/>
          <p:cNvSpPr/>
          <p:nvPr/>
        </p:nvSpPr>
        <p:spPr>
          <a:xfrm>
            <a:off x="2123728" y="1484784"/>
            <a:ext cx="3995872" cy="2016224"/>
          </a:xfrm>
          <a:prstGeom prst="wedgeRoundRectCallout">
            <a:avLst>
              <a:gd name="adj1" fmla="val -68508"/>
              <a:gd name="adj2" fmla="val -32544"/>
              <a:gd name="adj3" fmla="val 16667"/>
            </a:avLst>
          </a:prstGeom>
          <a:solidFill>
            <a:srgbClr val="B3A2C7">
              <a:alpha val="80000"/>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b="1" dirty="0" smtClean="0">
                <a:solidFill>
                  <a:schemeClr val="tx1"/>
                </a:solidFill>
              </a:rPr>
              <a:t>Yes, that would take some time to get acquainted with. However, as and when you start making sales calls and working in the field, you would learn a lot yourself.</a:t>
            </a:r>
          </a:p>
        </p:txBody>
      </p:sp>
      <p:sp>
        <p:nvSpPr>
          <p:cNvPr id="13" name="Rounded Rectangular Callout 12"/>
          <p:cNvSpPr/>
          <p:nvPr/>
        </p:nvSpPr>
        <p:spPr>
          <a:xfrm>
            <a:off x="3131840" y="3645024"/>
            <a:ext cx="3995872" cy="2736304"/>
          </a:xfrm>
          <a:prstGeom prst="wedgeRoundRectCallout">
            <a:avLst>
              <a:gd name="adj1" fmla="val 68031"/>
              <a:gd name="adj2" fmla="val -105360"/>
              <a:gd name="adj3" fmla="val 16667"/>
            </a:avLst>
          </a:prstGeom>
          <a:solidFill>
            <a:schemeClr val="accent5">
              <a:lumMod val="60000"/>
              <a:lumOff val="40000"/>
              <a:alpha val="80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b="1" dirty="0" smtClean="0">
                <a:solidFill>
                  <a:schemeClr val="tx1"/>
                </a:solidFill>
              </a:rPr>
              <a:t>Oh yes! That’s absolutely true! You cannot learn all about products, processes and the market from books. However, George our Sales Manager is proving to be of great help! He is hand-holding me through all the products and processes.</a:t>
            </a:r>
          </a:p>
        </p:txBody>
      </p:sp>
      <p:pic>
        <p:nvPicPr>
          <p:cNvPr id="14" name="Picture 13"/>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08031" y="15649"/>
            <a:ext cx="952381" cy="965079"/>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lide(fromLeft)">
                                      <p:cBhvr>
                                        <p:cTn id="7" dur="500"/>
                                        <p:tgtEl>
                                          <p:spTgt spid="12"/>
                                        </p:tgtEl>
                                      </p:cBhvr>
                                    </p:animEffect>
                                  </p:childTnLst>
                                </p:cTn>
                              </p:par>
                            </p:childTnLst>
                          </p:cTn>
                        </p:par>
                        <p:par>
                          <p:cTn id="8" fill="hold">
                            <p:stCondLst>
                              <p:cond delay="500"/>
                            </p:stCondLst>
                            <p:childTnLst>
                              <p:par>
                                <p:cTn id="9" presetID="12" presetClass="entr" presetSubtype="2" fill="hold" grpId="0" nodeType="afterEffect">
                                  <p:stCondLst>
                                    <p:cond delay="5000"/>
                                  </p:stCondLst>
                                  <p:childTnLst>
                                    <p:set>
                                      <p:cBhvr>
                                        <p:cTn id="10" dur="1" fill="hold">
                                          <p:stCondLst>
                                            <p:cond delay="0"/>
                                          </p:stCondLst>
                                        </p:cTn>
                                        <p:tgtEl>
                                          <p:spTgt spid="13"/>
                                        </p:tgtEl>
                                        <p:attrNameLst>
                                          <p:attrName>style.visibility</p:attrName>
                                        </p:attrNameLst>
                                      </p:cBhvr>
                                      <p:to>
                                        <p:strVal val="visible"/>
                                      </p:to>
                                    </p:set>
                                    <p:animEffect transition="in" filter="slide(fromRight)">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13513330_xl.jpg"/>
          <p:cNvPicPr>
            <a:picLocks noChangeAspect="1"/>
          </p:cNvPicPr>
          <p:nvPr/>
        </p:nvPicPr>
        <p:blipFill>
          <a:blip r:embed="rId4" cstate="email">
            <a:extLst>
              <a:ext uri="{28A0092B-C50C-407E-A947-70E740481C1C}">
                <a14:useLocalDpi xmlns:a14="http://schemas.microsoft.com/office/drawing/2010/main"/>
              </a:ext>
            </a:extLst>
          </a:blip>
          <a:srcRect l="51378" t="50828" r="896" b="1578"/>
          <a:stretch>
            <a:fillRect/>
          </a:stretch>
        </p:blipFill>
        <p:spPr>
          <a:xfrm>
            <a:off x="0" y="908720"/>
            <a:ext cx="9144000" cy="5949280"/>
          </a:xfrm>
          <a:prstGeom prst="rect">
            <a:avLst/>
          </a:prstGeom>
        </p:spPr>
      </p:pic>
      <p:grpSp>
        <p:nvGrpSpPr>
          <p:cNvPr id="2" name="Group 5"/>
          <p:cNvGrpSpPr/>
          <p:nvPr/>
        </p:nvGrpSpPr>
        <p:grpSpPr>
          <a:xfrm>
            <a:off x="0" y="0"/>
            <a:ext cx="9144000" cy="908720"/>
            <a:chOff x="0" y="0"/>
            <a:chExt cx="9144000" cy="908720"/>
          </a:xfrm>
        </p:grpSpPr>
        <p:pic>
          <p:nvPicPr>
            <p:cNvPr id="3" name="Picture 2" descr="12244771_l.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rot="16200000">
              <a:off x="4117640" y="-4117640"/>
              <a:ext cx="908720" cy="9144000"/>
            </a:xfrm>
            <a:prstGeom prst="rect">
              <a:avLst/>
            </a:prstGeom>
          </p:spPr>
        </p:pic>
        <p:sp>
          <p:nvSpPr>
            <p:cNvPr id="4" name="Rectangle 3"/>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TextBox 4"/>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Introduction</a:t>
              </a:r>
            </a:p>
          </p:txBody>
        </p:sp>
      </p:grpSp>
      <p:pic>
        <p:nvPicPr>
          <p:cNvPr id="7" name="Picture 6" descr="11862596_l.jpg"/>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0" y="908720"/>
            <a:ext cx="2447256" cy="5949280"/>
          </a:xfrm>
          <a:prstGeom prst="rect">
            <a:avLst/>
          </a:prstGeom>
        </p:spPr>
      </p:pic>
      <p:pic>
        <p:nvPicPr>
          <p:cNvPr id="8" name="Picture 7" descr="11862596_l.jpg"/>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6600938" y="1080120"/>
            <a:ext cx="2543062" cy="6021288"/>
          </a:xfrm>
          <a:prstGeom prst="rect">
            <a:avLst/>
          </a:prstGeom>
        </p:spPr>
      </p:pic>
      <p:sp>
        <p:nvSpPr>
          <p:cNvPr id="12" name="Rounded Rectangular Callout 11"/>
          <p:cNvSpPr/>
          <p:nvPr/>
        </p:nvSpPr>
        <p:spPr>
          <a:xfrm>
            <a:off x="2123728" y="1484784"/>
            <a:ext cx="3995872" cy="1224136"/>
          </a:xfrm>
          <a:prstGeom prst="wedgeRoundRectCallout">
            <a:avLst>
              <a:gd name="adj1" fmla="val -67364"/>
              <a:gd name="adj2" fmla="val -24407"/>
              <a:gd name="adj3" fmla="val 16667"/>
            </a:avLst>
          </a:prstGeom>
          <a:solidFill>
            <a:srgbClr val="B3A2C7">
              <a:alpha val="80000"/>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b="1" dirty="0" smtClean="0">
                <a:solidFill>
                  <a:schemeClr val="tx1"/>
                </a:solidFill>
              </a:rPr>
              <a:t>Oh yes! He is really good at hand-holding! His habit of hand-holding goes a long way!</a:t>
            </a:r>
          </a:p>
        </p:txBody>
      </p:sp>
      <p:sp>
        <p:nvSpPr>
          <p:cNvPr id="13" name="Rounded Rectangular Callout 12"/>
          <p:cNvSpPr/>
          <p:nvPr/>
        </p:nvSpPr>
        <p:spPr>
          <a:xfrm>
            <a:off x="3059832" y="2852936"/>
            <a:ext cx="3995872" cy="864096"/>
          </a:xfrm>
          <a:prstGeom prst="wedgeRoundRectCallout">
            <a:avLst>
              <a:gd name="adj1" fmla="val 67650"/>
              <a:gd name="adj2" fmla="val -117706"/>
              <a:gd name="adj3" fmla="val 16667"/>
            </a:avLst>
          </a:prstGeom>
          <a:solidFill>
            <a:schemeClr val="accent5">
              <a:lumMod val="60000"/>
              <a:lumOff val="40000"/>
              <a:alpha val="80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b="1" dirty="0" smtClean="0">
                <a:solidFill>
                  <a:schemeClr val="tx1"/>
                </a:solidFill>
              </a:rPr>
              <a:t>What do you mean?</a:t>
            </a:r>
          </a:p>
        </p:txBody>
      </p:sp>
      <p:pic>
        <p:nvPicPr>
          <p:cNvPr id="14" name="Picture 13"/>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08031" y="15649"/>
            <a:ext cx="952381" cy="965079"/>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lide(fromLeft)">
                                      <p:cBhvr>
                                        <p:cTn id="7" dur="500"/>
                                        <p:tgtEl>
                                          <p:spTgt spid="12"/>
                                        </p:tgtEl>
                                      </p:cBhvr>
                                    </p:animEffect>
                                  </p:childTnLst>
                                </p:cTn>
                              </p:par>
                            </p:childTnLst>
                          </p:cTn>
                        </p:par>
                        <p:par>
                          <p:cTn id="8" fill="hold">
                            <p:stCondLst>
                              <p:cond delay="500"/>
                            </p:stCondLst>
                            <p:childTnLst>
                              <p:par>
                                <p:cTn id="9" presetID="12" presetClass="entr" presetSubtype="2" fill="hold" grpId="0" nodeType="afterEffect">
                                  <p:stCondLst>
                                    <p:cond delay="3500"/>
                                  </p:stCondLst>
                                  <p:childTnLst>
                                    <p:set>
                                      <p:cBhvr>
                                        <p:cTn id="10" dur="1" fill="hold">
                                          <p:stCondLst>
                                            <p:cond delay="0"/>
                                          </p:stCondLst>
                                        </p:cTn>
                                        <p:tgtEl>
                                          <p:spTgt spid="13"/>
                                        </p:tgtEl>
                                        <p:attrNameLst>
                                          <p:attrName>style.visibility</p:attrName>
                                        </p:attrNameLst>
                                      </p:cBhvr>
                                      <p:to>
                                        <p:strVal val="visible"/>
                                      </p:to>
                                    </p:set>
                                    <p:animEffect transition="in" filter="slide(fromRight)">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13513330_xl.jpg"/>
          <p:cNvPicPr>
            <a:picLocks noChangeAspect="1"/>
          </p:cNvPicPr>
          <p:nvPr/>
        </p:nvPicPr>
        <p:blipFill>
          <a:blip r:embed="rId4" cstate="email">
            <a:extLst>
              <a:ext uri="{28A0092B-C50C-407E-A947-70E740481C1C}">
                <a14:useLocalDpi xmlns:a14="http://schemas.microsoft.com/office/drawing/2010/main"/>
              </a:ext>
            </a:extLst>
          </a:blip>
          <a:srcRect l="51378" t="50828" r="896" b="1578"/>
          <a:stretch>
            <a:fillRect/>
          </a:stretch>
        </p:blipFill>
        <p:spPr>
          <a:xfrm>
            <a:off x="0" y="908720"/>
            <a:ext cx="9144000" cy="5949280"/>
          </a:xfrm>
          <a:prstGeom prst="rect">
            <a:avLst/>
          </a:prstGeom>
        </p:spPr>
      </p:pic>
      <p:grpSp>
        <p:nvGrpSpPr>
          <p:cNvPr id="2" name="Group 5"/>
          <p:cNvGrpSpPr/>
          <p:nvPr/>
        </p:nvGrpSpPr>
        <p:grpSpPr>
          <a:xfrm>
            <a:off x="0" y="0"/>
            <a:ext cx="9144000" cy="908720"/>
            <a:chOff x="0" y="0"/>
            <a:chExt cx="9144000" cy="908720"/>
          </a:xfrm>
        </p:grpSpPr>
        <p:pic>
          <p:nvPicPr>
            <p:cNvPr id="3" name="Picture 2" descr="12244771_l.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rot="16200000">
              <a:off x="4117640" y="-4117640"/>
              <a:ext cx="908720" cy="9144000"/>
            </a:xfrm>
            <a:prstGeom prst="rect">
              <a:avLst/>
            </a:prstGeom>
          </p:spPr>
        </p:pic>
        <p:sp>
          <p:nvSpPr>
            <p:cNvPr id="4" name="Rectangle 3"/>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TextBox 4"/>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Introduction</a:t>
              </a:r>
            </a:p>
          </p:txBody>
        </p:sp>
      </p:grpSp>
      <p:pic>
        <p:nvPicPr>
          <p:cNvPr id="7" name="Picture 6" descr="11862596_l.jpg"/>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0" y="908720"/>
            <a:ext cx="2447256" cy="5949280"/>
          </a:xfrm>
          <a:prstGeom prst="rect">
            <a:avLst/>
          </a:prstGeom>
        </p:spPr>
      </p:pic>
      <p:pic>
        <p:nvPicPr>
          <p:cNvPr id="8" name="Picture 7" descr="11862596_l.jpg"/>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6600938" y="1080120"/>
            <a:ext cx="2543062" cy="6021288"/>
          </a:xfrm>
          <a:prstGeom prst="rect">
            <a:avLst/>
          </a:prstGeom>
        </p:spPr>
      </p:pic>
      <p:sp>
        <p:nvSpPr>
          <p:cNvPr id="12" name="Rounded Rectangular Callout 11"/>
          <p:cNvSpPr/>
          <p:nvPr/>
        </p:nvSpPr>
        <p:spPr>
          <a:xfrm>
            <a:off x="2123728" y="1484784"/>
            <a:ext cx="3995872" cy="3744416"/>
          </a:xfrm>
          <a:prstGeom prst="wedgeRoundRectCallout">
            <a:avLst>
              <a:gd name="adj1" fmla="val -68508"/>
              <a:gd name="adj2" fmla="val -43533"/>
              <a:gd name="adj3" fmla="val 16667"/>
            </a:avLst>
          </a:prstGeom>
          <a:solidFill>
            <a:srgbClr val="B3A2C7">
              <a:alpha val="80000"/>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b="1" dirty="0" smtClean="0">
                <a:solidFill>
                  <a:schemeClr val="tx1"/>
                </a:solidFill>
              </a:rPr>
              <a:t>Just that, George just doesn’t seem to know when to let go! You are a new employee, hand-holding you through your work is perfectly fine. What about me though? I have been in this organization for five years now! I know the company’s products, clients, market and processes in and out. Do you think I still need hand-holding?</a:t>
            </a:r>
          </a:p>
        </p:txBody>
      </p:sp>
      <p:sp>
        <p:nvSpPr>
          <p:cNvPr id="13" name="Rounded Rectangular Callout 12"/>
          <p:cNvSpPr/>
          <p:nvPr/>
        </p:nvSpPr>
        <p:spPr>
          <a:xfrm>
            <a:off x="3131840" y="5373216"/>
            <a:ext cx="3995872" cy="1152128"/>
          </a:xfrm>
          <a:prstGeom prst="wedgeRoundRectCallout">
            <a:avLst>
              <a:gd name="adj1" fmla="val 55826"/>
              <a:gd name="adj2" fmla="val -168853"/>
              <a:gd name="adj3" fmla="val 16667"/>
            </a:avLst>
          </a:prstGeom>
          <a:solidFill>
            <a:schemeClr val="accent5">
              <a:lumMod val="60000"/>
              <a:lumOff val="40000"/>
              <a:alpha val="80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b="1" dirty="0" smtClean="0">
                <a:solidFill>
                  <a:schemeClr val="tx1"/>
                </a:solidFill>
              </a:rPr>
              <a:t>Of course not! You mean George still guides you in everything!</a:t>
            </a:r>
          </a:p>
        </p:txBody>
      </p:sp>
      <p:pic>
        <p:nvPicPr>
          <p:cNvPr id="14" name="Picture 13"/>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08031" y="15649"/>
            <a:ext cx="952381" cy="965079"/>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lide(fromLeft)">
                                      <p:cBhvr>
                                        <p:cTn id="7" dur="500"/>
                                        <p:tgtEl>
                                          <p:spTgt spid="12"/>
                                        </p:tgtEl>
                                      </p:cBhvr>
                                    </p:animEffect>
                                  </p:childTnLst>
                                </p:cTn>
                              </p:par>
                            </p:childTnLst>
                          </p:cTn>
                        </p:par>
                        <p:par>
                          <p:cTn id="8" fill="hold">
                            <p:stCondLst>
                              <p:cond delay="500"/>
                            </p:stCondLst>
                            <p:childTnLst>
                              <p:par>
                                <p:cTn id="9" presetID="12" presetClass="entr" presetSubtype="2" fill="hold" grpId="0" nodeType="afterEffect">
                                  <p:stCondLst>
                                    <p:cond delay="6000"/>
                                  </p:stCondLst>
                                  <p:childTnLst>
                                    <p:set>
                                      <p:cBhvr>
                                        <p:cTn id="10" dur="1" fill="hold">
                                          <p:stCondLst>
                                            <p:cond delay="0"/>
                                          </p:stCondLst>
                                        </p:cTn>
                                        <p:tgtEl>
                                          <p:spTgt spid="13"/>
                                        </p:tgtEl>
                                        <p:attrNameLst>
                                          <p:attrName>style.visibility</p:attrName>
                                        </p:attrNameLst>
                                      </p:cBhvr>
                                      <p:to>
                                        <p:strVal val="visible"/>
                                      </p:to>
                                    </p:set>
                                    <p:animEffect transition="in" filter="slide(fromRight)">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13513330_xl.jpg"/>
          <p:cNvPicPr>
            <a:picLocks noChangeAspect="1"/>
          </p:cNvPicPr>
          <p:nvPr/>
        </p:nvPicPr>
        <p:blipFill>
          <a:blip r:embed="rId4" cstate="email">
            <a:extLst>
              <a:ext uri="{28A0092B-C50C-407E-A947-70E740481C1C}">
                <a14:useLocalDpi xmlns:a14="http://schemas.microsoft.com/office/drawing/2010/main"/>
              </a:ext>
            </a:extLst>
          </a:blip>
          <a:srcRect l="51378" t="50828" r="896" b="1578"/>
          <a:stretch>
            <a:fillRect/>
          </a:stretch>
        </p:blipFill>
        <p:spPr>
          <a:xfrm>
            <a:off x="0" y="908720"/>
            <a:ext cx="9144000" cy="5949280"/>
          </a:xfrm>
          <a:prstGeom prst="rect">
            <a:avLst/>
          </a:prstGeom>
        </p:spPr>
      </p:pic>
      <p:grpSp>
        <p:nvGrpSpPr>
          <p:cNvPr id="2" name="Group 5"/>
          <p:cNvGrpSpPr/>
          <p:nvPr/>
        </p:nvGrpSpPr>
        <p:grpSpPr>
          <a:xfrm>
            <a:off x="0" y="0"/>
            <a:ext cx="9144000" cy="908720"/>
            <a:chOff x="0" y="0"/>
            <a:chExt cx="9144000" cy="908720"/>
          </a:xfrm>
        </p:grpSpPr>
        <p:pic>
          <p:nvPicPr>
            <p:cNvPr id="3" name="Picture 2" descr="12244771_l.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rot="16200000">
              <a:off x="4117640" y="-4117640"/>
              <a:ext cx="908720" cy="9144000"/>
            </a:xfrm>
            <a:prstGeom prst="rect">
              <a:avLst/>
            </a:prstGeom>
          </p:spPr>
        </p:pic>
        <p:sp>
          <p:nvSpPr>
            <p:cNvPr id="4" name="Rectangle 3"/>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TextBox 4"/>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Introduction</a:t>
              </a:r>
            </a:p>
          </p:txBody>
        </p:sp>
      </p:grpSp>
      <p:pic>
        <p:nvPicPr>
          <p:cNvPr id="7" name="Picture 6" descr="11862596_l.jpg"/>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0" y="908720"/>
            <a:ext cx="2447256" cy="5949280"/>
          </a:xfrm>
          <a:prstGeom prst="rect">
            <a:avLst/>
          </a:prstGeom>
        </p:spPr>
      </p:pic>
      <p:pic>
        <p:nvPicPr>
          <p:cNvPr id="8" name="Picture 7" descr="11862596_l.jpg"/>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6600938" y="1080120"/>
            <a:ext cx="2543062" cy="6021288"/>
          </a:xfrm>
          <a:prstGeom prst="rect">
            <a:avLst/>
          </a:prstGeom>
        </p:spPr>
      </p:pic>
      <p:sp>
        <p:nvSpPr>
          <p:cNvPr id="12" name="Rounded Rectangular Callout 11"/>
          <p:cNvSpPr/>
          <p:nvPr/>
        </p:nvSpPr>
        <p:spPr>
          <a:xfrm>
            <a:off x="2123728" y="1268760"/>
            <a:ext cx="3995872" cy="3960440"/>
          </a:xfrm>
          <a:prstGeom prst="wedgeRoundRectCallout">
            <a:avLst>
              <a:gd name="adj1" fmla="val -68508"/>
              <a:gd name="adj2" fmla="val -36222"/>
              <a:gd name="adj3" fmla="val 16667"/>
            </a:avLst>
          </a:prstGeom>
          <a:solidFill>
            <a:srgbClr val="B3A2C7">
              <a:alpha val="80000"/>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b="1" dirty="0" smtClean="0">
                <a:solidFill>
                  <a:schemeClr val="tx1"/>
                </a:solidFill>
              </a:rPr>
              <a:t>Absolutely! Like I said, he just doesn’t know when to let go. Even today when he assigns tasks to me, he gives me detailed instructions and guidance on tasks that I am perfectly capable of handling myself. He should give me some freedom now! All this guidance and hand-holding is a bit irritating after so many years of experience. </a:t>
            </a:r>
          </a:p>
        </p:txBody>
      </p:sp>
      <p:sp>
        <p:nvSpPr>
          <p:cNvPr id="13" name="Rounded Rectangular Callout 12"/>
          <p:cNvSpPr/>
          <p:nvPr/>
        </p:nvSpPr>
        <p:spPr>
          <a:xfrm>
            <a:off x="3131840" y="5373216"/>
            <a:ext cx="3995872" cy="1404000"/>
          </a:xfrm>
          <a:prstGeom prst="wedgeRoundRectCallout">
            <a:avLst>
              <a:gd name="adj1" fmla="val 55826"/>
              <a:gd name="adj2" fmla="val -168853"/>
              <a:gd name="adj3" fmla="val 16667"/>
            </a:avLst>
          </a:prstGeom>
          <a:solidFill>
            <a:schemeClr val="accent5">
              <a:lumMod val="60000"/>
              <a:lumOff val="40000"/>
              <a:alpha val="80000"/>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b="1" dirty="0" smtClean="0">
                <a:solidFill>
                  <a:schemeClr val="tx1"/>
                </a:solidFill>
              </a:rPr>
              <a:t>Yes, that’s absolutely true! When your boss treats you like this you feel he just doesn’t trust you or your capabilities.</a:t>
            </a:r>
          </a:p>
        </p:txBody>
      </p:sp>
      <p:pic>
        <p:nvPicPr>
          <p:cNvPr id="14" name="Picture 13"/>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08031" y="15649"/>
            <a:ext cx="952381" cy="965079"/>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lide(fromLeft)">
                                      <p:cBhvr>
                                        <p:cTn id="7" dur="500"/>
                                        <p:tgtEl>
                                          <p:spTgt spid="12"/>
                                        </p:tgtEl>
                                      </p:cBhvr>
                                    </p:animEffect>
                                  </p:childTnLst>
                                </p:cTn>
                              </p:par>
                            </p:childTnLst>
                          </p:cTn>
                        </p:par>
                        <p:par>
                          <p:cTn id="8" fill="hold">
                            <p:stCondLst>
                              <p:cond delay="500"/>
                            </p:stCondLst>
                            <p:childTnLst>
                              <p:par>
                                <p:cTn id="9" presetID="12" presetClass="entr" presetSubtype="2" fill="hold" grpId="0" nodeType="afterEffect">
                                  <p:stCondLst>
                                    <p:cond delay="7000"/>
                                  </p:stCondLst>
                                  <p:childTnLst>
                                    <p:set>
                                      <p:cBhvr>
                                        <p:cTn id="10" dur="1" fill="hold">
                                          <p:stCondLst>
                                            <p:cond delay="0"/>
                                          </p:stCondLst>
                                        </p:cTn>
                                        <p:tgtEl>
                                          <p:spTgt spid="13"/>
                                        </p:tgtEl>
                                        <p:attrNameLst>
                                          <p:attrName>style.visibility</p:attrName>
                                        </p:attrNameLst>
                                      </p:cBhvr>
                                      <p:to>
                                        <p:strVal val="visible"/>
                                      </p:to>
                                    </p:set>
                                    <p:animEffect transition="in" filter="slide(fromRight)">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ER_PHOTO_0" val="png|iVBORw0KGgoAAAANSUhEUgAAARYAAABECAYAAABEfBoHAAAACXBIWXMAAAsTAAALEwEAmpwYAAAK&#10;T2lDQ1BQaG90b3Nob3AgSUNDIHByb2ZpbGUAAHjanVNnVFPpFj333vRCS4iAlEtvUhUIIFJCi4AU&#10;kSYqIQkQSoghodkVUcERRUUEG8igiAOOjoCMFVEsDIoK2AfkIaKOg6OIisr74Xuja9a89+bN/rXX&#10;Pues852zzwfACAyWSDNRNYAMqUIeEeCDx8TG4eQuQIEKJHAAEAizZCFz/SMBAPh+PDwrIsAHvgAB&#10;eNMLCADATZvAMByH/w/qQplcAYCEAcB0kThLCIAUAEB6jkKmAEBGAYCdmCZTAKAEAGDLY2LjAFAt&#10;AGAnf+bTAICd+Jl7AQBblCEVAaCRACATZYhEAGg7AKzPVopFAFgwABRmS8Q5ANgtADBJV2ZIALC3&#10;AMDOEAuyAAgMADBRiIUpAAR7AGDIIyN4AISZABRG8lc88SuuEOcqAAB4mbI8uSQ5RYFbCC1xB1dX&#10;Lh4ozkkXKxQ2YQJhmkAuwnmZGTKBNA/g88wAAKCRFRHgg/P9eM4Ors7ONo62Dl8t6r8G/yJiYuP+&#10;5c+rcEAAAOF0ftH+LC+zGoA7BoBt/qIl7gRoXgugdfeLZrIPQLUAoOnaV/Nw+H48PEWhkLnZ2eXk&#10;5NhKxEJbYcpXff5nwl/AV/1s+X48/Pf14L7iJIEyXYFHBPjgwsz0TKUcz5IJhGLc5o9H/LcL//wd&#10;0yLESWK5WCoU41EScY5EmozzMqUiiUKSKcUl0v9k4t8s+wM+3zUAsGo+AXuRLahdYwP2SycQWHTA&#10;4vcAAPK7b8HUKAgDgGiD4c93/+8//UegJQCAZkmScQAAXkQkLlTKsz/HCAAARKCBKrBBG/TBGCzA&#10;BhzBBdzBC/xgNoRCJMTCQhBCCmSAHHJgKayCQiiGzbAdKmAv1EAdNMBRaIaTcA4uwlW4Dj1wD/ph&#10;CJ7BKLyBCQRByAgTYSHaiAFiilgjjggXmYX4IcFIBBKLJCDJiBRRIkuRNUgxUopUIFVIHfI9cgI5&#10;h1xGupE7yAAygvyGvEcxlIGyUT3UDLVDuag3GoRGogvQZHQxmo8WoJvQcrQaPYw2oefQq2gP2o8+&#10;Q8cwwOgYBzPEbDAuxsNCsTgsCZNjy7EirAyrxhqwVqwDu4n1Y8+xdwQSgUXACTYEd0IgYR5BSFhM&#10;WE7YSKggHCQ0EdoJNwkDhFHCJyKTqEu0JroR+cQYYjIxh1hILCPWEo8TLxB7iEPENyQSiUMyJ7mQ&#10;AkmxpFTSEtJG0m5SI+ksqZs0SBojk8naZGuyBzmULCAryIXkneTD5DPkG+Qh8lsKnWJAcaT4U+Io&#10;UspqShnlEOU05QZlmDJBVaOaUt2ooVQRNY9aQq2htlKvUYeoEzR1mjnNgxZJS6WtopXTGmgXaPdp&#10;r+h0uhHdlR5Ol9BX0svpR+iX6AP0dwwNhhWDx4hnKBmbGAcYZxl3GK+YTKYZ04sZx1QwNzHrmOeZ&#10;D5lvVVgqtip8FZHKCpVKlSaVGyovVKmqpqreqgtV81XLVI+pXlN9rkZVM1PjqQnUlqtVqp1Q61Mb&#10;U2epO6iHqmeob1Q/pH5Z/YkGWcNMw09DpFGgsV/jvMYgC2MZs3gsIWsNq4Z1gTXEJrHN2Xx2KruY&#10;/R27iz2qqaE5QzNKM1ezUvOUZj8H45hx+Jx0TgnnKKeX836K3hTvKeIpG6Y0TLkxZVxrqpaXllir&#10;SKtRq0frvTau7aedpr1Fu1n7gQ5Bx0onXCdHZ4/OBZ3nU9lT3acKpxZNPTr1ri6qa6UbobtEd79u&#10;p+6Ynr5egJ5Mb6feeb3n+hx9L/1U/W36p/VHDFgGswwkBtsMzhg8xTVxbzwdL8fb8VFDXcNAQ6Vh&#10;lWGX4YSRudE8o9VGjUYPjGnGXOMk423GbcajJgYmISZLTepN7ppSTbmmKaY7TDtMx83MzaLN1pk1&#10;mz0x1zLnm+eb15vft2BaeFostqi2uGVJsuRaplnutrxuhVo5WaVYVVpds0atna0l1rutu6cRp7lO&#10;k06rntZnw7Dxtsm2qbcZsOXYBtuutm22fWFnYhdnt8Wuw+6TvZN9un2N/T0HDYfZDqsdWh1+c7Ry&#10;FDpWOt6azpzuP33F9JbpL2dYzxDP2DPjthPLKcRpnVOb00dnF2e5c4PziIuJS4LLLpc+Lpsbxt3I&#10;veRKdPVxXeF60vWdm7Obwu2o26/uNu5p7ofcn8w0nymeWTNz0MPIQ+BR5dE/C5+VMGvfrH5PQ0+B&#10;Z7XnIy9jL5FXrdewt6V3qvdh7xc+9j5yn+M+4zw33jLeWV/MN8C3yLfLT8Nvnl+F30N/I/9k/3r/&#10;0QCngCUBZwOJgUGBWwL7+Hp8Ib+OPzrbZfay2e1BjKC5QRVBj4KtguXBrSFoyOyQrSH355jOkc5p&#10;DoVQfujW0Adh5mGLw34MJ4WHhVeGP45wiFga0TGXNXfR3ENz30T6RJZE3ptnMU85ry1KNSo+qi5q&#10;PNo3ujS6P8YuZlnM1VidWElsSxw5LiquNm5svt/87fOH4p3iC+N7F5gvyF1weaHOwvSFpxapLhIs&#10;OpZATIhOOJTwQRAqqBaMJfITdyWOCnnCHcJnIi/RNtGI2ENcKh5O8kgqTXqS7JG8NXkkxTOlLOW5&#10;hCepkLxMDUzdmzqeFpp2IG0yPTq9MYOSkZBxQqohTZO2Z+pn5mZ2y6xlhbL+xW6Lty8elQfJa7OQ&#10;rAVZLQq2QqboVFoo1yoHsmdlV2a/zYnKOZarnivN7cyzytuQN5zvn//tEsIS4ZK2pYZLVy0dWOa9&#10;rGo5sjxxedsK4xUFK4ZWBqw8uIq2Km3VT6vtV5eufr0mek1rgV7ByoLBtQFr6wtVCuWFfevc1+1d&#10;T1gvWd+1YfqGnRs+FYmKrhTbF5cVf9go3HjlG4dvyr+Z3JS0qavEuWTPZtJm6ebeLZ5bDpaql+aX&#10;Dm4N2dq0Dd9WtO319kXbL5fNKNu7g7ZDuaO/PLi8ZafJzs07P1SkVPRU+lQ27tLdtWHX+G7R7ht7&#10;vPY07NXbW7z3/T7JvttVAVVN1WbVZftJ+7P3P66Jqun4lvttXa1ObXHtxwPSA/0HIw6217nU1R3S&#10;PVRSj9Yr60cOxx++/p3vdy0NNg1VjZzG4iNwRHnk6fcJ3/ceDTradox7rOEH0x92HWcdL2pCmvKa&#10;RptTmvtbYlu6T8w+0dbq3nr8R9sfD5w0PFl5SvNUyWna6YLTk2fyz4ydlZ19fi753GDborZ752PO&#10;32oPb++6EHTh0kX/i+c7vDvOXPK4dPKy2+UTV7hXmq86X23qdOo8/pPTT8e7nLuarrlca7nuer21&#10;e2b36RueN87d9L158Rb/1tWeOT3dvfN6b/fF9/XfFt1+cif9zsu72Xcn7q28T7xf9EDtQdlD3YfV&#10;P1v+3Njv3H9qwHeg89HcR/cGhYPP/pH1jw9DBY+Zj8uGDYbrnjg+OTniP3L96fynQ89kzyaeF/6i&#10;/suuFxYvfvjV69fO0ZjRoZfyl5O/bXyl/erA6xmv28bCxh6+yXgzMV70VvvtwXfcdx3vo98PT+R8&#10;IH8o/2j5sfVT0Kf7kxmTk/8EA5jz/GMzLdsAAAAEZ0FNQQAAsY58+1GTAAAAIGNIUk0AAHolAACA&#10;gwAA+f8AAIDpAAB1MAAA6mAAADqYAAAXb5JfxUYAACgESURBVHja7H19fFTFuf/37PtuErKRAAm3&#10;yWajkI0SAouFIBgwEawiq1ZtAxX6E5L2d+VFraHVS7BeAbWKLS/qbSHhVmgD1qtCUBGUQAJoQBNY&#10;XmSDms0GJS/GZkPI5n3n/jFnz559P9ks4LXngfPJZs/MPHMmZ77zvM0zjNK0mkAkkUQSKYIkEYdA&#10;JJFEEoFFJJFEEoFFJJFE+tcjGfCvamIhHj98iPH5IJJIIgkHlsFMQNdnAWDEMO6JGXKSXmkeXu0T&#10;J0AItFFKjNcn8Mq461aeqXf/zjAsD4bHa7CAIxTIRDAT6QcPLIROBOJE9jgdssfpABAQAZOeYSfh&#10;9vKTsLVcAhgJwBA/k8abRzKLK8J5VJ6xofKMzQ8P4gEmuhHDYJpiwNyp6cgenypogGzNbexlxyt7&#10;qmC2tlAN0u+z+AMx4vHTkPxvXmVpG63tHWhtv8QDMPj5LIKOSD8UiYU4AWc/br0pCUW/yBk0A/tl&#10;B14pO0atOYzE/zwkA4BzAEXzZgie8Hxa/bePUHmqzosHO5mJE1q1HC8W3I2FsyYNum3dqDjoRsUB&#10;AOqbv4P5q4uAROb1LDwwIU6AOBEfGw3j2FQkjYpHcsIIJCeMFMyzoakFju4e9mcvahsuoqHlOzh6&#10;+ljwDB9gTFlpGJ8yivt9zc7KoOUz9QmYO2UsAKDd0YNNZccCj9VILUxZaQAQsJw2SoWlcydzv7+y&#10;5zjsnd0+5ZaZpiBWo4wIz0DPlJ2RwntPu3HK2oQ9x87DbG3y6Ucw4o9hJMd3sLyF/K3443+qvhll&#10;VbUAgKK8bMHvkO3bdmw/YB4CsLAThQz0QTciJqwXWRcfA+Lso9IFkXjNB3Y1dw4gVikJC1QAoOFi&#10;ixcPFlScAxivi8f+PxRAG60eOgwP9IMM9IFhJLxncQOYRiHH9PE3Ylpm+qCAxJtcdQ0pSR7fP7x6&#10;AwU1SIYkuBTNm8F95r9c/mjp3MlYkJspaOIW5WVjQW4mbC32gGXtnd2Ym5WGTFYFjY1SYUXJft8x&#10;GBGLZaYpEeHJn1Sbl5tgykqDrcWONTsrYWu2QzdKi5cWz+YAig8srn5Q9diGytP1HKC5xsUbPCI1&#10;voPlbWuxe/C2tdh9ePPH/2fP/8Onz2VVtThlbUJ2RgqroQDbD5hha7Fz9SrP2IQASzCVg0orGOiF&#10;bqQ2rJd4fGoC0N9LV1qJBJ6OKAKQAZCBPpiyMsKeKPXfNAIDfYBEStsniDyoAJTHQB8gZSc3YViJ&#10;bgCzJmfi3hlZ0KhUV0y8JP09YGRw8w+DXC+nix66bTzKqiwBpQHXCwwAh8/aAhqJtFEqrqxupBaZ&#10;+lEeE9SzDzYOWJaZpmDPsVrWpgUPXstMUyLGUxulwr61C5CpT4DZ2oQ7Vm5zS0pngFN1Tdj8qAne&#10;hjBXP1xjt2Znhfs5ztZjy/J7PMpHcnwHy9ve2QWztYkb283LTag8vdFHInSNP+0r4QBnRck+DjCK&#10;ADewlJtReYbyf2nxHchMHYVQTp/gbychIMQJDPTTCRQGzZiYBgz00na87SYEgNMJOPtwa0bqECY8&#10;VaWo5MBKQCop3ly1IHKgAiA2SkmB1unkVMTk+Fj8Z0Ee5t8x84qCCgCgvwfE2S/MsB1INfV6yUxZ&#10;hoCLxoKcTC+1tjtguwtyMz3A4SGvunxq9+rDlkdN0Eap/PKKFM+VeTO4Cfez5/7hMw4usDlV3yz4&#10;mbcfMKNg4+4rNr6D5e09ti4JLVAZfl/vWLktpBQCACtK9mFF8f6Q5SShjbdO96QNk7IzUtk2nDyk&#10;c7etVcux8M5bhiJK8OwcFAgX5GZCl3BdROd15phkwDkAQgaA/j5MvCEZv/vlg0hOGHV1LGIDfV5j&#10;GBlaOneK/+9NUwS38VBOJraXmzmJwaVWBCPXSq4bqfU7ASLFUzdSy638ZVUW2FrsAUE3kHQRbIJf&#10;jfEdDG+ztYl7RlOWgXv2YBRI0gu3rDB5mjiROVYXPrBkXk8NtIR4zQkCQgZgmnrjkAbY3uHgJCw4&#10;qU1o2X3ZEZ/XxOmkz9Hfh2kZaVied++Vl1I8+A+w0tLQgYX/UvLFcf532iiVoImTqU9Apj4Be6pq&#10;8bdyM081SQha71cby7hV05RlgCnLIBzkB8GTDzinrM2RW2jYPlzp8R0s7/bObhRsKPOQ1sI1ZYRL&#10;EoIQ/4gTBE5oY6LCZmK6dSKIsx+EDIDAybZLQJzUvjJ3WsaQHuLklxeoGZghIKQfsWoJdAnDhdto&#10;vm7Ehv9+A/c/8h/IXfAochc8isVPPodnN27F7g8Pw37pMgghSBp1HYizH2m6ROT/dA6uNsVrh7nH&#10;j/s5+H8AUN/Sxq3OLlsFv8zSuVNQVmVBfUsbfxnw+2/J3Mkoq7KgrbMLu3kr/pK5k4P2oa2zy0Oc&#10;37zchNgopUeZSPDM4HlpKs7UhzVe3n1ZapqCY+t/hWG8/l6J8Q2HN31OKzaVVXH8tzxq8ikXznML&#10;/ScLZWNxx2AMTYXQquVo72dXW8atBulGDIPpVuMQpxwb70GoBJSpHy245u4PD2PxyhfpyslzI1ec&#10;/IJzHUMiReaNYzFvzm2I1w7Dow/lhdVLm60O1dXHYan9HN+2tqL1u1YP6S097UYABIa0mzAifgTS&#10;08chfoTbuxR/XRxaL7ZGTBXaftDMSQlL507BtgMnqYQ5LgWZ+gQUFu/jDHjBPC2mLANWlOzjPBG2&#10;FjvrBjb4tQN4q0PbDpzEwtwJdAIsvwcPPv9GRHmmjIrMar1q3kysmjfzqo5vuLwBYM3OCmRnUF7Z&#10;41KwzJTFgc2VJgFxLCQiond25vUo+7QODHFSVy1xgjj7cc8txiG37QqUc6lCcA4Irrvx77vQ3kPA&#10;qGMBqYL1XIFzIdO2CE5Zm3H6tTfx5NKl0KgHZxCurj6Gd3b9D2zffE3BSyIFw0jAqIbxYvkILPUX&#10;QIgT5+rqKV/nAOJHjMTNN2fBYLiJBb3IBci57A0uFcLlMVmQQ923lWfqQ774piwDtFEqjE8ZhaK8&#10;GZytQscDgFB2ixUl+zAjI4UDhoW5E1DfbL+iPMOh1TsOcZ6ZZaYsrFt8xxUf33B5u8akYMNuHF//&#10;awBAUd4MH6/VFVOFghpuOYkjKWgjFVXVoYFl/Bie58btVVlwR1bggbnUIahtMLyQfuJEfeO3ggcg&#10;JTkJUMWAUceC0WjBaOJ8L3UsGIUGhrFjkX7DDYLbdjg6sX7jS1j/2kY0tLS6eURdB0QPBxM9HEwU&#10;e0UPB6KvAxN1HctXC0YTi+8ud2Nf5RFs+O/XYalviDi4bNpzzMPIqBupxcLcCR6uzWC0ICcTZmuT&#10;h4eB//LOnZwmaALkb3BLGS8tviOolDFYnnzvijba1yb24dpfomf379Gz+/doLv2dj4fK77iVVWHy&#10;Y3/x8XBFenyHwttlaF294xBPJbrneyCxsNKKNir0Cl3/dSNSfpQY8P6MiWMBZxlrxGUA5wAy9aOo&#10;pyWQmrK/ImibPuoQ+9PW2ArbxRboRocOUnt5RQEqPv8GDf/sAuQqMBIZbYoAgJMabAf6QPp7cN8d&#10;dwwKVJ77w2o0NDVTaUiuAiNTAjK5W+ViJB67DxgX4LokJZdrm2FoHZkSjETKC/OPgDp04CS3+pmy&#10;DGjv7BbsHdGN1CJ7XAoKNu7mxHy+VCFUHQLo3qxNZVVYZsqCNkqFlwKsyOHwNFubOJUk+yadz7Nt&#10;Lzcje1wKJ2XYBUxYod6RoYxvpLw4a3ZWwJRl4KSmq2HIlXDRrz6XS2px0hiUEJPa/Pn5EHYWHbQa&#10;OevZoEbbBbN+HFyU/OhwyElku9jiK7kwDF7fUy5oALQxUXjr+WXIHJMMRiqjE1+mAOQKOpHlCjBS&#10;OdKv18Nw/fWCB3b9K39EQ/O3rDQ0jIKLOgZQRoNRRtFLoQaj0LCXGoxSw92DKhpQDQPUwwBVDKCM&#10;AiNTsEGAPDQK63JLpfbOLm6CaqNUWGbKwvYDJ2Hv7PJjy/FsZ9ncKewkOedzj2+4pF4Z//z5V2HJ&#10;B9yEcUsNQ+e5vfykB/h416tvdhtQqZs20Hj5H3NtlPKKjO9QefOvB5/byQFmoLEdDN9QlyS04RbQ&#10;JcYHV4WOn0DlpycFqEM3UFBx9gPOftwzfULwdj87HVLsr7/Y4gYfhgEYKSCRYdMbH8DecVmwcfnD&#10;l5dhfMpIdyCgS6KABAQE0ydOEAwqH+x/HxarDVAPA6Om4ECBRANGrqLAJZW7f3KfKZhBpgIjV3sC&#10;j1zF2oAiK7EAwCt7qrzEd2EGvgW5EwKu8GXHLDzVRLgbuWDDrojztLXYuclNY1qyIjZ2RXkzQ7rJ&#10;wx3fSPDmj8GanYdwtShE5C21WYQMNGMkOPTpqdAT+PrRXFi8bsSwoIC1+6PDsHf2hJ5EDM8rBIaq&#10;ClI57F39eOCxtYIHQhutxqev/QYLbsugkcaugD7nADDQj/TUFMFt7dr7HpUwlNGAIgqMXE2Bg/M6&#10;MVyEsMflUoM45GdYgOP9HKJ9xRX7wI+BMFubOEnBO4CMXy4z1f3ZpbLsOW4JqNq4aGHuBA/x218f&#10;/NkEvGkoPFfwpKF1i38iGFz4z+ytkh1f//+xat5MD0NzpMY3HN4AMF6fwEsF4mub8d46Eeo9CdaP&#10;MG0sPNEmlFOIkcB83gb7pcvQDosOLLFMSAO2fQAQJ+65ZVxwNehgFV3JQ04kXmoBCbt/RyYHI1eh&#10;wvwlFhetQ8maQsEDUvxEHrIzrkfB+rdpu85+xA+LQvx1wqJ4q09Uw9EPMOooQKFmJQ2Z+zmIE8kj&#10;h2P+rGwfI7kQG1Lph5VoaPmOrglhSC5zp7C2howUaKNU3Mr/yp4qbFl+r8dqqo1SeewANk0xYFNZ&#10;FTL1CSjKm8lJBv7sBd4r6Zv/kYfZK//K8Xb1xZ+tYM3OQ5iRkcLZPVwverg87axdY/Jjf0ZR3kws&#10;zJ2AdYt/gqK8mThlbUIsz1jb7vAKyZ/ibjOQy5c/WSMxvuHyzh6Xwqk52eNS/ILIg8/tRO2Wx4Ia&#10;qEP1S9DbqjA97f/NJk6grwek5zKKn/g5Fs6ZEbCR3IdXoOKzM3hrfRHuyZ0W2Prf0YmRdy0DGAk+&#10;LVmFzDGBXW3xtzyA9s5u9JnfDa4uVZ/FrN+sB1TDwChYI3N/L0ivA6T7EtB1CQvvvAUla387qIE5&#10;+eXXmL3iv2DvuAxD0ig89esCQfW2vF6Cw+az1AOkjPJ0YTupJywtKRFP/b95YUkcT//lr2j4to1V&#10;icTMouGSbqTWQ6JxxcKIdKVVIV5wnC5xRAiBRQZGKkdl9ZmQhtLkkbGIVUmDgkrFp2a0O3rZlV7g&#10;as64pSdIZYBcCUYRBSijsO39o5j001/Dfumy4IEZnzoaJ/78GNJHD4MhJVlwPVtjE+v98WcPYXeL&#10;9/eG/QezXWhgN4WKp7YMhVxxJK5LBJXIUtCZS4g7jWNQkkoBmRwV1Z+HZDghdTRiY6KDq0GHjlE1&#10;KBxzAsPQADSpAkRBwLDByaesTch9+Am8tfEZpPybMBd2tEqBrU/8DJv3fy6YfUNjM5goLesW5gEL&#10;67onA/3UzhQu9feCSBVghggs2eNSYJpiQGaqeyzMdY0oO2bhROiFuRORPCJWcJsu4+Ay01SPBEWv&#10;7KnyMbbyy/Dve9fl06n6JpjrmvyCgHdfaaKjT3zsBi5Vpd3Rg+0HTgh2LYsUQWBx2VhSQsWDMFJA&#10;KoP5ywuwd1yGNghwjL/+R0gZHXw38O6Kz1hpJczJw0gAiQyMzJ38kTAMTllbcPMDS3Bg6x+QmT4m&#10;aBNOpxNOpxNRSjmmpAmXWCCVsUZaP94bQthsef3h/8V8dokPnrYsvxcLcydi24ETWL3jIFJGxeGl&#10;xT9B9rgU2Du7OWBZkDMB2eNSYLY2oazqHBvcNZHT7StOW5GpT+RsGy5g0Y2IxTLTVM5w6c8b4Srj&#10;fZ9f18XDpbosM02FNkqFyjP1yN/wjgfAlFWdQ+2WxznbweodB/0aho+v/3dqa3h+hwgqV1YVCuSL&#10;dnJRsqFUIfOXDXQySWUw11qDlp0x6SaYbpscuC3LV7A1/5NOUAE2BHtHp//+S1jJRaYAFBowqmhA&#10;HY32XoLcRb/D7o8Oh2ybEAKn0zm4nC6cFwfuDHOcEZx6fQyD8DDx6dz5Wi+v0eCvhbkTsDB3IirP&#10;WFGw8R1UnrFi24EazF65lWdIdZffVPYJJj/2GtbsPOgRD1Jx2oo1Ow/iwedLUbDxHXaS0jqVZ91G&#10;w8rTVr/9cJXxvs+v6+KxZudBFGx8B2kFf0TlGSuyx6Xg+Pp/R6Z+FFfP3tmFB5/b4X7PMlJ8eLqM&#10;wat3HPQbByNekbskQYUVgRsQuQ18UjkqQthZMg2pQSWabe8eZA2eMjYYLDiZz9cHzgErofYWRq6k&#10;bl8lDVZr72Nw/+Nr8frbe4VhhbNH8OQfMfy6K7sU8JNrh0Gu+I4Krz0jZmsTZq/cilP1bi9NYfFe&#10;FJaEHqNtB05g9sqt7veBF0IfSCrgEjl1Ck9uZO/sxoPPUUmDhqf/1ON+5RkrKs9YWVVPD1NWusf9&#10;VfNmshLSQVGkuGbGW5fhdpSA9AMSKRipFIxUhsqacyEMuMHtK7srqwGpnEbBSgR4PUIllmYknOTC&#10;KDU08lU9DIwqGouf2YjX3wk9cSRO4cZWQ+r1IYHhSHUNnl//Mp57aQ2ee/5pHK78SLCNmnOvhxnO&#10;4torY8pK983axkW0usFGKA2m7FCI38dMfYIPeORveIf7vG7xnTybkh7Z4/QoLN4rzvprCywUXFKE&#10;ZGFjJFzEq/mrb8LujNnyFWwtdjBSuTt/rZDZxjDsDufgNhdIFWAULLiohoFRRmPx0xtgPveFn/nP&#10;QCKRQCqVQkUcgp/BeNONboO3t7THRga3tl/GuXobLHVWnPvqK6riCEWWIQbJmeuauEm5f+2iq54A&#10;KBLEl6qyb/JUK20tds6+ohupRVHebZy0su3ACU6iEela2VhYe4Dg830kVDKwO7phrq0LqzMV1Weo&#10;bUUqBSQSxMVoBlGbPepDI2c3OnpFsTKsaiRjVSOlBowqCoxSg90HP/H7TFKpFDKZDAqFAgOXWwX1&#10;YlJGBuKHRQOkn/bDy+7DSGWAQkljXNQxYFTRaLW3C2q74esL7LMQH1uI0GvTno859SNTn4Dj6x9h&#10;jaWD32c09HIIq665rtGtWqcm+Nx/hfeMy0xTYcoyYLw+EStK3hftH9fUxsKLYckcGyJlwmenORcv&#10;JFIwktAG3IC6+nuVrLRCDbfBdj77SAIskGxZ/lO8+dR8mCaPZXcH93umc2SkbGSuEpCrALkKMyZP&#10;CAgsCoUCSqUS6BKeiuHRh+ZBLZd65gp2heVLZWBkKnfIvzKKxr0IIEdX15AlFluLHbNXbvXYkLZu&#10;8Z04vv4RZOoTfxCrJc04/z73fG8+NR9rdh4UvUDfC1WIFeVjQ6ZM4O1jkVB1qKLm80F3pP5iM8xf&#10;fU3jVySDjCjlJWUyf3kBpqk34c2ihWje+XtsWX4flt09Gdk3JrmP73AOIDZKCdP0Cfjo1VWYcfN4&#10;v81KpVLI5XKoVCooe78T3J3k0aPx1MMPYXiM2gvY2DGSKWiov1zFhvxLhQNoKLVPkD2kEWkFL3uo&#10;BZn6ROxfu+gHAy7bDpyA2eqWbDaVfSzO9qtIAc4VcuUFEZCdnx/xyjCAVIKKE+cG3ZGyg1VsrhIp&#10;Z5wkgoPAWLWtv9cjRkQbrcbCWZPDGhiXjUWhUECtViNao8Kp2hNITpsoDFwSE/HyY0tw+IQZR0+d&#10;haXhG5604VbPkkcnwpgxbpC9C7S9fTCrehdmrSzBMtMtKMrLgTZKBW2UCkV5t+HB5/8ehG+w3wdT&#10;jgj47L+uNlrJsxk1BuyHZyIkMVL5KgNLsL85CRp67wEuLlFfIoOtpS1koJyvGnSIqkGsfQXOQb4M&#10;xAk4Sdj2nUASi0KhgEajQUxMDP5rzYtYtXojNBrhicVvnZiJWyfSLO0NTU1wdFPXtUalRHJCQjiI&#10;54XoQ6NNZR+j8rQV+9cuZvOYpH/vX9rxKW6pqvKsaIz9P6QKuW0s2ujgBlSaaIkV0VkDLiQyNpeK&#10;QDXoG74aRPPBDnqVYdUh+6WOiA0OwzCQy+VQq9XYc/gzfN3ahs1bNoXdXnJCAgwpOhhSdGGBiuWr&#10;L3nqZ3h9WJhr9KsabT9Q83/mpXVF/9pa2jzc4yJ9n4DF5Rb1uojTCTidSBkdPOqW5pdlPC6GkdDA&#10;NcFq0CeAxAtUCBGOK66yEUr87S21fNlwEVt2lYNRRqH69Gm8vesf1+jPxcscR8K7tiz/KRbmTPS9&#10;x1ctAtX3VlkClDtVd5ErZZqS7reMKwr2lLVxUDyWzZ0K3cg4AED+hrdCPK+vzVC8rs4lCe42ckKX&#10;KOBwc4bn+ZBIAKkUlYMw4G57/xAYmdwrjJ+EzFznIdUwLqBriajEcrr2K5iWP4uOfoammVRFY9fe&#10;d/H3HX/9HqwL4aWl3PLo/eyqT7/LTE3AAlaSWbPzQMC6fMMu/ey/nL2zC5vKjtJyqYkevACC7Aw9&#10;lpmm0U2PVWcD8uA/ozZKiaJ5OViXP4fNPv8/qDxdF/RZx/M2WPpzS4vXlbtkfld4VlrRalSCV1KG&#10;fWkZMCCMFBUnhCULrv+mGeYvvgajiWWlFYZDPV1C/ODmGAPYmr6LyJS1X+rAxtffxLOb32Bz0caA&#10;SGVgiBNEKsW+Qwdha6jHrxY94nH2z9XDlPAks8rTdcjOSMWWRx/A0rnT0N7ZheyMVNha2lCw/k2U&#10;VQVeEExT3PaX7IxUaDXKgC7cwi3vwn65C8vumY4tjz6Aonm5sDW3ITZKDd2oOJRVncWKLe/6PAef&#10;x6p5uVg1L9ej75t2H8WmsqOw8Q768kfZGakekcVzJ6fD/NVFUUe5WrK14u4nfd/QgX6Qvm5kJl+H&#10;dY88yKZO9NpRy+aE3fbBUWwvP8EmNZIDzn6Q3i6QrksoefJhCg6BknEzEpRVfoqNbx+iYfYKNY1h&#10;cfaD9DiwIGcCFv5kGm9Hr2ddSCTYtpflL1NQ9a2nEwtunwTdiFjMuDkDmeljoB0WI3hAzOfOY9s7&#10;H+D1XR+ivbufBtIp2WxwEhlNLN7XDdLrAHo6QXq7cOvUabh12kykp2dc0T/W869uguXit3ScpIoh&#10;5b7NTE3kQglszW0hJ+pQiM+rvbPLI8BNpB8qsMz5nS+wOPtB+nqAHjYLW48DpL/H7cplJNSDo1DT&#10;IC9VtBsUiJOt2wnS3QH0uup6HSImkdHAMKUGjCqG/pQpqfF3oB+krwvovgzSfRno66KuZF6iax/+&#10;MjkFlr5uyrfHQdsY6AeIEzMmZwIEmJB+g08+GLPlS9g7OlHxqZn2SyqnSa0VNKk1FGq2b1RzJAO9&#10;QG83SJ8D6O2iPPt7ER8Xh5uNP4Yh7SbodHrEjxjaYfHnPj8NR1cnbF9fwHftl1Bz/is4iJyNfZFH&#10;PKm2SCJFEFh+6wdYBuhZOn3dFBj6etjAMqfbliKVgZEqAIVr4ik4YAlalwMWmvSaC6+Xqdw2Fmc/&#10;BZLeLjeo8LOm+eMvlVGjc38vy7ebZmpz8fbYosAz7DGgKhi3n4geAUKzwNGLs/9AQuuyx5egv4em&#10;7+zroZ/7e+n3XFCcE+mGG6lap9NDrY6Cr0WaQUODFQ5HJwDA4XDAdqHenXRb6gXACg0dM4ksIsBi&#10;TLsBBl0Skke51blWezta2y9h//FqD/f47MmTuDKO7h7sP+55mBy/DP9+sLre97zJYruAhuYWrh/+&#10;+s/vuz86cuqs4G0TIkWGZAF1dVYqIHINncBOr2A5iYRLlcC4zroh7szyNIMb/Nd11XeF10vlntnr&#10;wVC1Q66ibcmUfoDJm78EYAjts0JD2xxwh/QTFlgYV5Su20LLqXUM6yqnR3LIKFhJ2aRN4GXJd50z&#10;xkhAJDIKqv0qYIAFQA5cBmCpqweIE+fq6nipKPhOHob9z3B9YVQx7uNHJDIuOTikCvdYD8HOAgDJ&#10;CSORP/dOJCeMhMV2AfuPVcPR3Q2DLgn3zqB5iy31DbDYLlAw6OqGcewNSE6gk3j/sWof/vwy/PvB&#10;6nrfO2I+w4FAcsJI3Jt9C1dnV+VRX4Ah4Mq02ttxxHyGBSwVpmeOg0alhKW+Aa1tdnG2X3NgIewL&#10;L5GBkUkAInev9DyPiSslgc+xn64MbgwDSHzruia0W1LwzjjPuNUdRuJ3M6QPf5c3ScLQSSqRgUjd&#10;0cNuQPF2azK8ScwHGF67jPdEdp1fxD6DRAYiVQBOJRj2uBCaKc5JD2gjxH3Koa/rCeCBintceM/n&#10;ku44AB46qDy5IA8alRJHzGdQvPt9t4RQ34CG5hbkm+7y4WOxNXAAYLE1+O2Dq4z3/WB1+feOmM/Q&#10;o2R5fV3+s/swe8okGHRJeGHbDg9wsdTbPCStXRVH3ZKK+TSeXDhvyOMlUljAEuSUQ0YCSBmASALH&#10;YzFesRUekgCdnEEFdv6mOh8DLbu3BlJh/PlqFiRgJAQgMk8w8fuCeU5sj8keLNkVw1BJRuoCGCkF&#10;QZnrmFRWQoIzeIyND09/QOMFwCFPpwxM+aY7oVEp0WpvR/Eu31MQas7V4gXXCs/j4+jq5n3u8tsH&#10;Vxnv+8Hq8u/BC4AbGptQvPs9PPnL+ZwEU7rvgGdbHouiZ90XXi8d8niJFA6wBIpCY7wmXUgifuoz&#10;g7ADRKh+oH4T4p8Pv5IPLwGrnKufUilAqA2GId5A5gUqhPjy8gAWt4rkk4OFYTCUfS/TJ4xHcsIo&#10;Vr34NGBbDU1NIf5GgfYqkQD3g9UN3q6l3oZWezvitbGYnfVj7Ko4Akd3t6D3yP9ziHTtbCw/XHt1&#10;EGwikWmfn+EtKKAJAbfI9tGYNoa3ojeH3x4J0Zdg98O419DUjHgtzcJv0CWhxnLef2VeXY1KBUNK&#10;coCyIonA8kMHtIiDWzD7itsFbrHWDxJMvKQuv/Y54v9+sLoC2m1obILRMJY+w6iRqDlXG7SPhhQd&#10;ls97APs/OR64rEjXBljy77oFrz72cxh++Sysjd9d1Y7pE4ejtOhhGMfQRFNvVZ7EkvVvoO2y45oM&#10;lOX1p1H8/sdY94Y7P21ctAafvFoIfeJwrCzZ43HPRTnGNOx94REAwJL1b6D4/Y+x94VHUNf0HZas&#10;f+OqP4dr1R86iIXalxXsfrj3ggOwIUWHv/7nyqsO1iINWmIhwVenK0Rx0RrsfWEJrI2tUM5aDuOY&#10;JJSuWoTCn+diZXHZtRstr3FYfNdUCirFZSjMux3rdn7oU2Xt4rkofu9j2C87MHFMEm9F/x688IPl&#10;fw0lFiFlLFYbXti6jYKMXofl83921d9dkYQAC/HVe/e+uBQ5xjQAwMriMm4yub5v63AgLkbDAcDa&#10;fBNdrf+0E68+ngdrYyv0ifEofu8olvxpp1+2i+fcAm20GvNXbwUIQc35BsxfXYKa8zSmIn/ONLz6&#10;eB4AcO3kGNOw98WlPu0X5s1C4c9vp4AVo8GSP+1E8XtHkWNMQ+mqRYiL0aDm/AXMX70V1sZWGMcm&#10;4dXH5sE4NgltHQ7MX70VxrHJ0CcOx9p8E2rON6C8horW1kaaB7fw57fDevE7BHLd3589AXf97hWu&#10;/wCQaxyLng83oq3Dwd0rzJvFjVdbhwMnvriAl3Z+iL0vLuXGsK6x1W+/hZKjuxsaFd1Do1EqPYyg&#10;GpUK6wqXc/ct1nq8ULLte2FjcfUpuG3IDSKWunoUrtsIgz5FBJZrQBJhSZHp58K82zFxTBIMC57B&#10;nb/dhLX5JuQYx6Iw73bkGNMw9ZEXUVS826MOACTc91vUNX7LAcHK4t3InzMNxrFJfnkaxyThxBcX&#10;0MY7jKzmfAMAAn3icLz6eB5WFu/G1EdeRP6cacifcwvHy1/7cTEazF9dgrcqTmBNvglxMWqUrlqE&#10;kveOQnn7UtgvO/Da43kACEpXLaKS0u1LUV5Ti/tnTMS6nfthbWzFyuLdKK+xcH16q6KGA9Il63f4&#10;fZaS944gLkaD9/+wlPe8gDZag4T7fssC0ywYxyZhbb6Jey5vdJ+/ugRvVdYE7LfQq6HR7SUx6HUe&#10;9xzdXaj53L159MgJM65ekuzg7SYn8m1DVgTOouf1POfEg8mu0e5mpwBViMYW5BrTEBejgWX7M1wJ&#10;45gkGMckobzGgpraetTU1mNN/j3cKmFtbEXbpcvc7+XV57jkUdooVYD4At5JAV50f/YEAMC6Hfto&#10;ezUW5BjTUPfutwHaJ2jrcKC8+hyMY5Jw/4yJmHjDjxAXo6HSTN4s3rP8CPrEeDzyx1KAODH/2S1+&#10;VCF3nwrzZnMnCWijVDCO+RELgG4qfvcw9InDUZg3G6WrFsHw0NMACMprLGi7dBknvmhAXIwaORPH&#10;+jxXXIyGG7eaWlvAfg8mRuNIzUm6igMwpo9Fzeeeu5lb29ybEVv/+U/Ptj3UkQABf4T4vx+sboh2&#10;4+O0XJ+P1JyAoyuInc1PnzQqVRD3tEjXQBXy0pcJUF5twZ0rNngUK/19gR8R1luHpr+3XerkHVnq&#10;X/+tOW9DYd4diItWo63DEdju48EmQPsgsF92eEXb0p93rtiA8mr3Cm0cmxzCgOj5fWHebJRXW6CN&#10;0eC138yHPjEehl+s8lFNVm5+B/rEeNw/wwh9wnCAUFXHMxkR8TPJvL/33+/B0JHqGtybMxPxcVpM&#10;N07E/qOfeEgxwWwb/HLGdAMsdb5pIV0A0HCxEYLeLQH35t/1E06NK313bxA1yvfvZrwxHQZ9Ckrf&#10;Ew8qu7qqkJAMXOzvB6rPIWeSgV35jdj70nLERatRU2vjvs+fM51daeFV399n4P4ZRqwtuNeDb8ke&#10;eq5y6dP5AKGqkeXvq7G24F68dbCam9TGMUnImWRA+WfnArbv7/sTtTa0dTiQP2c6QAj2vrQc+XOm&#10;o6bWBmtjK/d96dP5ePU3830NrrwXuOa8DSV7DkOfGI+2Dgc9S5q9Hxetxid/fgqFebNRU0tDzz3O&#10;miZu0bH8s3Oez2U0wGNfESEB+z3Y7F4bt5dyK/iTBYvcdgh/RlXeVXP2czQ00pQH0ydNpOk1efdn&#10;3zIVhlQ99h/9mI2udd9LTnSn4vSux7/H/z5eG4vlD82D8cZ0tLbZ8cLmrb7teqf4ZL/XKJXIv/8+&#10;LH9onk8d8brylyCvkKV0DawXW2GYvxK5kwz45C//QcX20n1ou9SJdaUfcN+7JQw/k9F71ScEOUYD&#10;7K7Vm6W2S52464n1eLXwF+g5+GdOxVlX+gHaOhxY8vLf8OoTDwG4D8V7DqN4TyVyJqX7bZ+bnF5S&#10;0/xnNqP0mV+h5+CfUXPeRic+IZj/e/f3bR0OzH9mMw+UPCde0ea32X7Q/uVMSsfiu6djXek+js9b&#10;hz7D2l/RM4aXvPw3tF3q9GukrKm1YeXmt9my97nHkTduwfo9GGq4eBGFf1iH+XffBeONN+LJgkVo&#10;bWtDa5sd8XFat6HXNSF59MLmEsy/+y5Mn2TEs8sfQcPFRji6u7l6uz4qx66Pyj1VEbUKBr2eJ0UY&#10;sP/IUb/3nixYxOPfjYbGRpS++z6OVNd4hv7z2uKkpVQ9/vr8al9vUZ1VNOBeZWIU2QXXdMQtO9bi&#10;zifWw3rxW/GvcY0oeXSil9el0e8k9lF7UvU824zdwz4j0r86sNyaL0K5SCKJFGHjrXiQk0giiRRx&#10;YBF1T5FEEinSwEJEYBFJJJFEiUUkkUT6/gOLaGMRSSSRRIlFJJFEEoFFJJFEElUhkUQSSaQISCzi&#10;IIgkkkiixCKSSCJ9z+l/BwBo+WKO3FaVHgAAAABJRU5ErkJggg=="/>
  <p:tag name="ISPRING_PRESENTERDATA_0" val="TWFuYWdlbWVudCBTdHVkeSBHdWlkZQ==|TWFuYWdlbWVudCBTdHVkeSBHdWlkZQ==|||e0U4NkFBNTc5LUUxRjQtNDRCMi04MUEyLTk0QUVFNEIyNkRDN30=|||MQ==||SVNQUklOR19QUkVTRU5URVJfUEhPVE9fMA==|"/>
  <p:tag name="ISPRING_PLAYERS_CUSTOMIZATION" val="UEsDBBQAAgAIANF9XUWhLc4YDgQAALMOAAAdAAAAdW5pdmVyc2FsL2NvbW1vbl9tZXNzYWdlcy5sbmetV91u2zYUvi/QdyAEFNgumrYDWhRD4oC2GFuILLkSHScbBoGRGJsIRboS5Ta76tP0wfYkO6IcJ3Y7SEp2YcOk9X3n7zuH1PHp11yiDS9KodWJ8+7orYO4SnUm1PLEmdOz1x8dVBqmMia14ieO0g46Hbx8cSyZWlZsyeH3yxcIHee8LGFZDurVwxqJ7MSZDZNROJ3h4Crxw3GYDL2xMxjpfM3UHfL1Uv/y24ePX9+9//Dr8ZstrgtNPMW+v0+ELNP7tx2IAhqFfgJsxE8CckmdQf3dDxfOqe8FxBlQdi050jdopJXhyvSjmUXkwhnU3144j1ux8ygiAU1i33NJ4sVJEFKbGJ9Q4jqDK12hFdtwZDTaCP4FmRWHohpRcFRKkdk/UvBTqIq3GXMjvPCCcULD0I8TErj3O86AqAy5BfsCUunJEuGYREBQsJIXT8Amtu4WjrCU/Rgm3njiw4fWLkzEciXhY/r6MSMBVIyrNtSUxDEek2QYXkKdQGNhH0R47gzC8z6IKxKDAkiriAJ84Y0x9cKgVlBEYhp5o518UqaQVvIOsTQFHFoXfCN0VcJOrSieNUIq+1mJyac5CNfD/k9E2hAioaxcl2LDwYUia68LtM2IuHVlPs29P5Iz7PnETaBUbrhIqG3s2hgD9SttEJNS1wGAXZZtmEo5uuYpq0BKd/BYJjL72JpB2LUnnyvxN2Jm2zmvtk0XuOTy1dHzXPOoD5NjwQrVoYMOqPZa/sdg86qESI3h+dq0RfEoE0f/ixfPjWuG4/g/g+pSl2dGdGC/bzgxSJxEcMZBtw+F7o4gU9AHjLWcCdkd5QVnYGhW8BJGPC+Qp2562AzCLUGg0VM5LiDzey5cQEV64BdkGHu0zjG/LoVpPZJsoZp6/1wjKVwIJDf8QSfX/EZD/0vONlBE2BdlI5yjJxjrJYj7yVqPwMdzessSgENLZuDyhcAlKXKIP+vAOZ+S+ww243UvEwtdycyOMylu7YiF2lR5k5B1U6fG6E2hc7srWXnfS82EP32OF01wUWN09shgG2lMcDSaJCMcjEh9tat7WHYEgZZrn3waJz4e1nAQdc5MuoJz5UZXKutI1FzKXHKGgWyb0pizIl398+17R44DT5pdtN39vRcJdGg9l8iO7M9AG17+1UZC8XAfZ2FdUNtr7c55YSpbPSaRzxmcyeVKrNFr5PK8tc+tFrYpxZTi0WQKcoFLypQpeCwHZcSmyu7GVd2O0Lp9CKc4OocJYq9kNWNxC+OHai3LPiw2SV3T8wi3u/2HlZFC8T7YwwH+vBxD/NSbJdh17ZsRNI4U6W1zDmaI2YlYvyJJeEXqSjaa4ACG1QEfz4TpSWjPh/vRAE3arB9adPPjcbFblfb18vjNo7fNfwFQSwMEFAACAAgA0X1dRT4m7oYRBAAAoQ4AAC4AAAB1bml2ZXJzYWwvY3VzdG9tX3ByZXNldHMvMC9jb21tb25fbWVzc2FnZXMubG5nrVfdbts2FL7PUxACCmwXTdsBLYohUUBbjC1EllyJjpMNg8BIjE2EIj2Jcptd7Wn2YHuSHUp2fpwOkpYFcGDS/L5zeM53DsmTs2+FRFteVkKrU+fD8XsHcZXpXKjVqbOg528/O6gyTOVMasVPHaUddOYenUimVjVbcffoCKGTglcVDCoXBo9DJPJTZz5Kx9FsjsPrNIgmUTryJ4471sWGqXsU6JX+4adPn799+Pjpx5N3O1wPlmSGg+A5D2qIPr7v5glpHAUpkJEgDckVdVxYZr/Y1UPA0YIGfkga/MEfZTeSI32LxloZrsyLBYMMzWNy6bj2vx8tki7oIo5JSNMk8D2S+kkaRrSJXkAo8Rz3WtdozbYcGY22gn9FZs0h6UaUHFVS5M0PGbgtVM07bHkxXvrhJKVRFCQpCb39jOMSlSOvZF9BScNIYpyQGPAlq3g5HJo2ymjQCEs5iGDqT6YBfKh1YCpWawkfM9CLOQkhV1x1gGYkSfCEpKPoCjLkuGE0ABBdOG50MQBwTRLIPOnSTogv/QmmfhRa4cQkobE/flBNxhTSSt4jlmWAQ5uSb4WuK5ixQuJ5q59qkJGEfFmAXH0cfEeaLR8SqhHpSmw5eFDmnRmBUhkTz+bky8L/JT3HfkC8FJLkRcuUNjVvbTGQvNIGMSm1dR/MsnzLVMbRDc9YDRK6h2W5yJtlGwabto78Xos/EDO7cnmzq7TQI1dvjl/lmU8DaCdLVqrusjlgelblL7da1BXs0xhebEzXHp7E4fj/cOKVu5rjJPnXLfXJyev2c2B+4GYS0DaJ4diDEh8J3RtAZqAM6GMFE7I3yA/Pwcy85BX0c14iX932txhGO3yo0X+kuISYP3PgEnLRH74ko8SnNrr8phKm6/BpMtTm+fvayOB6ILnhj/q44bcaal5ytoXswbyoWsEcD7c1RAj7Tmp73tO2vCMJwZ0VM3AHQ+CQFAVsPu+mXMzIPnptO30WhqWuZd70LynumpYKaamLNhqbNkWtzdtSF82sZNW+gNqGfvYKJ9qtxa3N+RN7HZwJwfF4mo5xOCb2jmfLVvbDgIStRwFN0gCPLBq0XDCTreEQudW1yvvxtLcuj5xj4NqFM+GszNZ///lXP4oDP9pZtJv9eQgHVKXtQ+SB69dQG1791sFB8eg5rEH1AO1utXvYiFUiq+xVNrHpq4wdvUUeL7oKu1HALpaYUjyezkAkcA+ZMQXLCtBDYur8flLbAoRiHcA3w/EFdIzmxmUJyzvoNlRrWQ0gacLTMzBPYA/X/qg2Uig+AHrYql8RXNg59ecp9rzmSQSFIkV21x51OWJN87NvIwlvo55c4ykOoTEd0PFcmGF8zTGw7wNQk+34sSK3L06FhwE8IY9O3j2+Lv8BUEsDBBQAAgAIANF9XUXEfqNeEQQAAKMOAAAuAAAAdW5pdmVyc2FsL2N1c3RvbV9wcmVzZXRzLzEvY29tbW9uX21lc3NhZ2VzLmxuZ61X4W7bNhD+n6cgBBTYfjRtB7QohkQBbTG2EFlyJTpONgwCI9E2EYrMJMpt9mtPswfbk+wo2UmcdJC0LIADk+b33fHuuyN5cvatkGjLy0podep8OH7vIK4ynQu1PnUW9PztZwdVhqmcSa34qaO0g87coxPJ1Lpma+4eHSF0UvCqgkHlwuBxiER+6sxH6TiazXF4nQbRJEpH/sRxx7q4Y+oeBXqtf/jp0+dvHz5++vHk3Q7XgyWZ4SA45EEN0cf33TwhjaMgBTISpCG5oo5r19lvzfoh8GhBAz8kLcPhH2U3kiO9QmOtDFfmxYJBhuYxuXRc+9+PFkkXdBHHJKRpEvgeSf0kDSPaxC8glHiOe61rtGFbjoxGW8G/IrPhkHYjSo4qKfLmhwzcFqrmHba8GC/9cJLSKAqSlITefsZxicqRV7KvoKVhJDFOSAz4klW8HA5NG200aISlHEQw9SfTAD7UOjAV642EjxnoxZyEkCuuOkAzkiR4QtJRdAUZctwwGgCILhw3uhgAuCYJZJ50aSfEl/4EUz8KrXBiktDYHz+oJmMKaSXvEcsywKG7km+FriuYsULieaufapCRhHxZgFx9HHxHmi0fEqoR6VpsOXhQ5p0ZgVIZE8/m5MvC/yU9x35AvBSS5EXLlDZVb20xkLzSBjEptXUfzLJ8y1TG0Q3PWA0SuodlucibZXcMNm0d+b0WfyBmduXyZldpoUeu3hy/yjOfBtBOlqxU3WXzjOmgyl9utagr2KcxvLgzXXt4Eofj/8OJV+5qjpPkX7fUJyev288z8wM3k4C2SQwHH5T4SOjeADIDZUAfK5iQvUF+eA5m5iWvoJ/zEvlq1d9iGO3woUb/keISYn7gwCXkoj98SUaJT210+U0lTNfh02SozfP3tZHBBUFywx/1ccNXGmpecraF7MG8qFrBHA+3NUQI+05qe97TtrwjCcGdNTNwC0PgkBQFbD7vplzMyD56bTs9CMNS1zJv+pcUt01LhbTURRuNuzZFrc1VqYtmVrJqX0BtQz97hRPt1uLW5vyJvQ7OhOB4PE3HOBwTe8uzZSv7YUDC1qOAJmmARxYNWi6YyTZwiKx0rfJ+PO2tyyPnGLh24Uw4K7PN33/+1Y/imR/tLNrN/jyEA6rS9iHywPVrqA2vfuvgoHh0CGtQPUC7W+0eNmKVyCp7lU1s+ipjR2+Rx4uuwm4UsIslphSPpzMQCdxDZkzBsgL0kJg6v5/UtgChWAfwzXB8AR2juXFZwvIWug3VWlYDSJrw9AzME9jDtT+qjRSKD4A+b9WvCC7snPrzFHte8yiCQpEiu22PuhyxpvnZ15GE11FPrvEUh9CYntHxXJhhfM0xsO8DUJPt+LEity9OhYcBPCKPTt49vi//AVBLAwQUAAIACADRfV1FXKOyF9IEAADoFgAAJwAAAHVuaXZlcnNhbC9mbGFzaF9wdWJsaXNoaW5nX3NldHRpbmdzLnhtbM1Y21LjOBB95ytU3ppHCDDchkpCBXCW1OS2sVmG2tqiFLsTa5EljyTDZJ72a/bD9ku2FUFIuCo7BcMTpN3ndLcu3ceuHnzLObkCpZkUtWBjbT0gIBKZMjGuBadxc3UvINpQkVIuBdQCIQNyUF+pFuWQM51FYAy6aoI0Qu8XphZkxhT7lcr19fUa04WyTyUvDfLrtUTmlUKBBmFAVQpOJ/jHTArQQX1lhZCqM3VkWnIgLMUUBLPZUd7kVGdBxbkNaXI5VrIU6ZHkUhE1HtaCX3bXdxt7G7c+juqY5SBscbqORms2+zRNmc2H8oh9B5IBG2eY+Mb6VkCuWWqyWvBxfdPyoH/lIc+U3VVBLc+RxHKEuQmQg6EpNdT9dBEVjEDhuoKuG1UCki7Y5jwNfDMzgzOlE0FzlsT4hNi1qgXH8cUgbIaDsHsUXpwO2i5Vb0TcituhFyZqt47Di24vDqOLk7jTXhoUh1/iJUDLZuZN3x+EUdiNw8HFYau3JMI/qTtM2Gm02ktizsLDqBUvG6nb6CwL6Z/0un6Yo16n3+ieL5XayXk/HLRb3c8Xca/Xjlv9O9T03M+d8Gpl8bJU8VLJUi1cidtu0c+kkfduhgaD3YpTNYZYNhne4RHlGgLyVwHj30rKmZnYe41N7RKgaOgCEjOwd7YW2HsY3NE5QkwNg811hO1ZR/i0tVB9xYWfq+zxRKvY8goqJm05fvPst3dm2W/u7D2f/mNpVqkxNMmw8ZnbvjVvufUaSbHQsuxvMpQ8nRUE+RDSLs1hrp9Hl0w00XMjICM8RBxLbShGeUCYwdKTGViXQ22YmU6Q5rwnQS6cVEA60YOlSDKqsD49b79Zdduzk/ofXWlA/+kWwpmecg1FSo4VvcZJ5uPeB+HjdoKbxO1GgfJKQlG9hCdpcO7j3KGCjsHuZ2TKdPJryVKwU9oPqy5BkVhKrn38I9xE6uYuaQNN8RhkrCCr5Bhy6VVZTplXVWcw1MyAj+sh8wp9JkuekoksCWeXQIwkeN3LHP/LgMxrATJSMp9aUa8YojkuKLlicA3pgU+gcwyRl4i0F5KDcRG+luw7GcJIKuQFeoVHEe1MO/61pYgLqvUdKb3N8YObqK3ucfjlgy2QplcU1cly5NgfIC/Ma/BTrF1IDMG5xNWco8CVSWiJh97uT8rSqZtPmd6xM3o13XS7kVNS3G6G+ThOfJBgJ2OiBF/ChAoiBZ8QmuC00/YIXTFZarS4w+Ko9f9K0EEJE9NUx9hwMZhK/drH+sbmx63tnd29T/trlX///mf1WdCNAuhzaqM5CXD0rNb0Rt7TtS/gntCPfqh7KvIF0JNa0hu3bJrP6Epv5CMS7gXsM+LvBeQzEvABtilVbrtG+mBbHn+DuBEvDwd8tWKFx+M6ZCqX3qMMicLG4OiE4C6dtuNo3+eCdiXBBUsyvOEj+wb8JqN3qpa81M8g/L3VO428SHFrvRpc6EfX8/HqffbxGrjp3p+b7F4ygSrhKRN/umsXZcTYaRYUEpzlqJjSN5sQP9Kvn2oMr9nq779mewMfvGz/jP73Q+9hrnm+Uv8DqpIMD9GrHbx3P19ec3nf04q5X7MvPwufemafTxa/p9onORMsx3W0mnb2Eba+vbVerTz+aGUF2Ra/TtdX/gNQSwMEFAACAAgA0X1dRfF2xYDJAgAAUQoAACEAAAB1bml2ZXJzYWwvZmxhc2hfc2tpbl9zZXR0aW5ncy54bWyVVttu4jAQfd+vQOx701KWUClF4ipVYrdVW/XdSYbEwrGR7dDl79eO7caBpGSJkPDMOZ77hEjsMZ39GAyihBHG30BKTDOhJU42wOnjMC6lZPQmYVQClTeU8QKR4eznpvpEQYW8xmJH4H05O5RAbeY2HN9NHvpQrI3RZjpazLsICSsOiJ62LGM3MUr2GWclTa+6lp8OwAmme21gMp92IwkW8klC0fBpebuar+/7UQ4chADt0mg03oTjqyyCYiDO0niln56c2tT30Z/RjlhgWdHCyfTu4a6LdkAZNJMc3obz6Td4qm7/j6oYgoS/UjdK9emEEnQC3rx8uV6NVr86GexQHs68mW+mm24CZ5lOaJOz2OjnKocwlKrx60/QAWlDuk/ux+sw7GJ0pcf+9Oc+0uPKGXnReT1bCLroMYGZ5CVEgTsZncjZ53Mp1XzAbIeIUABfVINelNMvqBTumqasxr3CJ6apB7KCGvHBSFnA0vjrG20qasJyuah2hY/9knkecjhaoediLayRf1ReL5CesEa+EZzCMyWnC/i5xnBcjRfIVvP79CstUKSOLmHu5LTa0lZPrvBMW4HDFCyFmdDuvOMCdNmioJIZl4ILnyKKjjhDEjP6W+PiUxWMiIIzhW219saKJJYE2vqt8lFtab9e1fl6O5qXQh2bOQ+k2uGPQyQlSvJCvZTEcGB5akjUNcOgnaG3pIIDf6I71pNDmQT//iqILjAzc9IXXiC+B/7OGOmKIAq8FERBe44ja7Yt+bQsYuBrVTMMwlWgKTTAHGc5UV/5geETUqc0VelQGqbM1XUUYfJ1vyexLQCIJ7nrWXMwmqIkEhM4ArFaT1CF3BVbJFSPdrXbXG5hJ70ZsYKzhvRmqO5HuybqRvH7tqloIXwor9oZRnO95yWKRRVXY+rdBq5dbuxkt8l0s/rWjcC2UuNmpb9MoBLqv5L/AFBLAwQUAAIACADRfV1FFP6BJqUEAAD5FQAAJgAAAHVuaXZlcnNhbC9odG1sX3B1Ymxpc2hpbmdfc2V0dGluZ3MueG1szVhbc+I2FH7Pr9C4s4+BJJvbZoAMAacwy63gNJvpdBhhC6xGlrySDMs+9df0h/WX9AglBEJC5HaT9Cnh+HzfuUjnYpfOvyUMTYlUVPCyt1/Y8xDhoYgon5S9q+By99RDSmMeYSY4KXtceOi8slNKsxGjKh4QrUFVIaDh6izVZS/WOj0rFmezWYGqVJqngmUa+FUhFEkxlUQRrokspgzP4Y+ep0R5lZ0dhEpW1BZRxgiiEbjAqfEOs4ZOmFe0WiMc3k6kyHhUE0xIJCejsvfTyd5J9XT/Xscy1WlCuIlNVUBoxPoMRxE17mA2oN8JigmdxOD3/t6hh2Y00nHZ+7h3YHhAv7jJs2C3QWDDUxMQDdd3BhKicYQ1tj+tRUnGREJaiapomREgXZOtaGryTS8FVhTNOU5oGMATZFJV9urBsO9f+n2/U/OHV/2WddUZETSDlu+EGbSadX/Y6Qb+YNgI2q3coMD/EuQA5fXMmb7X9wd+J/D7w4tmNyfC3akHjN+uNls5Mdf+xaAZ5LXUqbbzQnqNbscNU+u2e9XOTS7XGjc9v99qdj4Pg263FTR7D6jFvV+54aXierGUoKhEJtdK4r5Z9GKhxaPKUERDs2JYTkggLinU8BgzRTz0R0omv2SYUT03dQ097ZaQtKpSEuq+qdmyZ+rQe6CzhOAaGFvpCEfLjvDpcC36ojW/EtnTjpag46WYz1ti8ubeHx0vvT84Pt3u/lNulrDWOIyh8en7vrUqudcaC77WssxvNBIsWgY0hlvCIJaqpJh5iGqILVw+1SYD+pIyuD8Gu18Yc70RXBhjCR6rVfldHk0XDiu/dYQm6ncbmhU9p+rzCNUlnsFoclHvEe6i1oC0M5N6Ip2ckFjl0ERVxlyU25jjCTEnNNBZNP85oxExY9cNK2+JRIEQTLnoD6jOsJ2kqEVwBHM6pinaRXWSCKfIEkydoromI0U1cVG9oE6mr0XGIjQXGWL0liAtEBRwlsB/MUGr0x2NpUgWUoaVRopBQtGUkhmJzl0M3YCJJAOkKTFGtLXwNaPf0YiMhQRegqdwFUFOleUv5CJOsVIPpPjexw92RjY7df/LBxMgjqYY9o185FDxJEn1a/BjiJ0LMMGYgGyuUEBmQpzBpTfnE9FooeYSprPtGE8Xh24OckEKx03BH8sJD0LoRJRnxJUwxBwJzuYIhzC/lLlCUyoyBRJ7WSy1+lcOWiiifOHqBDZiMCYjt/axt3/w8fDo+OT001mh+Peff+1uBd3N9B7Dxpod6rWt26Mz8tGm+gLumY3QDfVoL3wB9Ox26IzL6+aWTdEZ+cRS9gJ2yzr3AnLLUreBvRQyMV0j2jiWp98J7taRzQFfKpp14OnNYrEAvc1iMfCr/VoDQd6vWsHgzKXkOgJBCsIYanZs3lLfZJgu9h+nfabv/9rsXg2cSOGwnFqW70bXddHqfnbR6tt53VuZ1U6DH0vuuPi9u2oHFoOJ3UJgNWA0gR0oerOe/1868HOl/prN+/GrsDNw44X4PTra9ncl2+9+VEcjWIYxXItXu0rvPwN+aML+Tzmwv5ZfUNY+mSw/Q6x/l9wB+frn2srOP1BLAwQUAAIACADRfV1FK7kqp7ABAAAtBgAAHwAAAHVuaXZlcnNhbC9odG1sX3NraW5fc2V0dGluZ3MuanONlFFPgzAQx9/3KRZ8NcvGcKBvuI3ExAcTfTM+FHZjZKVH2oJO43eXMtxoKc7yQv/8+j/umruv0bheTuKM78ZfzXuzf9L3jQZKk7yEa12nA3qudEfQbAMvWQ40Y+AYSPV79CR/nwmbscMa0/jwrGxFx89B9WVLqOjihcWCWzRh0SqL9m4L8mETP7XU2rSOKXXqHJdSIpskyCQwOWHIc9IwzlXUrG6GBowV8AvoliSgmU59b7a4HSLPjm4UuPdhl0swLwg7PGKKk5gk+5RjyTZD8XeHAnh94/vWbhEGOkAzIR8k5Gbg5XQVrufDZMFBCGjjuq4X+Z4VpiQG2vH1Vur5A9WM+wkZdJWJTP7S/iKY3c66dEFS6FXJn/phYGCs9rpczSMn4UO2t9gsjaDkALxntVyv3NWNBmJRFv2QYRREOscxVRXpofeReqwoRbLJWHqRUz+rbNtLnHtr3++CvUS1FkKjhXaWNs2HJofZpba+lydQiyuMuI+Wo/S/cdECFjawso4RaY4RtX8dO0RKkuzyejrUo1FVHET9DvyBbVEJOeF74C+ItM7mzfzxC7FH3z9QSwMEFAACAAgA0X1dRSjQujDhAAAA9wEAABoAAAB1bml2ZXJzYWwvaTE4bl9wcmVzZXRzLnhtbJ2RMW/DIBCFd34Fuj0Qb5EFzlapW4d0tlyHukhwWD4c9+cXdEmUDpWiDkjc8b737oQ5fscgL24hn9BCo/YgHY7p7HGy8H562R1AUh7wPISEzgImkMdOGN8c8G1x5DLJYoFk4SvnudV62zblaV6KA6Ww5mJMakxRlxMT6krqmVFgtvX/oq896ISQ0nysPuRX7Mq9VCyRtIwWKtM7VB4/E+gqMPqurtW4Uk7xN4lDLOtGmnbcAH4uAt9yLpsz299G2l+H6qMjGiZHKuDEoTWWZX8kPRnRPBth9G0xYfTDh3XiB1BLAwQUAAIACADRfV1FKU7Xt3YAAACEAAAAHAAAAHVuaXZlcnNhbC9sb2NhbF9zZXR0aW5ncy54bWwtzTEOwjAMheG9p7C8p8DG0LQbG10oB7Aat4rkOFViIbg9Gbo9/fqkN0zfJPDhUmNWj7f+isC65hB19/heHu6OUI00kGRlj5oRprEbJK8kLzZrsMIh9OOycGrDeKbUZKq726KSODu7i/UozYODZ3vYIge8jN0fUEsDBBQAAgAIALeZlUTOggk37AIAAIgIAAAUAAAAdW5pdmVyc2FsL3BsYXllci54bWytVU1v2zAMPafA/oOhe62kXdc0kFt0BYod1qFA1m23QLUZW4tteZJcN/31o/xtz+lWYAcDNsX3SPGRNLt6TmLnCZQWMvXIwp0TB1JfBiINPfLw9fZ4Sa4u3x2xLOZ7UI4IPJKnwgJ4TJwAtK9EZhB8z03kkZ7BRWbiZEpIJcweuc+Qu4u0JO+OZuiSao9ExmQrSouicIVGRBpqGeeWRLu+TGimQENqQNEqDeI02JX5OxqfRKbU7DPQPWRm3h64Jmk5nrUYkBSnrlQhPZnPF/TH3ee1H0HCj0WqDU99IA5WclaW8pH7uzsZ5DFoa5uxKsk1GGOTKG0zZlZisUwdrXyPVA6bBLTmIWg3TkNCKyydALNtzHVU8+gBreXVO1Hzln4b+71p3ErlaOec5Y+x0BEe9SGddRLI6DAqS8rrlh300HTQrWUijoJfuVAQlJ/f2haZL0gVsO24Mk9XFz4e4Nst941U+xuEYRfVCrqtaG4lmluCWg63jb7uKEhz2y1wkytoSjVjTyIA+YUrxW1bXBqVA6MjY42lQzCj1ZVrkTpBWGSS+OwftLF+I2l+6teUKQH/Q5hPSNTWRKQBPN8K9DGQYE0NYLGtzTVZ7NqYXU46f0x6fT0wVTnWouBFHMNVCDiGATecdnZ6CAqKa3TxczXC9g4OgiMRRjE+ZpJhfHqQJuFqN8nQOzgIjqW/m4C25raMdFzHUTO1HcToxDphfq6NTMRL2Z6DPWNWZR++NnLN0XUm2oPz+R+jOIjRDOaWTKwu+9bbV83hvZ1TozufTVZZBt2K8wAmzyqvZhbybOQTwJbnsbnp59Tswx50lPPUdExzfcd+l8VavIBTiMD+6RantiYR2J7xyIflaY8B9cTtMghfmqYiMlpLUql5SDmGtXkSUFSYalY+ouqhknkajLRxs+7noGPcVdcKuBPDFjNdnGDzycwj7/GlvsvF2UV3lfPFRYMt87qvAle5vGFV1wl3nUHrfm0vwuqZx9ffUEsDBBQAAgAIANF9XUVuTUYkcwkAAEFTAAApAAAAdW5pdmVyc2FsL3NraW5fY3VzdG9taXphdGlvbl9zZXR0aW5ncy54bWztXOtu28gV/t+nGKhYYPdHrAslUSoUFbyMbCIypRVpO2lRCLQ0tglTHC05UuKFfvRp+mB9kp4ZkhYp60La8TYtGMJGeOacM2fObWb4IemFj66vrUJGF+7vDnOpbxHGXP8+7P8Jod6MejQYByQkLKxuKTeuP6dfDf+OchpQQ+b4cyeYa3w07NfQQPxBHVnp6B14a6rNBpKbuIE7SMctDca6kt6VNBjTG3WtV91REekNyIz4bL/WXjUz+lLA8EMSMMOfk299KcudHsqu4Dxw5i7whf12kz+bZNaN3uQPatZbcgtvGookSW2ktfS6XtvIcldW6gjXmq2atFE7DakhoXqrVe+2N3W50ZLgbdBtg5Ym7rZRU242G/qmgRsgjRRF1RvaRpa69boCs+FOV9sMBqpcq6F6vS419U2rLQ3UGgJuCXQoUoc7UNIlVWpvFFWpdyQ00AbqoLnBOm5rLdRp4HattmmqqlSrbZ27XV3aXVtq7uUk7jyhcG8I9o7y3KruSa7ebBUEwGyTxdJzGEG3TkhMZ0E+Vhbh/Yc713e8Dywe/OCGywCStxLnqsjrRDIxMUuNiED2QWf/sMpeVTAk3MLSdKmk6cidf6zcrhij/tmM+gzMP/NpsHC8Sv/PUTbFa80jSdckKCJ358zIdrqa3Ky3u3nF4rkag05DVY4Jzehi6fhPQ3pPz26d2eN9QFf+PJeZD09LEniu/8gnaiud49yeGzIDgpGxT6vpCpbyiy2hg4WEm9doNAdyM5ek59wSL5lR1L5eQG475WmP7Iiu3dBlQlRud+rd+jHRpXNPsgGQa9AdT8j4MEvBqEVCjHxjPKnEn6PsnvNEguwkGtYbeuuoFF2uljuWKYPO4LhQQO+5s7Ny6oA/ueQ8Cv0ImkYhIb5APiHPKamJZfmY1DG3xa+7vaS3gFkguOnmEpOEyrE61UaXY8X8Mh2OzkdT1Tiv9LWoKhEvy58b7c63eqv9S68ay+XUZF0qw2FWFxLKWrV8ukx7MhpOQSEeTk382a70+e/CoqMre2iYuNK3nVuPIHqHtKgjFtY0nuDrSp//NkZXVh7xq8kEm/bUGho6nhrW1BzZwklDbGO90v9CV+jBWRPEKFq75CtiDwSBZW5AUOi5czHA+7frr0iO+fSJcmOY51N7NBpaU2zqCaXSx/4c6YHzVWxBRRVNFAtPQEcAe2bwOvGpSAahASmeV1jJhXF+MYQfmxty4d4/ePDDXmHNGJsQQ+LnELzElqWc46k6+gyRg/QbFRQafar0R58KCn3BFmQGzpNfpnJtnCu2MTJ5ck2wZU8M7TmzZo6PqO89IWc2AzkEW8napasQKDzZyDzKsbDwRBb+9QrS2lCGe1I40olcXyTzvbsmYEUwzxUpKC1o7jxWv14Zf5sOFGOI9SkETx/dTG3RAvh8DpSHTxlyPI/yZcDUznzt+DM41ZGZs4IUewK2uTsXbEsHFs+N+W3l/o4cFpfWT3FVmjr+/NPZm60z7CH0mBsn8POV2I62TGd4ueQFHDbBdH6aZKfWkvLH2fcy5DusbqxY1sGl5YnR29e1Y8IrFmVB3uMJ7JLQDlSXFhLCl5Ax0AMXjusVEjTMAUwnrs+wcQWI32kKKbgGJ2Y0XINzi6m4wapl2Nxd5JYfK3MIC7dHAdwfdH749wjcxZ4Df0vuKBS3R5w1hATobhhlwtnr5isa4aSF8kaX7smxIhPMuhdfNxAY5rkLfr7Op/bqEifejPpoxiU3dOXNRdPy3EfRSyFUq0XkmWUUtmjeu4AuBNVzwqRKom7+1zcaEi1xEs07Ts2ZQ6+FlYl2ATUmZhja1nSoqBiS3aRo4bDZA+wId/xEnV9XdOTS8UABfbGbLOIEs4d///Nf+dXs2BNRUUz9S1E9UIq8keBnfX83KSPhP3LosRU1KyokcwrGZ9hEdODMeHkYvJbFpgtVg6yV2ObzaOShjh2s2LaiXVxCNsCp49LxgW0BgbfYav50vuKVB1VaUOelMvkELUOct7jS4BFajk2pV9Q44a8CnkqJPp/6RyvmuT4pKL7bfN/qcXCFbYyniq6LyxFcizx39hjtaHPkoPg7CPLgllRAn3ahmNCidlSSucuK6xSbRNINoJKj920dr/fuGc+E7Y0TbrR0xTIXWJ8F1Bvzq//Lb13AwL9UwN2szwJ+zUne0hzhA/0aR7J/53ghsKVJu6xjsGHMD4Kxyixtl3tC4Fo0T7HGhF2+a+pBb9Si1aTNyA7simmaKj6NpSWeaS8sh0N6PJQyfUvc5TfJN/aCP0Xc5bf4jjGCW8ELod2RtGTyuUJ1gjQ9T+iAh/j85p04OHnL8nALhvyzVZgyKSZkORd0Tvpi47PdBYlrm9PSBlcPWNzzn7fwSy5z+2TFd6CdgW32Vo+nb4+5zCOHc1usAyowHX3xXqwAoq+ru76IqIg9LcnHClwPnNkD795hBcU6Pla4yug79iG5ZXIs5OfKQpI+b8wpCbHE4yI0qthiQguxhYgd5Kh9veoLN/Wqx+LTi805HD5/tbglAYYMcKHFxTHMEtPsD8mXiWtxJktYorgeGEzLswdQ7cMF4XmuFCWTVuIolNRK9JIeX6w85npkTbyYJ0VIOef4+nsh1Mbx1FbYkNyxVM3GhL0lkKrs3QqI29w2EdP1kh04KCZuNXvlopFiFcec21CsfU+nSvad7YL27ERJh+ZFkrYqImTSds9cwHvI+b1qeouFBrUHiXolPIV+ntHl0y8lSlWiVCVKVaJUJUpVolQlSlWiVCVKVaJUJUpVolQlSlWiVCVKVaJUuVAq1QndWciPshYPUcj42wekkwUtQar3AKne6PASoyoxqhKjKjGqEqMqMaoSoyoxqv8+RpU+339vZKqm8ac4MnUaDdiLTA0GWJLbBZEpXdVk+Y9ApmpdWcNyYWQKd/jzGmSqjflTHJk67f33QKaUOn+KIVN5QaaskNSVjydlBpmS+D+obBRFpnJMsgeZOr2cvcjU6bzfg0ydrs19yJTeVJTjuZEgU/vUl8jUKWQq/ssbAKkSjCrBqBKMKsGoEowqwagfHIwyR7EOk6IS0yoxrR8c09IUU+PfwDVe6l6Jhb0PFsZfXoeF5T87H8S9ID/oKpgVBpn+D4Guwg25xLZKbKvEtkps6xS2FfP8IODWd0Sd/ihU7IdFt2K5YvBWVAn/G+hWKr2PwVvHquAljJVpge8Fbx0puu+Lb6Ua9PvDW7s0EAV9B/+XzP8AUEsDBBQAAgAIANJ9XUViUgPqGzwAAKBRAAAXAAAAdW5pdmVyc2FsL3VuaXZlcnNhbC5wbmftvAlUU9m7L4iisVRwKhVRJhVHEBSKSYaASgmCiCKFyBAsAlEgICBhTJjK0hIhDEJECNFSQEBApkAgJFCWhDDFQgYhgVAGiBBCJIGEkKmDA9a9t/vd131fv/Ve9z9rERbn7P3N37d/396c85uz01nlDbs3KCgoKNvbnbmkoLBmvYLC6vvfAeRXfiv9+43816rwS2dPKVT0qE3J/1gDsTlvo6BQhdwovrZW/vf6m3bu4QoKm14t/6wihTwHKyhcNLI/Y3M5yps94nUf7+6tyZd56TH1UBpHMt7bZage+Wk8r8U0E52ne3/LmVUeeak71q1LNNz18rtdgVt/O68b8u7PJB9F8pZfFFb9dXDvttWduw98d9f3QWuC+07nNnfOr/W3E70GUr53QEt2yug3J4dAzRGY6VkXifCcZkQ/L6wAVWrlxXS74Aps2vrlI7y1ff2Zzx+wiu3qL1eHbDOsv1yFXdTe8vlihtd/a2jFUaDkLVAizrlLOyvu8XL7PHa89OeWfWHEOfNIr090cL/jBc2c5mh23WABPRZiAKfjix/Vj8YERvZ0rLP6mMgMny3IZ5nQ43jC5ldkBF66xOK8QzmaHxj6MYeOCuczroZpKuZsRnxMbiK9iJt2wcRYMTdrZJmMRjGEzcISZueBLAldgCdjL8ARo8Y34vlmFvMNntP5/nkLakcGF0VRU3TcfChqkZoDgwA1hlDTpPrgJkx2bagmRXNZpQydjhoIBYbVHwsHvgUhhBNMlwJ/77i51/XrVkc/yRZVEpamqfpjYQhuzSVecFatK/XkAwtj/eb5Xic2SacSX02tdwHYu0++YcRMIzxd9Cx9yEIxNkSEHaFwpQKijE1vsjgI5O4Hcvnspk1KmVVokKQfhO6dfPJMAqfkhSz+GtKwaH2ATbFqU6MQjPUjnFi4DEy0E3gPff48vVaEYxe79RTGM/UW6o+xZmML6MbRQWX6F4De8W7vKyhVDjMhKp/VOOdtDX6Jg+/NFC38PHEEEpeYrTKrj//4xyys0PvmwMa/YkIj8/JPmlIY2b+3GLsebgh0GkEGdhSu01Udl/RdkPTxYuPTlRTKjh8/yJRWKCaDfzIvPkgdFuBxbftaC6tD8ugCON1koaPwTg98+3q9uXp2b/Jsk1h5KmxKUn542927dz0vclfvS6azNxbRKE3vGfP4m2RuRmtYczp5Y7pjp1bdJJFpyRnqduCm+Xu/6MfX5t6wBwwyYtwrsO4c2iA+qGagExuoGYjwtkZ2Dm586ssGjzbEL/xuwB6sjfm7IKKe4+jnXZTKPFQfqEkCexd6v/C/itWsQztqZvFUhzi6xJE72iR3Utx1qvvkA4ldm++9udARf5EpMzobDBKgZTFKLLP0iWmLweqRqp4eud4LPR8fqrmNpjpNh1J8H66KuC8g9c1rs5gbboeiHc0HnDbsNAK2tUJmIdZXeb0I+A8/0/mZtFEN3wOdA1YhWchrz+5egg7wDpJhJDgZr0vv7jwB1jyK8+L9XhA+hOwqY7Tj2hGDVuPMxQZwHkPaj5/LH2CYFOQNj+JKsFj5rPCsiQCPi8hrbDcsZiLcnGRagHzhYTbv2QCefWqXzqDzk/uZ99+SEHpwp9lDZhfcK5bqalGYCGmYU73Eve77BVMYe8Yhp4yNVJU5pUEP1YH8ZorDifxIUT3Mn15qp7VvX5hticqW6Ccu+u95hsl1MdeyxmHely9zfz/MOpiLoi78UTSZqp/fplIQ/eRS50BKXejQsL/3h/v6OW0qsFxvUQF4SO009BDVtBh9VV8f2+vkR/vR29mvuavS9x3hcY94+CfEAOzoDX2ymZN5XRD6lbgLZlDZYz8L8Z6FxDIYL/XvYL2o5zaxz3aXqWTWaebWnx90Ks/jYeAVDFVBeQ8Eup/SpJvHNzgmKOt2mOxVzFGLBTxSPTM5najUNf0wK78y1PpifbiGwc09WdG53vWBb/LBbzyRFAKseoRWMWHwrofgmpeLglV7Tk5E7hPlqQ17T/azob3+dcTzw5rULrPdyGv44d8BTfZFkKEqu4u8MIJh5aXbd9UuoFNeYKgRVtNz7dU4DFjEIEC8lT+Wop/llEl68Fdnac9ST6ZBA4BP0w6RKcOU4cphVH4KrZL08t5qe/XYY01wPU8DwUXt9tDC+BIGmUIVQzvp90+e7Q/WeDpdltkIsgd5wT0GewhgIhbuPezksSA4CL1MHUIMV0QYHOM1Srqr3NqIyYbcdRDH5Sq6b2H1PkVczMU8zMLP/qJ9v3t/PDNwvo2ajb/SMX8iei77BuOxpf7VXv8D+kkBedFPsuAl7AlbJ2wWrBox6RYWTxuck1bB2haq9RlV47AB1Sz4i8SQSSbsALS/Ckp1KmXPnO6ZeziXn8o8LPcxBQ5NyzxN7TGe5j+RtJuVUQ9Ai6yruxuQ2fn0kxiGr+dbAyCbbR5P5ksLw6ZWOWQyKmyCAT+fIPiip6hUVYW+hIrMaKPjJc/Qjp3hhqxDomHyPJukFgZUlGp3prIh3nXuU1gUFIoqC6K+eIZ+5FbdnJ93wiwy12Tneq74hU1Y5qq47s4qML0N9tZ/gMIOqumBK7+sES9anA+zGOp5qJt32dw+Z0/KNnkY5UKnabbsVw9rXUlV59FlamfrQNVOaeb1NZ7qDiOV9wU15acptx0mCffWTIGmT3QtO8IB5EqW1Lonz59beu1YafyzmFoDhYAarfTfcsVqWVJjKGQIqlkg6r8wGN3O2y/Kmqin8FSFyYYH9+3b55YRsypDRcuovZOCf0iej9mbrbIj+q+MCZatY/ChhdXXHXPI89pQ5mv7DaujtxoRvhuuMAk25FXr44AdBD/JVT2zW7J8WGYoJqwpbT+wXr8iLIhhcKMsje1MzXXrdK2eaSiPsTBoBigvnKp0GFCl0uvZ7DARf//bmnKaJhSUfnCEf7Su/ERuDhSMDhWRZkFHUWovx81q1JX8fR6RqjUG81Nm+bAEFNi76NDCpmjAxmg9f++BC/y6rKk6Rz9P405XEblB/ISdWl8/hHUvkXQ0etj3eGCzoQMtxEkoxWG4NFqYu1BankkXznlerkbXYqZcHe3aeJdKIkiwxokworlmbsHCz01OvXXZ49E/BOuLcid+VB0LQXLeSGprRkhwKgYtOrpt3MyQF+IxW4wWW+6huAx014rV/HIr0HDySarcyr1tD69W3CdLui5Uj1w1EWXCKbUzgT3dL/Jht+QWrj7TprIFh1ZRjp5LB8c0v9lFz7Xj/lHqPX9LP2Ha9vwxlIp/dq2rfkB1Of56+bitI9RQsY+d8jAgPG7rA7XGeCdzcpQuDu2XVftWOb0G0Xyli30SexoKEc6pz2vrjwbI9T0/i7RNzC+jaaLKwFfr4q9TGWF3+PuTX9A0sthIpF+hhzF0UIpEhloeMoBagMhVIlTHAfkCeNPf2ZjAQo8vho9m5hfHbEqtN4xSXxdl35zsyUlArr075yWrQuuC2OB4LHGze2WRH25u7px5aFDsQlTksrEZeyjngwerzYBGPhfaytYa6FMKO/jnkmaoD4N0OpHMfar1KGE0AoIIRjJfXmKlscG42XNJc57oR8F55IbUxkwfR74JlapBfyIiFWxEdcF3rJ+Gpd1oo2MDTNoIx6BBMqvLF0sDPwUyNATz/VSI4THiOqqVheji24D4Gs26yqFKXUMpFBfoZH5SDtDcl0sKeWMG/vqudXoLp47y2lT24dARrNvz/LXOA53z+F1k/Nxre+xF/SLuz4ehzLWeOZSNmGF/bIZo6MdMv0CtR9Q6z7APUjO2NqOqT9jeOMTs6pTMBI7DckqwNeXtcwNVabxSdhcFH/M3CpOLMtYZqsc/HyF87KquC2af7QGllXiv0RyG5QD9gAb69YHewx3VRgntBkYhTUFQ4Nt6JlDAymdC0mrCZparjM56bkWI8uxTQK3ZHXKUXqDCFcWuF3kRmfmDSh/DiIB3Ed7hwM6BsaigQ52DLcc7mbDhcwHNwz/WgciE11XsVFLN+YFO6bORzIUs8abU5N7QBAw/EGj4kDLXN2baOQ4rGsTPCVERgXvkZhIENfXYXiJlk7RLeFnGJFLhZ2/QKuDlbPrBGzokg4IytcDhSsaQ1a9Dg0H6pJeWhNMCpKWKXq5Id1uXmIqF1g+TedrUXRjF/nXL6+8gE0qtEC3EOVEZ4UBegGZgPCvE1RLrTpB6d7XfOHtIHvYO2vp207fPej9nIprvts/vfjwJ83YeX3vW+/ryl9bE67OT/RsLzw2UwQJvqrvrsdL0OwyAbwO967JVrIfaGmYXV0PULDSX498eCiSn1NEqbRz5lT2nwR/NN92cVvPHPfO+2RYVZN9sVwarDkLXPPMW9xPSyNGUk/2wYKZpm58AGiuKUh9Gql3Q4HSVkZqrLSOpfobAoQJZ0P63mS9AnQc+lRuNl+CP2bysVe7kFv3kJm1mE6DNzMRscskzarL/pFFCRevPyhr7Wfc5Skg2WDhn4X88t9Wn3NyKU+1ZhwF7dwNrm7v2UFWz/Oqno2rKle6VjTwqeNY8TLEQhAFZP13TIhlXmFTk0TMeoSJYD7HMfeTQW8z9QJJx1tXIoEPUjhN9oePMqE0Ue3XGYZGz7f2OxV2TkLS9Qxr0KtGd5ayQY+BeUn/VuNkjUT/QP2bBCwfvoWOrRsRpEwjJpnGO7UL4jZoc1vAQCg4fJWCzgohLo7sGNQUm0EEDd0QQo+JTO5Jxg5ySG+rjof9mfDMI3zERPrUqxTPS4PEMAFYNRDArdO6tkbvM4NiR78bRE3iHbdGR+/UbMDFhetP49gnfln2Rv+1rFa40N3JqE49cte7O9i4VP8xPmetF4IKUrozr2QNhVKSKRf8iuqniEza+2+76OsF2HMGInG38fRmaffo0fb63fFvvE9/lT3XKvsQvV2f+s6GdNTIeRPaXsrzzTNi3Sv798qmd/Fth5vC25V/m99bIv1vS/m/egqist1p0IIbxqugI1iQDs9i8Z2vG/Nqp73tNbsHlnfDLtJp7a2QfmcAonkg2g7HU3H33rvhar8kz5IelTQoKPsqQHetHl9B0uJXalq3Crn9ePnMmrZBlLpfWiFZi93FmqKb5zHhMryQNBW0kKCooXEmW6652XmDujZ36PMdFrix3/vdl+QbPyvvO4B22qxUUGqzkl8PKluVtWZB7IsPDNkM+ogIpn047uqzaTfjsZbmHhoo+c5Nbr73vFnydXHiAvF3KfVTBkY8feCy3r8vbBXU5md3y9hUc8E0Kx/ODkfIhgc5y6iVfhJEzNTDyostN9sJGLkvR/67EnXoCK5thvA6dShp+8X2KCaXAkkpmb44bU6SgtlzUlrPNPrKtvRUvnMwzWe5/uzfKG0nYtcdZq5Pser/yHDfkDniEsAESfaI4zGPLu0Nr12asyBbCTDUZbYimxI6Gz5cmwkdFowKrEPuCsK9Stn5/wcvoY6+Dfp2iLHxctP7MtxvdrEoioSng8Z4Zum3Fj+nF6K9EP/6SWQYYlcmbagbx+66cP5It2F/tknQoXZzyh5j1R7Az0INAsS6ArdDLPii7oQXSjiKXAfhznC2Yf9w5oDgvagzwwQQRMzmH7ar20RPHQNpWqStEdewA9GX1y2URfx+4bKNFT36JRsmepZ86dW+d8PCZDd+FWa6YN8V/kqiHTw0SvHHdeEThslNz9V7N1CjhBCqSVQR9nWy04qqdDnp0SvyWqLtlgOruoFixyR3cyLG8VfEH3Dbe6sw/Sj0/p+XmME40XPzwB8PpqyOvaC1UbtScLk1UerMZrvo3Qf+sWuWahj6Vw/70Sw0fm9chD3317djWQ8mjSglNrXOFfs6YRMGR5NntxxuNqznZnmvfHAs/QhCM/b3iQg13g8OUx6JLHLxmVmIEoJ+pLaLVZSPXjx+9e7qTVp8/uDSaHI50cXL4KkeUNjlhoU9/Me+YInP7wQDr+LwZqmDOd8PmhdDfTofNMCJ120dWNNU4Hh1pybkO/NNVceHALzV6ry6ceEx12qCYDe+0qJ27tw4Xu+IKRW2OJzNTENwSc0OuqP6Jwz0+TVR/eKUNFheSeydH5wjYaWWs5SEOjS6wNqN2qqwb8JFcGhIcSBmCTTwh3J17GOd5avLZ17yhhc/ynq5VXdRYGrxdk6Wj3ShpP+F2SXsqJ/o6rvr0P8b5zvom5K8SlsgaP24bclujKsuy7jl9TwX3h1Yyj/Rx6y9zAetwHt/4T2baJuWCTkWhxmskIj7HmQtfOyTbblo9A5cd+kWEf/9+eMUEsydEeiRiudIzzlLlRsghUS87kOYPDO8J2yEPIdz02CXNwSiltTmB9l8N3MCkLfQuvcBEDmvyZHxK5N5bIise8DuwM4bvDwfbTBZ+U46bFmViZ3lQ8W8HCeuPIbK5bOTEeMcdh4P0V86a7nZP3vchde+DXhyOvPCNNliLqnzZXBU/SpLH6hl+c41si5s1OO/IyxmdN4sUQPg312mpPoAl92dGtpJkgJc/X6J9SGPvlaW0EFafv7fOQH8l2FZlRtY1tQZUqF2ZK03UExGenXDbZXGZe/GXYIwYkoxbyY7ND0i3zKSF1RzzVRoBzgQOAyCtaaWtJNq6DkLnHA+zseKAkKM4cmKSsX1zBpzpOblSAi2cNRgTizVZsj/fqPta/Ek62shJaijiSa58C+XjSHaY2EHbTfkW6WGZ0qz5yFkLuQjCbyI8hIN8os4rDopRv87u4h1IFeTC3YwsxuM9Gga+CeIIqBARWj5elXbacHcRnoXS442j7ursrrBcUTkxS//oDKBycH6TgCA7ehMD6m3glCrLhnwQ36IZQjenDc7fjhGlnZjVEW3YgXt0+h+6JI3zhCMKxhgm8dcZkXdSQ2UkVwJJFn1LsjVk5vt6xXft8YArZkLv22pUAkf7rrz3uiWz/yPeuMFxhdF+O8Bb6qog97mNSjyhDC5busmSd8MjWA7PfGvBpW/DyASbCCsH4ikuZgPXL+VOxe53jZWdkpqQEb6bWX3ZSkxZZM6IaAhC5VjVQdASCvn9LRRXM2t1K1yy8U84KD8K5HbCom7FVGcfuBJajovCp0nrsZfU2v2kAuGJe3C5HV4jw16kr9Tsu5mdC02tM76Lq18pPadITFsPg7Y95ByNuvvs8F/sLM+D3+rWxBuVXVZ/yngUY8OXxG7S+n1uP457ie8gSASR4I48XCb+UbYaV0HHa2SC7Lh8H3oTp7i9ETm1f9tI/+Z/N4zbI4FZ70FJV7/CUzGREgFc/48TuGEtkXSLm4XaOX4xFSQbGgtbCRGkrmrfrIgmmwlhVCK/n2mK+fvhDIRQPEaQOrRCqznAPRZY/WR80TcTPISjliiNZ6wUmbURVP29XSpHrPpQWwry4hyfmv9K8nx35VvYbD2o+C7YZ099cz5Q81B7ghCreciUf+AXKt8loX3HBlyv1luXh1F3kftm5MqG4b6xeASXXRyjRX6siRsVcoZP2laYms6fuBNOrXxvM9ytYAUFcYmatzQL23HZnd/82DvT5Ch9sCq44kxDJ2l9Gnz9tWHKjtX10HiMw/bNjTqHLvWl/3M0OIGgTsuZ5c27S/WWhQMqyuCKvIB4+o5NqNpjGvlL8NWinmvDGf+Y8x7sQ1MOM7xeMe6xxOGGJr2I7TCRQG4WlG00aOk5ufmi7rsOKzCo+oLZr9C5x6LnNvLqglqBJVF/klvwe8ZHXSuM211XGeoxL+wZoij1ufS1t8TxSVv8zRfOrcF5fQtfChRo9TI7MRYwp/qGfjasRBa1YHNvXU3aRMV49TfnWaj6RCqOuKiLtv1xx26UTDkgY/SvGyGA/li8qIz7R85c0JP3n1wJ3jf+g8N3moHTTzfK13K+bJuml921U3p5XyP3pbVT86OxPv29nicYZ1WCRa9/O2JqUaRztGIFRvlkLBshjuXwHWZ6zETTy3Qi5XvDbpWdoxdWmJ0qiezdX68cIygmmFY1JI1Je//3wZpJ50ejGKl5g6B4+KF6zKmwFyHNCwO82M1ZAqJMspmw2Xc0jtdNeYdxLGP+SK514b5L42SukD/tHT2RnQehFDSfLvKKDctX/Wh1uZo9ZwGxtrQCLB+emAPeyXEj13wyRPOpCihujh29fFbR/flEyMnh3mn3kFinUV6BAO/bNDcqIAiEtFeibN/dqObJFQGZZIXjyfgTqp7+LxenyyqtMGFocgJ/b8oa362Pe4RXtrdLLKzIcqSLpdIbO/ZzxpmIHasNgEjf5leYxOh7gOIiLB2dNQMBiLzS2G4Gs4NGxV/NEHdyoSci0ixqMvV1spKa4UddxmN9xdc0ivUJXhixKLKTicC687CaIbuYUCYE+HNQE59YFJLl12gTYKKlkRURsKfKy5jHQnPF90PNGVb+o1EFhvrJnHOzISkGOBDSBhHMhMQHxOZi2JcN9EkocEsBG0mWVLWkr7YpimCOv4k+iQXZ88vuqQ/mrxTSqfHqjy6j0B4tS8XXu+/6t6AWAt7kTWXYhCD8W3Ix7oc6B+bPFUGuYjFCHChZVJu7YEgEvMsF3U5qBEGLU3cHQXweTVFbFwm+XdUiAPHGfpYtNjfxJr+M/3Ry0Mpfs40f0IKGd4nVZFGqCHX6E3Du7gQI1Syn1oOqlnIoIn8IAfaI6KnxLMfIu3Rdd0LPED8fnOvYCSvrVnOZeIc4cOTHZ6mBK1hj8ZbBGJWwkVa4543/yCOsugJkS+6qQGULww9q634z+vACjFCeN3xMm33bUC7uaqkd7qGE+uTBAo7n32cFG1bUn+fvZaXZmxsdI5ljPZKnautHirXfVtONjvFIDtz6kn2nm/djqK4/tMNqJHNqENFQva5KrgkWww8QCc0KZCfcI2mc/E7HMkYqrTI8n3qHrzPVQzIq+od39QRVtxTxL9wUJ9nWcfko8EjtRdUQNwOo2hV/dO33qrd+ElGxWaEyg6jypNPKNBKMdJ8FrbEsAlukhbaAyCdzjfVMioZf6GhgOQ1u3Aaw9MpMu6RqS5ZvR6j/EK3HrEMSYEgln2RUQSRQcypYGuU5NMgOLWKrxYddJ7apHXX0dFipEcVZNlRYixfZpwZApib6ZkbXzcKsLXscsMmTc7BCbIbNDUDuRY4TE1ZHhJqrCvST+2gXzFWfB68r821bwA5puBhonK0PHiDXhuJO9E8ShPYAmqpzyMbv3BFNwAi90ma2dByf6vY9WFiBPuFlTr0vipeLcIvJG16pRVbo05zrkJtoG//MyBJSZF1WqAJBXSF43W9Um9BgCDV7GKn08e0kHz0bXqFt19sWFS0hBA3uyVptqw46wNQSZY7Tgij2k4XNVc4ninp8eyInQ7LYhSNzI7JzPWQ+Hix8zsdS96ToLOxSM9enhmcuhOu13Wf+/QaRSvadPCfv5seqLmlHFSgpGF7vatFPftXuo5f8+qgG+PHDVRDlUzVdpm/w5zO0ktuVfi077pzcoWRaZprxrFwXpNgPpZJhPnmRFMO76tSpS6IM47NmPewT/sOmH3ooXRRstSM/loac8VX3vZTMawRi0c/QLzCwNnjJqTPdlYmwouLUmPvVIRGbsmg94plIbC61jkOFq9ZYooacivp3rB8afTdQJSkF57JrA1fA2a7MVVGAftV2W0A+dZUX4DZDvBt/0D0ej6Eymig3AtXeFacq/UySJ9PV5LlHKJjBlvJVH7FsbWiIoH60DvjgxWAJtnpEKapG80ZI04jS/UB0kE5nv4I5yeV28i7q+TAL31icFzS1zS/AWoOauAiLZfg+JAXramnjQIqSE0OTfE9/zWmLMzvWHJUHNVncyB179I9+S9UxjfMTxQnQNfSjl/Dmb88OH9c4DQ03tx5FzVBddpkeOmKnpvPO8/Q3oLrcyuDNvTl/gAyGnLzK033J1os0m/jhBn5r+I7T0+cyAlda0KgW8M24kkhhmfXNafOlSPKVdLuMMZpvKfI7z/CwNL3o/nbfc//f3TH5z4jfLN7XuvxvBGfGp/zonPhv5P5PNqbkzMd/+rTLwnoql6n+3vIenCfmiG1S2l3PC430uep/iPN0CkHqNP4sx99Oco4ZX3bKXrnbJiHj3wsKNiueOWNlOLX/2+XN0t5KmjheJsYANTf9x62590zgooMJRlyMibHS3bIVN7SwfmpPo9XybNLQ8u6awtjJI/+V/cN/cyscljGmYjXfaUKUsogI3kCIbKBbJhJh1hQ0/PstRSCPp4kXNl8QB5s7KxRg55X/qRQSPmNCbV1l/U9NGm1WtTz/6hcFl4ivbvEp/epyBcf+rx5PKPnq8FXHXT8buAG1r1Uf/kElWDqLlLRTw+LzZZul0gvsIllbJXxe/a3+EWqHcQ07WHqgL/qdRnz0XV4629Yk5FeXHh5cLVKdWQX/e/aLhK9T1qhuiR+ASKo+oZ5XkQgSPTo2lyLMp4ye71TQExheEZeBZBEu68KHkJFEEYUAB34iHopz6Djhlycc6qYX3BH9W/ofXqvI2rtF0kl6w+DvXS5vPqui563dbq2rWK10f7/iAi3+79sqo4izlmuTu8pEqF0/DLS8nIV4DE1eedFQG1TZY2siK9m5HouUHegL9Te/SHn1aKD81Zd9s19Tdq4PSHh4qtVUwrMSeDXZ+HodOb5pW43Tjp0G6Z2SYGvMVJ3T+U7JxebT+Qttq64NTA13cYGLinQZfwnnxStFX42nG9SBRsQ04A+HLQvtXkLjLaTt5gyGeC7gvhrdFAjtjy7x21QH4vX6Iybjgiju4D2MkzeAJGOsJSEWWDBIo7ADmiYnIMfi91AZ94P03156ubu43+pHPm6yX8qEsN3UA9FZ76wO4kCdpC4dsMbTL8n21z4bQLRqgp9WTmI8wE7VB7ruImPMtLMvQS8ATdOgp1ZMGOgLSJG/OuRQrC6LDrBuQWGaKe2wAESdC6nWqwiAfqrroUgbZlZ1X6wDkWqzfUtWdzwH0IZ6YN45lfL1tpYqnHjAD5QF5qp5DI8WIJ/7VvDw2RGlI+xQJgxbNYIK4BmXprLnY7pYaoUJrp05R+f75kL80HNqz7oDgKR3aAwcOWf0JU5VZA02ABATcaiVj1D+wbB5oGQVtcGpr6UG8NAIWP90gI51Z/u1oKIvJjcdDehD9GsBk0lVqWouwYNNnUbX6cHyEaX8QEx9gGQp+HYAcVb2Wl9W7bWnDrHDqXrU9Ep5OIj9+gh7UJxPDdrPLCyagOSQGWhqXaouSjgEU/6TJXQW4SxnaRrUF9D7yZxw1zzqVB3bwr+ucsgprfyeldmorocow5cs7JobR/QR3DKuxQZFBxmU99yoi079FtwHFJ8pGZOSWmFadRwEYhJR5BZr5FPmty+5UekPA62yVaHdFPZzv3roAKJf/Bza5xPRBDqBvWgAZPVxjeKpoz8NIkyAzBPQy7FmA6G4RjFxwwGcF6nJy/jtvnpkHUhQprClP5iMoyQ0bdAxIva0vnNSZ/Ib6jsHa3cVZx9NexCcC2cNYkmM7tpGEPPlPU2cl21Wu+QdFuVrv3dvfb3oBz1DJ+LOL2XyPd0+PbF/ESduf6yX/Gx3EHTdeapIiFMP6k8oz7H3wGFsRkwbyuQX6qTYbrZc3HHIbGRyU1WqkrYcWkhK4KVCKh/byG8SHrk+zj/MY3lNz5xWzg+MpTKO5e4srgWJiCNEC4LZwEl+wH5eIzuYSsbPSWHCRzsZtZdYmlf96fhhprwn0KGga812p6wRurNCqOVw+9iRqhCUajEo5VsYe6VpLpxIeE5pY/bO0OibHmEFTa0DDV386o/PdRRLU2lpj4jQ8Ka4PuPS9qqRyl3U579bN7/1JoF4TTaTzwPja6FA5g+dA35io7HycK/XD4MqR/s1KBfRye0SX/agFClCReMwJK1OyMgwsqsS2mf2YXhIIzK4OPVkWkycYfmwqdsAMvSq5WZW/uWMA8wnOWSrfkQEko4dmbsynY8kZWKopKnhr8UinvYYQGc01eA0RQC60ZXuRiOf8giDj+WtIeVZiQEjFIVgcyALIsJhoP0t2FkIQnlL4FV2JMIfESQwbDOe5n3AYSTPjQMQJu1qriL0CxdRvo3/7CC/tHl33KTY7+pIpbAfMbCHeXZSMxAIDJeXkkc5vt3sRpAihx09O1wiKRXh1Pv90aTQj4iKgBoXyqtQBQx7gPfhDcMN2idhV/WFmxlUFty50TSA+7pgvrdNUsK3JV4Cv3FTrGlPOKL4PIZ0kqM26FNeYdyuRQBcuaHPWY1k9TX9kTHV7w8tHu1HKnGrvY+hhHWORf1hQz2LwRwY0Ddov8hLcXj3dYg0SgkHuo0sDyC6sO6/vr9LABS5Mg8DWWoTkEnmlTaJg0dddwDDWZSL8iMxkLUgamrQ05ypHh4WPXynEWMcgA4wZH7U4+CLm8stCL6t+6s3L9DKJO2MR9F1dKF7p5tHRHysbgazNQoxPdfw0xclRgkNW5xck3nBGkjQV2Aw9tdF7Sse3/4iTwgZByQvCv8Li6GztkLR9Ffs03L5K/RReFj6/yJRR51tcdzvieG8PUT+X3kgWT+SFjf+KmS120EiVahO4cQMrnvwmdPxcruPsrhxGUH4JyleMCkALpTs2YojjEeaExlCL85Swpd2pmjHeq7T07ue8dym0YVVhd9Qm/tnyFUoh1yQz6AMJQdl+Z/PE72XzxN/2r5ejn1ijvybwdxfuCKiTGQCFNUAY3mvgOJXIaK/NCV/5W2GfzhNQZlqfJ6PrLD7+BcSMQ/dnBsEVDyaEUgmAaVzeZylCk6jkB8i4w9slrzZbAni3vzMxPKefA1jAIVZQNye5+AtWa3nEJPqlDt2AJchlHg77tfxSF2iW7S3bP6CbN58g090ATMgqStWsjCIuTCi+YXl73bpP1sDjvgapJMfT+ytOBzF6zaJtN2QEWgvsWLrrL5v+4svMfwT5mzWsM3QwqT0ZK+hgpcW3aeUvA3e/caGPOcFX+9OCX2cFe1OGKiMVt1VaF0F1RfUsOVgyxcau69sIpYoiI28XTm3IQnKVQNOBKz+wnryXJKSEzecrnXQ9helWwFvCiYM71aOe71px1/FZsIMP5K1jiTLtisbaHVIHCv5YWttMv16f5KTPg3uHxfCO8IXH0x8scMjfT01YpaPh277mCWvjfNdO3dh623PtS8lDacAiwuz8RtW4UCsYnZQ8b3V9sPPy1QNKoMPLWwqay9d9pCC09z1e2vsvaSYVfBRcqXO2rbIBQeAAcPnoKIwFAEwd9VuX2KQ1oeZv218lp4eQSrb3jtKmLD9ya6AGO2tudRgs4PRttpd5bNSm+W4SiEOf+rxJc21dgY3S5Br77fprDX4rqNW6dY0Y6M9wJbaejGHbrKlY+mI3X37E+/ftdiPnzhE3LMQ23eAqOlqt2sj2OuLVlHyhjVTabqenFAI+IGKBICts2wu3Ns48tiKN300efu2aunDrk6D7NqsG/2zMK1suFq9fvXPpd85UxbO3VstVO/At4cxxNBvxBS5Su95WxOUPjytWPNcZy0Xrmh087eqhHS/GkSzKBfjXn9Pwbf1cWbZ6tKXzmuTAkI8rJ/z22xc+HWB4Z76nZBcX07HPZobN7+Lc2mH4iazy4edP8X3wpi8QJ4pdT6+yRnrtul+cl7o8QKw5BGqNWbDuoiIUznqRKRWyaq48ixsoPUDqmu+XbWmq/XzZ93s2lqT2fDhdzu3ndE4zbXoDq8Zx+XTM+Yij/N3bPgidam+3vaMOw4VMaob1zJ2nPT9llzUklOthNU2nw/1HeTNVc/nFkhf3t6Y6XwO2OUm6cXn8/1L8jao5r85WJ7zCIkbMIz3G1I2y7v2y11PX655AX2hYvPhzxXn2tWMsSzMIjoPKc2Kx8eitjY4/YfqorDlf07J+8+IFu1cj2DVx7MmQ2RvkCPi20QpfRTPdaXH8Q5Jk0MUdqLoE2In5nLZG+FIn6+UUbzwbyQNP/8aFM/Tb+b2t2R3cKIQg01Wj78s3zdskyqXJjk31u1oiSD/W83Hjq6O2v3Pcikndyt5/djJCLj1SjfcMtT4lZZc7rEgL03nFdVvYlcs/bd3yhrgQjiRqyptkgnjY2NHYUJfwmKl2IQ9D68uj2fqEKIjY+l8whJRKkUHj1rpS3Ir45tGQiUUKVI63AM7+aKCpfhlJ6FhcJ9NZqLkOWCQuWlx/1QRJ+sPayiEzpeWcUR/LU9mnPS95kMbhQ7fJpV+myXYZ2Ni2WYDGw2VbYyX1I0oNI0WVtrAZiE43axbihzdLGEuChawBHvj/bam21Gz3oVncIwXAAqIITfeqB/WkGSBZOV5mkuxMlJwLrSJEeYb+zLpm4KtldrPEyMzMbk5rRHgMfQqPkc6ChxRfskLTaT11CqNZukCg/cbHJf9JZMwYSzxUxlrP2fR7vQxzDgEC0oW2gUcl6XShcBZLGqhrLyR+wQsuRqpCxiH5VzY415UBEHPeGDd34Y16Vi3+PaveIQWm/F4NELf6IMT1zB58RmgWxUMcfaC3rp9u1xppmzk6OFxmJt2uxZcXJGgxA88jmkVwbz7JJeSJWx2aKyRpShrHFJOHNlkAVtx26unwgab7s7HJ5NZj7w5fZAxzBTDp3FgqOOsElcP4bXXWZFbYXfcKSU0ne5Hqw9Gz/Hfwc5TJHp1m148XjF11Lxt0sVJv4+g20lXIZjt68IOnLq3Fkffsf7SmV3Eeh+18UED0n3W/XrBjvV8dc0Xv/+biUrvXXY9Fwk/2ACkOHSfFr5vQmz0kXJWOWzHqeBI26Ql09Ne0PSkU8pcVqzyNEN5CLmESL6YU6Kzs3RX+tSQtwC9ZggzTOxyaDu19p96Ne9cv6k52Ztn8Fxz3XvVM5Cb3uQwo+sULQQeFFZoc0CR28jVYqfRLzh3QmKO5bUijmFgNann3LTuKn18671htXv9wIWLWm8N4/ML4M99dws2//TXNy8EZig0bPq/iHx5ipt6rKSVPKHzy1fUffiTdtRUCl04kdgS0fHvQI0rXWzJTljdoPfvUMyo+ONZz/MKbnr/Ad+815S+r6TF/TWIcDBvUBjIobPFaZFE0Zfu+HidncKb/9H16WalbZKmOJFDFOIp8MFuZlwPhCNebkRhONH88p4Juk6TwRXmiqh++0iD54HjHOk75AwiWHCDfivq/jfPWLFqpO+C0/NsQsZh9wAj1YIDotCeBISnVTKfvliHRLQZzM0M1cCWrHybbtTc28yYDxfs0Dj1Ja/rP+/WwBSZYrViZPKoUprhljS2+bx7CB3/yAorcSNKWaPexcGD+FDzqpAxNBs88vznlgbxp72Ys0393jnqKWsYBGQnclQyKwdz71Pix9nGvHBzOA2W36tHq/+iK8dtGzg9D6kexPTzQbfenIQ4W3n7OfMMfHrwKt5Rf7MTEcGD87o8AlFoAmOB0wvYfjHDZPzwT9iMiOrUF8BNeAfASK6bKJNqdLhygmcoCDfv7OdXlx/d9uxNOrUO6V7MD31wwx3YiaS+M5H0wf4mfDb3r7HHtoF9QMlTSjcNH1bIy9cRzXVc1XRIrrjr5EJPzLP2dJswQDtjvja7NS4YMhJUOTmBOJa1EBAzUJkoOKw4O/d0i3vlhu/r4hAD0khRAXVoABbLqPYLEjygFmM3CspXYthHh/MGchzdGiLHVs2uigwxrYJ+nnKSQWHPBx0KWDL9qFGolW4T5XXD+fXdUOEwYvBHqP7b8NhAT+M2YyccPKDpJv2rR3esN2ifJTx7qfcXfdPoWdUtkARPQXhThcIuYGN6oiTqgM15TQ5zQ+L2T2RHD3WCgTXdbGtLQfiE9aS87+JjRQTKu9kj9RegKrMeK262UR5jqQvbFYhWLAxy83iYUEzrKXOQhZvzDKydbK6ZW3LEbqt8QBmPsS4ssGR3FLJ3wPQjJWxolJAYw6/bsNOsrerwiVlffoiH893arKkhYugeURFm+JuHKzVN2hOMFYeUHu9Pph3dcGYHwCBEd9cZALtuNOpAi6klu1+wJWidlCFRev8WUWeEdevtaah0B76tvrBsXatJSF2uZFc9KqkNi37kFha8/NgL1Jc+b1ro1RDyZZmwIWYpNFj9rwEp/kX0X0T/RfRfRP9F9F9E/0X0X0T/RfT/D0R7jm7DL1CJ/Zs2KOyDn/lM07TM7uNGzaWJvAtw7vfsMYWo4X//vwGIv0+bEEXmIXXJa8ZunMOkE56wDOXcIvK9lvdbFSqy/sc9Z0QJ/vJyiTNW6v+VF1H89wyd+Mk2qd5qjpwnm2mSovKAkh30OF5l3F8gnFBFWq4Pv1UNGiLOQPhun2aOPzFIe9I4t7GYLEypXMrRNA3MR/nVOJXT65rvzcgOkHAQlfXSuUrEzCQobtANay664hdfQ//8UJYAjRFObAYOm7i55YR697CrwLn9bS+L28OnHzCAJssTxfFz9HrzxXd+RP2MQe9YKPMBnmnJwUXzuk0wdNGr5VdgmHDgnNjI5YddgJijgozlt12ww2WJm+PGhH3A9sUGMA5O9v2ps3lhwINSLLUJWCpBsgjM9vtQNY/ZfjeQZVR+ZPcVS8zcWS7WbaNljmT5WbXiDLy7GcNoXbO+eCkkFlEkONR5i+WdbFHvT9yLgGX49G9w5MfCDN7F8GeGgsciznkvvwyjXnr8yHFwDODZ3PsU/VlEh0SbafU6MZ/n5h09wT5lA3i/cOVPB/3m2vqWrAWuIcsfd65ARTUK4j1ilTNrZuC7505OZ1WRxAJlKNuGm99hd0P0oGeuaubO3bt3LVLHlX+JZ1BkdfwIRZ6aQ32PETk8aDLPVW6iRvTV111g5+zWqwj/NxG6qj4wxQZ8uMWmrt6BI2zySBbPalMDTy9mgyIZpoVOctYo076NjukqbXcm855U6JIfx8YNym6reF/fqJwNp2RQg/eTnOs3H0P5VjB5hffWCELX9h75h1k8b7xr9vap8J0awBlHV3Tf29d6zAXlhzn5nKIVrvaBnaKzflY/2hGL9AK8JWOjsqgLevEArpEdxSfW0VLTQIHuvSNddEeD+plTPc/CEuu5Y2PbjZpwciTHARuqi/QDLsfUUhblXmTljoecK40RFee9k3uWEKttk8yLAEGkzMgAUmRYE9jnKuenzom3ljBX7XebHobHmr9xChCeqxs6Fh+0hcAxCxuE5jfSqiRNDo10koNpTjDa4ZMGaM8ldux3s5SqWyzPp3EzPj9uXz/7cPdL9U5YuvFBxVddbloN9FvIkdM71zfyv7dNeqveacaiTTxdL49Wbm14N+iBYJe63P51HcRofOCXuef09tLrHTesEepGCdxv4YK4GYlVxw0Rh2yKBs9uyJwzX98GFjZ6Aks4G9trA8rCPpiv32R5drYx1QUV+2GfjfSh9AJQamgiY+3RbFxQkFxx8mJW0L2Wn2a8YEKX7AcOEazGwtIKPZiPJowWvLg+tklQJ3SkCqr9iG3SdgW+JBCnZMHayOiAfTyIsu8JB3QuvBuven7KGvB3tOelP0tOOe1Q5tYA3jJO3oCoxUF8rCpq1J8jzfhquG5jLt4CAtIotUvv/B2LwTSyUWK1ziOsrsWkvfJCEP0INx9/6fdI3ZGTg7qU1iYx6ZjcBwcVK3bHsTv5lzjn4F0+rCuxBvpmg7h8YOlhZ3ILfnJiRNSx+Pq2q/XziTZSBWA+twBzBzAWTRNMYKl2ea5Rpn6gTTuOzj6aFZzAql8JjnTbNl5d0tU5fzo+CjnxIMJfXLbvM+vOwLv4i1VGiKC99NDjPZ2sp8t1SKxKVUOpTkRcrvvLyygXa6APNATWC459PyTlx6o0YgPRoUNqbnUuLFphQ5hcbBKYGHafUcuu6oueBiPUmXzGoRsmb8O7GCc9hkYbRs1muZI1y6eZc7eIyIwk6wPq1+odg/RzO/ziRjT/9h3SA1ZkGesc2e7J3Zy9/NIWEFaxI5ztUJe3ikEYr+utgnEbdXgs2VQIiNWXjVZVGAysfYQa9BIRzOLV2g/WoTMHo+yPoVaFoypuhpbKU8asyECDzr/SNlhNBSOU+0iDORHiiIJNE29YDJdxXHje8tHr67cSq8nNNhPvIAK+HzVUo7NhpsFJcnG34Ej8dyEehz/FcDa7ZdEYy+5TqCxyzfCJk2Stgntlu3OCD93hF4/uUk3Z7W5CZmFolCX77kqRMHfQYQgVM/LDpoQsNrZekRXk61mMRd9noRny5EorGRcP1MJtkx7RSyLCRsO7XJ+VkMr6GE2W8ZGuoiin5bOl91MITdZ0wi38HQCDGhB+cuAWlppmlObXFHc58fGz93nQM5F1fxxZTtsbfrFmQqg2ddXPzbEYqleGlnRgs7R5ZH53w8E7gEcLs7Ada37fsG2h8bqaOJgu1OjHBjaDm2gwH6/kccfKwYRcN17IJ6FUXZhxsbqM6JPPNEhXEaJdPw47NvLiVEQVNNPt8nUKF7VJbiSkgwnxvqaiXRvwugept/wtWZNC3fndKbkcBT81Dioyz3FPFgO6jBQoj0/ySDZgQG6VV9HwlMEmR9Z0ckyzS/K73bXIZPruXZq73w3gwebt5Qs1QbODO76z55t3Mk03Nd+41SUvEmpZYHpYcDUmOjkgVjeiADtUkHy0S5uRvf7p3Bx7kv4ad1HbNH1z/OKrJv3fYumiUcGm3JzofWFX5RLC4m/+mIvZcD2iw77ec7lolzTqqPC3fvLg7EILjl9Ycem5DVj5Y5aSd3jE5OLJwiLIS7PdlQUv3p9C+I+AxYuQnAthTd7JEZVDwS7ad2mjCGbfE5OkNDN5NfPNVHNQ9+VHLgvFDX/AO4k1QnRp8UjRhdiaEKlX/h7bpINHFJ7t+vg6ftYhRNodz9EJli6qICbMxWT9mIXJEdnf8XiPH6usx5eNGWz+F3wa6d7bjVwOU1vp9SJfurfXS06A4nIyXjVjdv8Cz5w7l7T7bs7uMwMJeMAL6uAlclWif3MNetBk4WLy3P7v3YFk9iPgzq3nvHbcnCYpG1zpoczFTcC8yDepvKjlZNSO0I3wC0SjYoLaeLfaF09QwWKru5eQHL54xHVHYs9v+1oPYsTjh0II/EAizO27RRSQE8hfelopnhgxcDdm3W2XytO0v2S2aTygTBqlVmqgKbfpif5rh3yfaAHD45vilp/4fttREhKjlqm2W2sgMPPotjPNVh1atUUHipV+IOlsw1aS2lo5pu1qdC1yAnH4OXLD5baJgAS0hBJG5htdVv5dMzDDB79Ny6zYzvn2A13znZC28O2oo9vuh9Sid9smnScseBAXJr04Ui72+BtytfvZM/xiEVwNiDSWVrHugxp6Xb075TGT/zNt8NY0DhR/uHHCVp4WU4WAtPpsuUgw26RQBRD1AvfkASi0P+ai23fa1H1nc85PS03fvMBO171pCPYySn9vcwwFHrpaVFTYckIvC1PXhVsu/g/BtOK5hQ9YO2fSiXNbtZAX0ixLFS4x4aK2wQP31vRPygNxFzeFuJjShNx663XCaSk7Ei7tjowXRNKXUdLNiOVHVJjEvfUXBKJdvmtjQU+01MMkWzsopZcjl+lf9n3i41j/YhltNKvFosMcAXfuVNi1PzbsHDcim1om98gz9BKumdLgDSg3gos2Ifi+TXFYl0ry0ZE8E9fDz8HHLbCY8MtuKpfD4kU9S2afZFaT8efaEf4x7EB0sVMOGdfOZkeXwtqQUX2M2A9mN9PY/ZuZZzJ87Ajpx+k2L4+tjhuJFw5306WzsmuH6ut5sgWKJDOvUvio8sa6KzeVP60avappaDfp3WeGx6j6tarmvT3LBvcVndWfyvl+ObVylbiNgwDPgeUFvonN+hC+vGDeuan76eFsIl8IkqStbmmSvSUuqCoWOe5BCd2AAv2RuFaVuFaI7rrB9xXyaudwtHMhuhFuv/eJHuvkuLwiOdUdu3650e+TMw+GHL1VubkhfxkD+YsqEiyN7q05TRh3IIyrJ8s+AByrvGa9ODFuTWqeyU1F8uiYCHvu+asRQqxFlniG1TWvCcYs59hrwmqb3mP6y4u8eTT7TfOPYwbLFrs6EcGDAv2d5c783U6heZkA/pdlTmuWE3GYvEc9UohY3RO+vCZPv9vRWLxsPUFocty6VlhLrcR7tabJ2PCIkWDurAHVNIdUrSlnECZRlR3bi4pYnnNddDu9PnVfa7pY59VsykYZL0RYUL/OAdeMxujrOSZeU7vcaoQLxNL/iF1fHMef/go/aaTAzdvX/zwZ+KYmZU2Zt3F4R1Os0C0EJGYS5g3vKZDEJZHwv7sj40iRtck6V0aQskUkUKaMg+vByV7DowiMDeqzKNxbYR0o/fBYoZK0Kn9J8lNZR3iQf4/ethdXlc3rqrmp9MVUk3huijc0ZRVaNy/izPhNrvC5gzjDMY/5D2kWEUmdJ/3ksN3tluf786VykXSsyBSzUKIwj4gTfWjBLBnK7D22H46fzybiPQ52+qt/bnf0ovfbPPEhuJCiB68+J5/w+jyXXDj6W9MvVHwTyiaegBnjyST6TUIGaDEbc1Fr8XvZLGgYrru38/CWz2+UqHrxw69XW3EMfKC5rF6VWfDIY8f6gnOI94cQ7yflfQh9FrQ/zeAY70tbVXHk/9G7Kv77h3KnaDSxbO/HnysDHov/XG4V7W2dzlSc8kn6PwBQSwMEFAACAAgA0n1dRYJQGEtQAAAAawAAABsAAAB1bml2ZXJzYWwvdW5pdmVyc2FsLnBuZy54bWyzsa/IzVEoSy0qzszPs1Uy1DNQsrfj5bIpKEoty0wtV6iwVTKysNQzgAAlhUpbJRMjBLc8M6Ukw1bJ3NgQIZaRmpmeUWKrZGpiARfUB5oJAFBLAQIAABQAAgAIANF9XUWhLc4YDgQAALMOAAAdAAAAAAAAAAEAAAAAAAAAAAB1bml2ZXJzYWwvY29tbW9uX21lc3NhZ2VzLmxuZ1BLAQIAABQAAgAIANF9XUU+Ju6GEQQAAKEOAAAuAAAAAAAAAAEAAAAAAEkEAAB1bml2ZXJzYWwvY3VzdG9tX3ByZXNldHMvMC9jb21tb25fbWVzc2FnZXMubG5nUEsBAgAAFAACAAgA0X1dRcR+o14RBAAAow4AAC4AAAAAAAAAAQAAAAAApggAAHVuaXZlcnNhbC9jdXN0b21fcHJlc2V0cy8xL2NvbW1vbl9tZXNzYWdlcy5sbmdQSwECAAAUAAIACADRfV1FXKOyF9IEAADoFgAAJwAAAAAAAAABAAAAAAADDQAAdW5pdmVyc2FsL2ZsYXNoX3B1Ymxpc2hpbmdfc2V0dGluZ3MueG1sUEsBAgAAFAACAAgA0X1dRfF2xYDJAgAAUQoAACEAAAAAAAAAAQAAAAAAGhIAAHVuaXZlcnNhbC9mbGFzaF9za2luX3NldHRpbmdzLnhtbFBLAQIAABQAAgAIANF9XUUU/oEmpQQAAPkVAAAmAAAAAAAAAAEAAAAAACIVAAB1bml2ZXJzYWwvaHRtbF9wdWJsaXNoaW5nX3NldHRpbmdzLnhtbFBLAQIAABQAAgAIANF9XUUruSqnsAEAAC0GAAAfAAAAAAAAAAEAAAAAAAsaAAB1bml2ZXJzYWwvaHRtbF9za2luX3NldHRpbmdzLmpzUEsBAgAAFAACAAgA0X1dRSjQujDhAAAA9wEAABoAAAAAAAAAAQAAAAAA+BsAAHVuaXZlcnNhbC9pMThuX3ByZXNldHMueG1sUEsBAgAAFAACAAgA0X1dRSlO17d2AAAAhAAAABwAAAAAAAAAAQAAAAAAER0AAHVuaXZlcnNhbC9sb2NhbF9zZXR0aW5ncy54bWxQSwECAAAUAAIACAC3mZVEzoIJN+wCAACICAAAFAAAAAAAAAABAAAAAADBHQAAdW5pdmVyc2FsL3BsYXllci54bWxQSwECAAAUAAIACADRfV1Fbk1GJHMJAABBUwAAKQAAAAAAAAABAAAAAADfIAAAdW5pdmVyc2FsL3NraW5fY3VzdG9taXphdGlvbl9zZXR0aW5ncy54bWxQSwECAAAUAAIACADSfV1FYlID6hs8AACgUQAAFwAAAAAAAAAAAAAAAACZKgAAdW5pdmVyc2FsL3VuaXZlcnNhbC5wbmdQSwECAAAUAAIACADSfV1FglAYS1AAAABrAAAAGwAAAAAAAAABAAAAAADpZgAAdW5pdmVyc2FsL3VuaXZlcnNhbC5wbmcueG1sUEsFBgAAAAANAA0AAQQAAHJnAAAAAA=="/>
  <p:tag name="ISPRING_ULTRA_SCORM_COURSE_ID" val="96CBB23C-BD7A-4F8F-B56D-4C5F7D36896B"/>
  <p:tag name="ISPRING_SCORM_RATE_SLIDES" val="1"/>
  <p:tag name="ISPRING_SCORM_RATE_QUIZZES" val="0"/>
  <p:tag name="ISPRING_SCORM_PASSING_SCORE" val="100.0000000000"/>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Content List"/>
  <p:tag name="ISPRINGCLOUDFOLDERID" val="0"/>
  <p:tag name="ISPRINGCLOUDFOLDERPATH" val="Content List"/>
  <p:tag name="ISPRING_PRESENTATION_TITLE" val="Situational-Leadership-Demo"/>
  <p:tag name="ISPRING_OUTPUT_FOLDER" val="C:\data\managementstudyguide\html\contacts\DEMOS-FINAL"/>
  <p:tag name="ARTICULATE_PROJECT_OPEN" val="0"/>
  <p:tag name="ISPRING_RESOURCE_PATHS_HASH_PRESENTER" val="e0b31baecbdba448a8184c46a7f5bbc162a9f57a"/>
</p:tagLst>
</file>

<file path=ppt/tags/tag10.xml><?xml version="1.0" encoding="utf-8"?>
<p:tagLst xmlns:a="http://schemas.openxmlformats.org/drawingml/2006/main" xmlns:r="http://schemas.openxmlformats.org/officeDocument/2006/relationships" xmlns:p="http://schemas.openxmlformats.org/presentationml/2006/main">
  <p:tag name="GENSWF_ADVANCE_TIME" val="0.00"/>
  <p:tag name="ISPRING_CUSTOM_TIMING_USED" val="0"/>
  <p:tag name="GENSWF_SLIDE_TITLE" val="Introduction - 7/11"/>
  <p:tag name="ISPRING_SLIDE_INDENT_LEVEL" val="0"/>
</p:tagLst>
</file>

<file path=ppt/tags/tag11.xml><?xml version="1.0" encoding="utf-8"?>
<p:tagLst xmlns:a="http://schemas.openxmlformats.org/drawingml/2006/main" xmlns:r="http://schemas.openxmlformats.org/officeDocument/2006/relationships" xmlns:p="http://schemas.openxmlformats.org/presentationml/2006/main">
  <p:tag name="GENSWF_ADVANCE_TIME" val="0.00"/>
  <p:tag name="ISPRING_CUSTOM_TIMING_USED" val="0"/>
  <p:tag name="GENSWF_SLIDE_TITLE" val="Introduction - 9/11"/>
  <p:tag name="ISPRING_SLIDE_INDENT_LEVEL" val="0"/>
</p:tagLst>
</file>

<file path=ppt/tags/tag12.xml><?xml version="1.0" encoding="utf-8"?>
<p:tagLst xmlns:a="http://schemas.openxmlformats.org/drawingml/2006/main" xmlns:r="http://schemas.openxmlformats.org/officeDocument/2006/relationships" xmlns:p="http://schemas.openxmlformats.org/presentationml/2006/main">
  <p:tag name="GENSWF_ADVANCE_TIME" val="0.00"/>
  <p:tag name="ISPRING_CUSTOM_TIMING_USED" val="0"/>
  <p:tag name="GENSWF_SLIDE_TITLE" val="Introduction - 10/11"/>
  <p:tag name="ISPRING_SLIDE_INDENT_LEVEL" val="0"/>
</p:tagLst>
</file>

<file path=ppt/tags/tag13.xml><?xml version="1.0" encoding="utf-8"?>
<p:tagLst xmlns:a="http://schemas.openxmlformats.org/drawingml/2006/main" xmlns:r="http://schemas.openxmlformats.org/officeDocument/2006/relationships" xmlns:p="http://schemas.openxmlformats.org/presentationml/2006/main">
  <p:tag name="GENSWF_SLIDE_TITLE" val="Introduction - 11/11"/>
  <p:tag name="GENSWF_ADVANCE_TIME" val="0.00"/>
  <p:tag name="ISPRING_CUSTOM_TIMING_USED" val="0"/>
  <p:tag name="ISPRING_SLIDE_INDENT_LEVEL" val="0"/>
</p:tagLst>
</file>

<file path=ppt/tags/tag14.xml><?xml version="1.0" encoding="utf-8"?>
<p:tagLst xmlns:a="http://schemas.openxmlformats.org/drawingml/2006/main" xmlns:r="http://schemas.openxmlformats.org/officeDocument/2006/relationships" xmlns:p="http://schemas.openxmlformats.org/presentationml/2006/main">
  <p:tag name="GENSWF_ADVANCE_TIME" val="0.00"/>
  <p:tag name="ISPRING_CUSTOM_TIMING_USED" val="0"/>
  <p:tag name="GENSWF_SLIDE_TITLE" val="What is Situational Leadership Model ?"/>
  <p:tag name="ISPRING_SLIDE_INDENT_LEVEL" val="0"/>
</p:tagLst>
</file>

<file path=ppt/tags/tag15.xml><?xml version="1.0" encoding="utf-8"?>
<p:tagLst xmlns:a="http://schemas.openxmlformats.org/drawingml/2006/main" xmlns:r="http://schemas.openxmlformats.org/officeDocument/2006/relationships" xmlns:p="http://schemas.openxmlformats.org/presentationml/2006/main">
  <p:tag name="GENSWF_ADVANCE_TIME" val="0.00"/>
  <p:tag name="ISPRING_CUSTOM_TIMING_USED" val="0"/>
  <p:tag name="GENSWF_SLIDE_TITLE" val="Components of Situational Leadership Model"/>
  <p:tag name="ISPRING_SLIDE_INDENT_LEVEL" val="0"/>
</p:tagLst>
</file>

<file path=ppt/tags/tag16.xml><?xml version="1.0" encoding="utf-8"?>
<p:tagLst xmlns:a="http://schemas.openxmlformats.org/drawingml/2006/main" xmlns:r="http://schemas.openxmlformats.org/officeDocument/2006/relationships" xmlns:p="http://schemas.openxmlformats.org/presentationml/2006/main">
  <p:tag name="GENSWF_SLIDE_TITLE" val="S1: Telling"/>
  <p:tag name="GENSWF_ADVANCE_TIME" val="0.00"/>
  <p:tag name="ISPRING_CUSTOM_TIMING_USED" val="0"/>
  <p:tag name="ISPRING_SLIDE_INDENT_LEVEL" val="0"/>
</p:tagLst>
</file>

<file path=ppt/tags/tag17.xml><?xml version="1.0" encoding="utf-8"?>
<p:tagLst xmlns:a="http://schemas.openxmlformats.org/drawingml/2006/main" xmlns:r="http://schemas.openxmlformats.org/officeDocument/2006/relationships" xmlns:p="http://schemas.openxmlformats.org/presentationml/2006/main">
  <p:tag name="GENSWF_SLIDE_TITLE" val="D2: Some Competence, Low Commitment"/>
  <p:tag name="GENSWF_ADVANCE_TIME" val="0.00"/>
  <p:tag name="ISPRING_CUSTOM_TIMING_USED" val="0"/>
  <p:tag name="ISPRING_SLIDE_INDENT_LEVEL" val="0"/>
</p:tagLst>
</file>

<file path=ppt/tags/tag18.xml><?xml version="1.0" encoding="utf-8"?>
<p:tagLst xmlns:a="http://schemas.openxmlformats.org/drawingml/2006/main" xmlns:r="http://schemas.openxmlformats.org/officeDocument/2006/relationships" xmlns:p="http://schemas.openxmlformats.org/presentationml/2006/main">
  <p:tag name="GENSWF_ADVANCE_TIME" val="0.00"/>
  <p:tag name="ISPRING_CUSTOM_TIMING_USED" val="0"/>
  <p:tag name="GENSWF_SLIDE_TITLE" val="Influence of Situational Leadership"/>
  <p:tag name="ISPRING_SLIDE_INDENT_LEVEL" val="0"/>
</p:tagLst>
</file>

<file path=ppt/tags/tag19.xml><?xml version="1.0" encoding="utf-8"?>
<p:tagLst xmlns:a="http://schemas.openxmlformats.org/drawingml/2006/main" xmlns:r="http://schemas.openxmlformats.org/officeDocument/2006/relationships" xmlns:p="http://schemas.openxmlformats.org/presentationml/2006/main">
  <p:tag name="GENSWF_SLIDE_TITLE" val="Mapping of Leadership Style with Development Level"/>
  <p:tag name="GENSWF_ADVANCE_TIME" val="0.00"/>
  <p:tag name="ISPRING_CUSTOM_TIMING_USED" val="0"/>
  <p:tag name="ISPRING_SLIDE_INDENT_LEVEL" val="0"/>
</p:tagLst>
</file>

<file path=ppt/tags/tag2.xml><?xml version="1.0" encoding="utf-8"?>
<p:tagLst xmlns:a="http://schemas.openxmlformats.org/drawingml/2006/main" xmlns:r="http://schemas.openxmlformats.org/officeDocument/2006/relationships" xmlns:p="http://schemas.openxmlformats.org/presentationml/2006/main">
  <p:tag name="GENSWF_SLIDE_TITLE" val="Situational Leadership"/>
  <p:tag name="GENSWF_ADVANCE_TIME" val="0.00"/>
  <p:tag name="ISPRING_SLIDE_INDENT_LEVEL" val="0"/>
  <p:tag name="ISPRING_CUSTOM_TIMING_USED" val="0"/>
</p:tagLst>
</file>

<file path=ppt/tags/tag20.xml><?xml version="1.0" encoding="utf-8"?>
<p:tagLst xmlns:a="http://schemas.openxmlformats.org/drawingml/2006/main" xmlns:r="http://schemas.openxmlformats.org/officeDocument/2006/relationships" xmlns:p="http://schemas.openxmlformats.org/presentationml/2006/main">
  <p:tag name="GENSWF_ADVANCE_TIME" val="0.00"/>
  <p:tag name="ISPRING_CUSTOM_TIMING_USED" val="0"/>
  <p:tag name="GENSWF_SLIDE_TITLE" val="Advantages of Situational Leadership Model"/>
  <p:tag name="ISPRING_SLIDE_INDENT_LEVEL" val="0"/>
</p:tagLst>
</file>

<file path=ppt/tags/tag21.xml><?xml version="1.0" encoding="utf-8"?>
<p:tagLst xmlns:a="http://schemas.openxmlformats.org/drawingml/2006/main" xmlns:r="http://schemas.openxmlformats.org/officeDocument/2006/relationships" xmlns:p="http://schemas.openxmlformats.org/presentationml/2006/main">
  <p:tag name="GENSWF_ADVANCE_TIME" val="0.00"/>
  <p:tag name="ISPRING_CUSTOM_TIMING_USED" val="0"/>
  <p:tag name="GENSWF_SLIDE_TITLE" val="Real Life Example - 1/2"/>
  <p:tag name="ISPRING_SLIDE_INDENT_LEVEL" val="0"/>
</p:tagLst>
</file>

<file path=ppt/tags/tag22.xml><?xml version="1.0" encoding="utf-8"?>
<p:tagLst xmlns:a="http://schemas.openxmlformats.org/drawingml/2006/main" xmlns:r="http://schemas.openxmlformats.org/officeDocument/2006/relationships" xmlns:p="http://schemas.openxmlformats.org/presentationml/2006/main">
  <p:tag name="GENSWF_ADVANCE_TIME" val="0.00"/>
  <p:tag name="ISPRING_CUSTOM_TIMING_USED" val="0"/>
  <p:tag name="GENSWF_SLIDE_TITLE" val="Real Life Example - 2/2"/>
  <p:tag name="ISPRING_SLIDE_INDENT_LEVEL" val="0"/>
</p:tagLst>
</file>

<file path=ppt/tags/tag23.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GENSWF_SLIDE_TITLE" val="ManagementStudyGuide.com"/>
</p:tagLst>
</file>

<file path=ppt/tags/tag3.xml><?xml version="1.0" encoding="utf-8"?>
<p:tagLst xmlns:a="http://schemas.openxmlformats.org/drawingml/2006/main" xmlns:r="http://schemas.openxmlformats.org/officeDocument/2006/relationships" xmlns:p="http://schemas.openxmlformats.org/presentationml/2006/main">
  <p:tag name="GENSWF_SLIDE_TITLE" val="Course Objectives"/>
  <p:tag name="GENSWF_ADVANCE_TIME" val="0.00"/>
  <p:tag name="ISPRING_SLIDE_INDENT_LEVEL" val="0"/>
  <p:tag name="ISPRING_CUSTOM_TIMING_USED" val="0"/>
</p:tagLst>
</file>

<file path=ppt/tags/tag4.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GENSWF_SLIDE_TITLE" val="Introduction - 1/11"/>
</p:tagLst>
</file>

<file path=ppt/tags/tag5.xml><?xml version="1.0" encoding="utf-8"?>
<p:tagLst xmlns:a="http://schemas.openxmlformats.org/drawingml/2006/main" xmlns:r="http://schemas.openxmlformats.org/officeDocument/2006/relationships" xmlns:p="http://schemas.openxmlformats.org/presentationml/2006/main">
  <p:tag name="GENSWF_ADVANCE_TIME" val="0.00"/>
  <p:tag name="ISPRING_CUSTOM_TIMING_USED" val="0"/>
  <p:tag name="GENSWF_SLIDE_TITLE" val="Introduction - 2/11"/>
  <p:tag name="ISPRING_SLIDE_INDENT_LEVEL" val="0"/>
</p:tagLst>
</file>

<file path=ppt/tags/tag6.xml><?xml version="1.0" encoding="utf-8"?>
<p:tagLst xmlns:a="http://schemas.openxmlformats.org/drawingml/2006/main" xmlns:r="http://schemas.openxmlformats.org/officeDocument/2006/relationships" xmlns:p="http://schemas.openxmlformats.org/presentationml/2006/main">
  <p:tag name="GENSWF_ADVANCE_TIME" val="0.00"/>
  <p:tag name="ISPRING_CUSTOM_TIMING_USED" val="0"/>
  <p:tag name="GENSWF_SLIDE_TITLE" val="Introduction - 3/11"/>
  <p:tag name="ISPRING_SLIDE_INDENT_LEVEL" val="0"/>
</p:tagLst>
</file>

<file path=ppt/tags/tag7.xml><?xml version="1.0" encoding="utf-8"?>
<p:tagLst xmlns:a="http://schemas.openxmlformats.org/drawingml/2006/main" xmlns:r="http://schemas.openxmlformats.org/officeDocument/2006/relationships" xmlns:p="http://schemas.openxmlformats.org/presentationml/2006/main">
  <p:tag name="GENSWF_ADVANCE_TIME" val="0.00"/>
  <p:tag name="ISPRING_CUSTOM_TIMING_USED" val="0"/>
  <p:tag name="GENSWF_SLIDE_TITLE" val="Introduction - 4/11"/>
  <p:tag name="ISPRING_SLIDE_INDENT_LEVEL" val="0"/>
</p:tagLst>
</file>

<file path=ppt/tags/tag8.xml><?xml version="1.0" encoding="utf-8"?>
<p:tagLst xmlns:a="http://schemas.openxmlformats.org/drawingml/2006/main" xmlns:r="http://schemas.openxmlformats.org/officeDocument/2006/relationships" xmlns:p="http://schemas.openxmlformats.org/presentationml/2006/main">
  <p:tag name="GENSWF_ADVANCE_TIME" val="0.00"/>
  <p:tag name="ISPRING_CUSTOM_TIMING_USED" val="0"/>
  <p:tag name="GENSWF_SLIDE_TITLE" val="Introduction - 5/11"/>
  <p:tag name="ISPRING_SLIDE_INDENT_LEVEL" val="0"/>
</p:tagLst>
</file>

<file path=ppt/tags/tag9.xml><?xml version="1.0" encoding="utf-8"?>
<p:tagLst xmlns:a="http://schemas.openxmlformats.org/drawingml/2006/main" xmlns:r="http://schemas.openxmlformats.org/officeDocument/2006/relationships" xmlns:p="http://schemas.openxmlformats.org/presentationml/2006/main">
  <p:tag name="GENSWF_ADVANCE_TIME" val="0.00"/>
  <p:tag name="ISPRING_CUSTOM_TIMING_USED" val="0"/>
  <p:tag name="GENSWF_SLIDE_TITLE" val="Introduction - 6/11"/>
  <p:tag name="ISPRING_SLIDE_INDENT_LEVEL"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960</TotalTime>
  <Words>1487</Words>
  <Application>Microsoft Office PowerPoint</Application>
  <PresentationFormat>On-screen Show (4:3)</PresentationFormat>
  <Paragraphs>144</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Situational-Leadership-Demo</dc:title>
  <dc:creator>Home</dc:creator>
  <cp:lastModifiedBy>User</cp:lastModifiedBy>
  <cp:revision>116</cp:revision>
  <dcterms:created xsi:type="dcterms:W3CDTF">2013-11-15T04:42:40Z</dcterms:created>
  <dcterms:modified xsi:type="dcterms:W3CDTF">2014-10-29T10:23:55Z</dcterms:modified>
</cp:coreProperties>
</file>