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78" r:id="rId5"/>
    <p:sldId id="279" r:id="rId6"/>
    <p:sldId id="373" r:id="rId7"/>
    <p:sldId id="384" r:id="rId8"/>
    <p:sldId id="402" r:id="rId9"/>
    <p:sldId id="419" r:id="rId10"/>
    <p:sldId id="477" r:id="rId11"/>
    <p:sldId id="539" r:id="rId12"/>
    <p:sldId id="411"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D4B"/>
    <a:srgbClr val="FF3300"/>
    <a:srgbClr val="FFFFFF"/>
    <a:srgbClr val="F6BF50"/>
    <a:srgbClr val="F0720A"/>
    <a:srgbClr val="FF4747"/>
    <a:srgbClr val="FF6699"/>
    <a:srgbClr val="FFB7B7"/>
    <a:srgbClr val="948A54"/>
    <a:srgbClr val="5C8E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4" autoAdjust="0"/>
    <p:restoredTop sz="94660"/>
  </p:normalViewPr>
  <p:slideViewPr>
    <p:cSldViewPr>
      <p:cViewPr varScale="1">
        <p:scale>
          <a:sx n="91" d="100"/>
          <a:sy n="91" d="100"/>
        </p:scale>
        <p:origin x="1166" y="53"/>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5D9A9F-58E1-4F9F-8C70-BF21197E447B}" type="datetimeFigureOut">
              <a:rPr lang="en-US" smtClean="0"/>
              <a:t>10/24/2022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42F8D3-838C-45C9-9C81-CA07275B5948}" type="slidenum">
              <a:rPr lang="en-US" smtClean="0"/>
              <a:t>‹#›</a:t>
            </a:fld>
            <a:endParaRPr lang="en-US"/>
          </a:p>
        </p:txBody>
      </p:sp>
    </p:spTree>
    <p:extLst>
      <p:ext uri="{BB962C8B-B14F-4D97-AF65-F5344CB8AC3E}">
        <p14:creationId xmlns:p14="http://schemas.microsoft.com/office/powerpoint/2010/main" val="2789123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42F8D3-838C-45C9-9C81-CA07275B5948}" type="slidenum">
              <a:rPr lang="en-US" smtClean="0"/>
              <a:t>1</a:t>
            </a:fld>
            <a:endParaRPr lang="en-US"/>
          </a:p>
        </p:txBody>
      </p:sp>
    </p:spTree>
    <p:extLst>
      <p:ext uri="{BB962C8B-B14F-4D97-AF65-F5344CB8AC3E}">
        <p14:creationId xmlns:p14="http://schemas.microsoft.com/office/powerpoint/2010/main" val="1858132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642F8D3-838C-45C9-9C81-CA07275B5948}" type="slidenum">
              <a:rPr lang="en-US" smtClean="0"/>
              <a:t>10</a:t>
            </a:fld>
            <a:endParaRPr lang="en-US"/>
          </a:p>
        </p:txBody>
      </p:sp>
    </p:spTree>
    <p:extLst>
      <p:ext uri="{BB962C8B-B14F-4D97-AF65-F5344CB8AC3E}">
        <p14:creationId xmlns:p14="http://schemas.microsoft.com/office/powerpoint/2010/main" val="2420162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642F8D3-838C-45C9-9C81-CA07275B5948}" type="slidenum">
              <a:rPr lang="en-US" smtClean="0"/>
              <a:t>11</a:t>
            </a:fld>
            <a:endParaRPr lang="en-US"/>
          </a:p>
        </p:txBody>
      </p:sp>
    </p:spTree>
    <p:extLst>
      <p:ext uri="{BB962C8B-B14F-4D97-AF65-F5344CB8AC3E}">
        <p14:creationId xmlns:p14="http://schemas.microsoft.com/office/powerpoint/2010/main" val="1739229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A79FDD-73DA-4947-A8C4-E7A4BAC9578E}" type="slidenum">
              <a:rPr kumimoji="0" lang="en-IN" sz="1200" b="0" i="0" u="none" strike="noStrike" kern="1200" cap="none" spc="0" normalizeH="0" baseline="0" noProof="0" smtClean="0">
                <a:ln>
                  <a:noFill/>
                </a:ln>
                <a:solidFill>
                  <a:prstClr val="black"/>
                </a:solidFill>
                <a:effectLst/>
                <a:uLnTx/>
                <a:uFillTx/>
                <a:latin typeface="Calibri"/>
                <a:ea typeface="ＭＳ Ｐゴシック" pitchFamily="-105"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N" sz="1200" b="0" i="0" u="none" strike="noStrike" kern="1200" cap="none" spc="0" normalizeH="0" baseline="0" noProof="0">
              <a:ln>
                <a:noFill/>
              </a:ln>
              <a:solidFill>
                <a:prstClr val="black"/>
              </a:solidFill>
              <a:effectLst/>
              <a:uLnTx/>
              <a:uFillTx/>
              <a:latin typeface="Calibri"/>
              <a:ea typeface="ＭＳ Ｐゴシック" pitchFamily="-105" charset="-128"/>
              <a:cs typeface="+mn-cs"/>
            </a:endParaRPr>
          </a:p>
        </p:txBody>
      </p:sp>
    </p:spTree>
    <p:extLst>
      <p:ext uri="{BB962C8B-B14F-4D97-AF65-F5344CB8AC3E}">
        <p14:creationId xmlns:p14="http://schemas.microsoft.com/office/powerpoint/2010/main" val="180356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642F8D3-838C-45C9-9C81-CA07275B5948}" type="slidenum">
              <a:rPr lang="en-US" smtClean="0"/>
              <a:t>2</a:t>
            </a:fld>
            <a:endParaRPr lang="en-US"/>
          </a:p>
        </p:txBody>
      </p:sp>
    </p:spTree>
    <p:extLst>
      <p:ext uri="{BB962C8B-B14F-4D97-AF65-F5344CB8AC3E}">
        <p14:creationId xmlns:p14="http://schemas.microsoft.com/office/powerpoint/2010/main" val="4249537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642F8D3-838C-45C9-9C81-CA07275B5948}" type="slidenum">
              <a:rPr lang="en-US" smtClean="0"/>
              <a:t>3</a:t>
            </a:fld>
            <a:endParaRPr lang="en-US"/>
          </a:p>
        </p:txBody>
      </p:sp>
    </p:spTree>
    <p:extLst>
      <p:ext uri="{BB962C8B-B14F-4D97-AF65-F5344CB8AC3E}">
        <p14:creationId xmlns:p14="http://schemas.microsoft.com/office/powerpoint/2010/main" val="358667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642F8D3-838C-45C9-9C81-CA07275B5948}" type="slidenum">
              <a:rPr lang="en-US" smtClean="0"/>
              <a:t>4</a:t>
            </a:fld>
            <a:endParaRPr lang="en-US"/>
          </a:p>
        </p:txBody>
      </p:sp>
    </p:spTree>
    <p:extLst>
      <p:ext uri="{BB962C8B-B14F-4D97-AF65-F5344CB8AC3E}">
        <p14:creationId xmlns:p14="http://schemas.microsoft.com/office/powerpoint/2010/main" val="419115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642F8D3-838C-45C9-9C81-CA07275B5948}" type="slidenum">
              <a:rPr lang="en-US" smtClean="0"/>
              <a:t>5</a:t>
            </a:fld>
            <a:endParaRPr lang="en-US"/>
          </a:p>
        </p:txBody>
      </p:sp>
    </p:spTree>
    <p:extLst>
      <p:ext uri="{BB962C8B-B14F-4D97-AF65-F5344CB8AC3E}">
        <p14:creationId xmlns:p14="http://schemas.microsoft.com/office/powerpoint/2010/main" val="3707763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642F8D3-838C-45C9-9C81-CA07275B5948}" type="slidenum">
              <a:rPr lang="en-US" smtClean="0"/>
              <a:t>6</a:t>
            </a:fld>
            <a:endParaRPr lang="en-US"/>
          </a:p>
        </p:txBody>
      </p:sp>
    </p:spTree>
    <p:extLst>
      <p:ext uri="{BB962C8B-B14F-4D97-AF65-F5344CB8AC3E}">
        <p14:creationId xmlns:p14="http://schemas.microsoft.com/office/powerpoint/2010/main" val="3684669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6ADDC4-2E03-4CDA-83CF-FF2CD9938EAD}"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9792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642F8D3-838C-45C9-9C81-CA07275B5948}" type="slidenum">
              <a:rPr lang="en-US" smtClean="0"/>
              <a:t>8</a:t>
            </a:fld>
            <a:endParaRPr lang="en-US"/>
          </a:p>
        </p:txBody>
      </p:sp>
    </p:spTree>
    <p:extLst>
      <p:ext uri="{BB962C8B-B14F-4D97-AF65-F5344CB8AC3E}">
        <p14:creationId xmlns:p14="http://schemas.microsoft.com/office/powerpoint/2010/main" val="237558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37E017-448A-4B41-95A6-DCB61A6C3F54}"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804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2BEE79-CD09-4AED-ACFF-41C80E224630}" type="datetimeFigureOut">
              <a:rPr lang="en-IN" smtClean="0"/>
              <a:pPr/>
              <a:t>24-10-2022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6A9F7D0-6139-4C46-80E8-2D23B338042A}"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BEE79-CD09-4AED-ACFF-41C80E224630}" type="datetimeFigureOut">
              <a:rPr lang="en-IN" smtClean="0"/>
              <a:pPr/>
              <a:t>24-10-2022</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9F7D0-6139-4C46-80E8-2D23B338042A}"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1.xml"/><Relationship Id="rId5" Type="http://schemas.openxmlformats.org/officeDocument/2006/relationships/image" Target="../media/image9.pn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2.xml"/><Relationship Id="rId5" Type="http://schemas.openxmlformats.org/officeDocument/2006/relationships/image" Target="../media/image9.pn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1.png"/><Relationship Id="rId2" Type="http://schemas.openxmlformats.org/officeDocument/2006/relationships/slideLayout" Target="../slideLayouts/slideLayout7.xml"/><Relationship Id="rId1" Type="http://schemas.openxmlformats.org/officeDocument/2006/relationships/tags" Target="../tags/tag13.xml"/><Relationship Id="rId6" Type="http://schemas.openxmlformats.org/officeDocument/2006/relationships/image" Target="../media/image20.jpeg"/><Relationship Id="rId5" Type="http://schemas.openxmlformats.org/officeDocument/2006/relationships/slide" Target="slide1.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2.xml"/><Relationship Id="rId7"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10.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4.xml"/><Relationship Id="rId7"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image" Target="../media/image6.jpeg"/><Relationship Id="rId5" Type="http://schemas.openxmlformats.org/officeDocument/2006/relationships/image" Target="../media/image5.jpeg"/><Relationship Id="rId10" Type="http://schemas.openxmlformats.org/officeDocument/2006/relationships/image" Target="../media/image9.png"/><Relationship Id="rId4" Type="http://schemas.openxmlformats.org/officeDocument/2006/relationships/image" Target="../media/image4.jpeg"/><Relationship Id="rId9"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6.xml"/><Relationship Id="rId6" Type="http://schemas.openxmlformats.org/officeDocument/2006/relationships/image" Target="../media/image12.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7.xml"/><Relationship Id="rId6" Type="http://schemas.openxmlformats.org/officeDocument/2006/relationships/image" Target="../media/image5.jpeg"/><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notesSlide" Target="../notesSlides/notesSlide7.xml"/><Relationship Id="rId7"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5.jpe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9.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9.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8406027_xl.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7" name="Picture 6" descr="16247184_xl.jpg"/>
          <p:cNvPicPr>
            <a:picLocks noChangeAspect="1"/>
          </p:cNvPicPr>
          <p:nvPr/>
        </p:nvPicPr>
        <p:blipFill>
          <a:blip r:embed="rId5" cstate="screen">
            <a:clrChange>
              <a:clrFrom>
                <a:srgbClr val="FFFFFF"/>
              </a:clrFrom>
              <a:clrTo>
                <a:srgbClr val="FFFFFF">
                  <a:alpha val="0"/>
                </a:srgbClr>
              </a:clrTo>
            </a:clrChange>
            <a:duotone>
              <a:prstClr val="black"/>
              <a:srgbClr val="D9C3A5">
                <a:tint val="50000"/>
                <a:satMod val="180000"/>
              </a:srgbClr>
            </a:duotone>
            <a:lum bright="-10000" contrast="-10000"/>
            <a:extLst>
              <a:ext uri="{28A0092B-C50C-407E-A947-70E740481C1C}">
                <a14:useLocalDpi xmlns:a14="http://schemas.microsoft.com/office/drawing/2010/main"/>
              </a:ext>
            </a:extLst>
          </a:blip>
          <a:srcRect/>
          <a:stretch>
            <a:fillRect/>
          </a:stretch>
        </p:blipFill>
        <p:spPr>
          <a:xfrm rot="-60000">
            <a:off x="180294" y="260648"/>
            <a:ext cx="5003992" cy="6264696"/>
          </a:xfrm>
          <a:prstGeom prst="rect">
            <a:avLst/>
          </a:prstGeom>
        </p:spPr>
      </p:pic>
      <p:pic>
        <p:nvPicPr>
          <p:cNvPr id="8" name="Picture 7" descr="27888186_xl.jpg"/>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rot="-60000">
            <a:off x="335497" y="622933"/>
            <a:ext cx="4680000" cy="4893656"/>
          </a:xfrm>
          <a:prstGeom prst="rect">
            <a:avLst/>
          </a:prstGeom>
        </p:spPr>
      </p:pic>
    </p:spTree>
    <p:custDataLst>
      <p:tags r:id="rId1"/>
    </p:custDataLst>
  </p:cSld>
  <p:clrMapOvr>
    <a:masterClrMapping/>
  </p:clrMapOvr>
  <mc:AlternateContent xmlns:mc="http://schemas.openxmlformats.org/markup-compatibility/2006">
    <mc:Choice xmlns:p14="http://schemas.microsoft.com/office/powerpoint/2010/main" Requires="p14">
      <p:transition spd="med" p14:dur="700" advTm="27000">
        <p:fade/>
      </p:transition>
    </mc:Choice>
    <mc:Fallback>
      <p:transition spd="med" advTm="2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par>
                          <p:cTn id="12" fill="hold">
                            <p:stCondLst>
                              <p:cond delay="150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36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0" i="0" u="none" strike="noStrike" kern="1200" cap="none" spc="0" normalizeH="0" baseline="0" noProof="0" dirty="0">
                  <a:ln>
                    <a:noFill/>
                  </a:ln>
                  <a:solidFill>
                    <a:prstClr val="black"/>
                  </a:solidFill>
                  <a:effectLst/>
                  <a:uLnTx/>
                  <a:uFillTx/>
                  <a:latin typeface="Calibri"/>
                  <a:ea typeface="+mn-ea"/>
                  <a:cs typeface="+mn-cs"/>
                </a:rPr>
                <a:t>Tools used in Total Quality Management</a:t>
              </a:r>
            </a:p>
          </p:txBody>
        </p:sp>
      </p:grpSp>
      <p:sp>
        <p:nvSpPr>
          <p:cNvPr id="6" name="TextBox 5"/>
          <p:cNvSpPr txBox="1"/>
          <p:nvPr/>
        </p:nvSpPr>
        <p:spPr>
          <a:xfrm>
            <a:off x="683568" y="908720"/>
            <a:ext cx="828092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There are many techniques that will be useful in planning for quality on a project. Some of the most commonly used tools in Total Quality Management (TQM)  are as follows:</a:t>
            </a:r>
          </a:p>
        </p:txBody>
      </p:sp>
      <p:grpSp>
        <p:nvGrpSpPr>
          <p:cNvPr id="3" name="Group 16"/>
          <p:cNvGrpSpPr/>
          <p:nvPr/>
        </p:nvGrpSpPr>
        <p:grpSpPr>
          <a:xfrm>
            <a:off x="-8317432" y="1844912"/>
            <a:ext cx="8893432" cy="396000"/>
            <a:chOff x="-8317432" y="980728"/>
            <a:chExt cx="8893432" cy="734659"/>
          </a:xfrm>
        </p:grpSpPr>
        <p:sp>
          <p:nvSpPr>
            <p:cNvPr id="8" name="Flowchart: Delay 7"/>
            <p:cNvSpPr/>
            <p:nvPr/>
          </p:nvSpPr>
          <p:spPr>
            <a:xfrm>
              <a:off x="0" y="980728"/>
              <a:ext cx="576000" cy="734659"/>
            </a:xfrm>
            <a:prstGeom prst="flowChartDelay">
              <a:avLst/>
            </a:prstGeom>
            <a:solidFill>
              <a:srgbClr val="FFCC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1</a:t>
              </a:r>
              <a:endParaRPr kumimoji="0" lang="en-IN"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p:cNvSpPr/>
            <p:nvPr/>
          </p:nvSpPr>
          <p:spPr>
            <a:xfrm>
              <a:off x="-8317432" y="980728"/>
              <a:ext cx="8317432" cy="734659"/>
            </a:xfrm>
            <a:prstGeom prst="rect">
              <a:avLst/>
            </a:prstGeom>
            <a:solidFill>
              <a:srgbClr val="FFCC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black"/>
                  </a:solidFill>
                  <a:effectLst/>
                  <a:uLnTx/>
                  <a:uFillTx/>
                  <a:latin typeface="Calibri"/>
                  <a:ea typeface="+mn-ea"/>
                  <a:cs typeface="+mn-cs"/>
                </a:rPr>
                <a:t>Cause and Effect Diagrams (or Fishbone or Ishikawa Diagrams)</a:t>
              </a:r>
              <a:endParaRPr kumimoji="0" lang="en-IN" sz="20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7" name="Group 14"/>
          <p:cNvGrpSpPr/>
          <p:nvPr/>
        </p:nvGrpSpPr>
        <p:grpSpPr>
          <a:xfrm>
            <a:off x="-8317432" y="2240912"/>
            <a:ext cx="8893432" cy="396000"/>
            <a:chOff x="-8317432" y="1700808"/>
            <a:chExt cx="8893432" cy="749238"/>
          </a:xfrm>
        </p:grpSpPr>
        <p:sp>
          <p:nvSpPr>
            <p:cNvPr id="11" name="Flowchart: Delay 10"/>
            <p:cNvSpPr/>
            <p:nvPr/>
          </p:nvSpPr>
          <p:spPr>
            <a:xfrm>
              <a:off x="0" y="1715387"/>
              <a:ext cx="576000" cy="734659"/>
            </a:xfrm>
            <a:prstGeom prst="flowChartDelay">
              <a:avLst/>
            </a:prstGeom>
            <a:solidFill>
              <a:srgbClr val="FF9B5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2</a:t>
              </a:r>
              <a:endParaRPr kumimoji="0" lang="en-IN"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Rectangle 11"/>
            <p:cNvSpPr/>
            <p:nvPr/>
          </p:nvSpPr>
          <p:spPr>
            <a:xfrm>
              <a:off x="-8317432" y="1700808"/>
              <a:ext cx="8317432" cy="720080"/>
            </a:xfrm>
            <a:prstGeom prst="rect">
              <a:avLst/>
            </a:prstGeom>
            <a:solidFill>
              <a:srgbClr val="FF9B5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black"/>
                  </a:solidFill>
                  <a:effectLst/>
                  <a:uLnTx/>
                  <a:uFillTx/>
                  <a:latin typeface="Calibri"/>
                  <a:ea typeface="+mn-ea"/>
                  <a:cs typeface="+mn-cs"/>
                </a:rPr>
                <a:t>Histogram</a:t>
              </a:r>
              <a:endParaRPr kumimoji="0" lang="en-IN" sz="20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10" name="Group 81"/>
          <p:cNvGrpSpPr/>
          <p:nvPr/>
        </p:nvGrpSpPr>
        <p:grpSpPr>
          <a:xfrm>
            <a:off x="-8317432" y="2600952"/>
            <a:ext cx="8893432" cy="396000"/>
            <a:chOff x="-8317432" y="2420889"/>
            <a:chExt cx="8893432" cy="763816"/>
          </a:xfrm>
        </p:grpSpPr>
        <p:sp>
          <p:nvSpPr>
            <p:cNvPr id="14" name="Flowchart: Delay 13"/>
            <p:cNvSpPr/>
            <p:nvPr/>
          </p:nvSpPr>
          <p:spPr>
            <a:xfrm>
              <a:off x="0" y="2450046"/>
              <a:ext cx="576000" cy="734659"/>
            </a:xfrm>
            <a:prstGeom prst="flowChartDelay">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3</a:t>
              </a:r>
              <a:endParaRPr kumimoji="0" lang="en-IN"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Rectangle 14"/>
            <p:cNvSpPr/>
            <p:nvPr/>
          </p:nvSpPr>
          <p:spPr>
            <a:xfrm>
              <a:off x="-8317432" y="2420889"/>
              <a:ext cx="8317432" cy="720080"/>
            </a:xfrm>
            <a:prstGeom prst="rect">
              <a:avLst/>
            </a:prstGeom>
            <a:solidFill>
              <a:srgbClr val="FF7C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black"/>
                  </a:solidFill>
                  <a:effectLst/>
                  <a:uLnTx/>
                  <a:uFillTx/>
                  <a:latin typeface="Calibri"/>
                  <a:ea typeface="+mn-ea"/>
                  <a:cs typeface="+mn-cs"/>
                </a:rPr>
                <a:t>Scatter Chart/Scatter Diagrams/Dot Plot</a:t>
              </a:r>
              <a:endParaRPr kumimoji="0" lang="en-IN" sz="20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13" name="Group 14"/>
          <p:cNvGrpSpPr/>
          <p:nvPr/>
        </p:nvGrpSpPr>
        <p:grpSpPr>
          <a:xfrm>
            <a:off x="-8317432" y="2960992"/>
            <a:ext cx="8893432" cy="396000"/>
            <a:chOff x="-8317432" y="3184705"/>
            <a:chExt cx="8893432" cy="748351"/>
          </a:xfrm>
        </p:grpSpPr>
        <p:sp>
          <p:nvSpPr>
            <p:cNvPr id="17" name="Flowchart: Delay 16"/>
            <p:cNvSpPr/>
            <p:nvPr/>
          </p:nvSpPr>
          <p:spPr>
            <a:xfrm>
              <a:off x="0" y="3184705"/>
              <a:ext cx="576000" cy="734660"/>
            </a:xfrm>
            <a:prstGeom prst="flowChartDelay">
              <a:avLst/>
            </a:prstGeom>
            <a:solidFill>
              <a:srgbClr val="FF3F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4</a:t>
              </a:r>
              <a:endParaRPr kumimoji="0" lang="en-IN"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18" name="Rectangle 17"/>
            <p:cNvSpPr/>
            <p:nvPr/>
          </p:nvSpPr>
          <p:spPr>
            <a:xfrm>
              <a:off x="-8317432" y="3198397"/>
              <a:ext cx="8317432" cy="734659"/>
            </a:xfrm>
            <a:prstGeom prst="rect">
              <a:avLst/>
            </a:prstGeom>
            <a:solidFill>
              <a:srgbClr val="FF3F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white"/>
                  </a:solidFill>
                  <a:effectLst/>
                  <a:uLnTx/>
                  <a:uFillTx/>
                  <a:latin typeface="Calibri"/>
                  <a:ea typeface="+mn-ea"/>
                  <a:cs typeface="+mn-cs"/>
                </a:rPr>
                <a:t>Flowchart</a:t>
              </a:r>
              <a:endParaRPr kumimoji="0" lang="en-IN" sz="2000" b="0" i="0" u="none" strike="noStrike" kern="1200" cap="none" spc="0" normalizeH="0" baseline="0" noProof="0" dirty="0">
                <a:ln>
                  <a:noFill/>
                </a:ln>
                <a:solidFill>
                  <a:prstClr val="white"/>
                </a:solidFill>
                <a:effectLst/>
                <a:uLnTx/>
                <a:uFillTx/>
                <a:latin typeface="Calibri"/>
                <a:ea typeface="+mn-ea"/>
                <a:cs typeface="+mn-cs"/>
              </a:endParaRPr>
            </a:p>
          </p:txBody>
        </p:sp>
      </p:grpSp>
      <p:grpSp>
        <p:nvGrpSpPr>
          <p:cNvPr id="16" name="Group 14"/>
          <p:cNvGrpSpPr/>
          <p:nvPr/>
        </p:nvGrpSpPr>
        <p:grpSpPr>
          <a:xfrm>
            <a:off x="-8317432" y="3321032"/>
            <a:ext cx="8893432" cy="396000"/>
            <a:chOff x="-8317432" y="3184705"/>
            <a:chExt cx="8893432" cy="734659"/>
          </a:xfrm>
          <a:solidFill>
            <a:srgbClr val="83AF87"/>
          </a:solidFill>
        </p:grpSpPr>
        <p:sp>
          <p:nvSpPr>
            <p:cNvPr id="20" name="Flowchart: Delay 19"/>
            <p:cNvSpPr/>
            <p:nvPr/>
          </p:nvSpPr>
          <p:spPr>
            <a:xfrm>
              <a:off x="0" y="3184705"/>
              <a:ext cx="576000" cy="734659"/>
            </a:xfrm>
            <a:prstGeom prst="flowChartDelay">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5</a:t>
              </a:r>
              <a:endParaRPr kumimoji="0" lang="en-IN"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p:cNvSpPr/>
            <p:nvPr/>
          </p:nvSpPr>
          <p:spPr>
            <a:xfrm>
              <a:off x="-8317432" y="3198397"/>
              <a:ext cx="8317432" cy="706388"/>
            </a:xfrm>
            <a:prstGeom prst="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white"/>
                  </a:solidFill>
                  <a:effectLst/>
                  <a:uLnTx/>
                  <a:uFillTx/>
                  <a:latin typeface="Calibri"/>
                  <a:ea typeface="+mn-ea"/>
                  <a:cs typeface="+mn-cs"/>
                </a:rPr>
                <a:t>Control Charts</a:t>
              </a:r>
              <a:endParaRPr kumimoji="0" lang="en-IN" sz="2000" b="0" i="0" u="none" strike="noStrike" kern="1200" cap="none" spc="0" normalizeH="0" baseline="0" noProof="0" dirty="0">
                <a:ln>
                  <a:noFill/>
                </a:ln>
                <a:solidFill>
                  <a:prstClr val="white"/>
                </a:solidFill>
                <a:effectLst/>
                <a:uLnTx/>
                <a:uFillTx/>
                <a:latin typeface="Calibri"/>
                <a:ea typeface="+mn-ea"/>
                <a:cs typeface="+mn-cs"/>
              </a:endParaRPr>
            </a:p>
          </p:txBody>
        </p:sp>
      </p:grpSp>
      <p:grpSp>
        <p:nvGrpSpPr>
          <p:cNvPr id="19" name="Group 14"/>
          <p:cNvGrpSpPr/>
          <p:nvPr/>
        </p:nvGrpSpPr>
        <p:grpSpPr>
          <a:xfrm>
            <a:off x="-8317432" y="3681072"/>
            <a:ext cx="8893432" cy="396000"/>
            <a:chOff x="-8317432" y="3184705"/>
            <a:chExt cx="8893432" cy="734659"/>
          </a:xfrm>
          <a:solidFill>
            <a:srgbClr val="A7D971"/>
          </a:solidFill>
        </p:grpSpPr>
        <p:sp>
          <p:nvSpPr>
            <p:cNvPr id="23" name="Flowchart: Delay 22"/>
            <p:cNvSpPr/>
            <p:nvPr/>
          </p:nvSpPr>
          <p:spPr>
            <a:xfrm>
              <a:off x="0" y="3184705"/>
              <a:ext cx="576000" cy="734659"/>
            </a:xfrm>
            <a:prstGeom prst="flowChartDelay">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mn-cs"/>
                </a:rPr>
                <a:t>6</a:t>
              </a:r>
              <a:endParaRPr kumimoji="0" lang="en-IN"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4" name="Rectangle 23"/>
            <p:cNvSpPr/>
            <p:nvPr/>
          </p:nvSpPr>
          <p:spPr>
            <a:xfrm>
              <a:off x="-8317432" y="3198397"/>
              <a:ext cx="8317432" cy="706388"/>
            </a:xfrm>
            <a:prstGeom prst="rect">
              <a:avLst/>
            </a:prstGeom>
            <a:solidFill>
              <a:schemeClr val="accent4">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white"/>
                  </a:solidFill>
                  <a:effectLst/>
                  <a:uLnTx/>
                  <a:uFillTx/>
                  <a:latin typeface="Calibri"/>
                  <a:ea typeface="+mn-ea"/>
                  <a:cs typeface="+mn-cs"/>
                </a:rPr>
                <a:t>Pareto Charts</a:t>
              </a:r>
              <a:endParaRPr kumimoji="0" lang="en-IN" sz="2000" b="0" i="0" u="none" strike="noStrike" kern="1200" cap="none" spc="0" normalizeH="0" baseline="0" noProof="0" dirty="0">
                <a:ln>
                  <a:noFill/>
                </a:ln>
                <a:solidFill>
                  <a:prstClr val="white"/>
                </a:solidFill>
                <a:effectLst/>
                <a:uLnTx/>
                <a:uFillTx/>
                <a:latin typeface="Calibri"/>
                <a:ea typeface="+mn-ea"/>
                <a:cs typeface="+mn-cs"/>
              </a:endParaRPr>
            </a:p>
          </p:txBody>
        </p:sp>
      </p:grpSp>
      <p:grpSp>
        <p:nvGrpSpPr>
          <p:cNvPr id="22" name="Group 14"/>
          <p:cNvGrpSpPr/>
          <p:nvPr/>
        </p:nvGrpSpPr>
        <p:grpSpPr>
          <a:xfrm>
            <a:off x="-8317432" y="4041112"/>
            <a:ext cx="8893432" cy="403244"/>
            <a:chOff x="-8317432" y="3184705"/>
            <a:chExt cx="8893432" cy="762041"/>
          </a:xfrm>
        </p:grpSpPr>
        <p:sp>
          <p:nvSpPr>
            <p:cNvPr id="26" name="Flowchart: Delay 25"/>
            <p:cNvSpPr/>
            <p:nvPr/>
          </p:nvSpPr>
          <p:spPr>
            <a:xfrm>
              <a:off x="0" y="3184705"/>
              <a:ext cx="576000" cy="734660"/>
            </a:xfrm>
            <a:prstGeom prst="flowChartDelay">
              <a:avLst/>
            </a:prstGeom>
            <a:solidFill>
              <a:srgbClr val="B482D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7</a:t>
              </a:r>
              <a:endParaRPr kumimoji="0" lang="en-IN"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27" name="Rectangle 26"/>
            <p:cNvSpPr/>
            <p:nvPr/>
          </p:nvSpPr>
          <p:spPr>
            <a:xfrm>
              <a:off x="-8317432" y="3198395"/>
              <a:ext cx="8317432" cy="748351"/>
            </a:xfrm>
            <a:prstGeom prst="rect">
              <a:avLst/>
            </a:prstGeom>
            <a:solidFill>
              <a:srgbClr val="B482D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black"/>
                  </a:solidFill>
                  <a:effectLst/>
                  <a:uLnTx/>
                  <a:uFillTx/>
                  <a:latin typeface="Calibri"/>
                  <a:ea typeface="+mn-ea"/>
                  <a:cs typeface="+mn-cs"/>
                </a:rPr>
                <a:t>Pie Charts</a:t>
              </a:r>
              <a:endParaRPr kumimoji="0" lang="en-IN" sz="20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25" name="Group 14"/>
          <p:cNvGrpSpPr/>
          <p:nvPr/>
        </p:nvGrpSpPr>
        <p:grpSpPr>
          <a:xfrm>
            <a:off x="-8317432" y="4401152"/>
            <a:ext cx="8893432" cy="396000"/>
            <a:chOff x="-8317432" y="3184705"/>
            <a:chExt cx="8893432" cy="734659"/>
          </a:xfrm>
          <a:solidFill>
            <a:srgbClr val="5B86BB"/>
          </a:solidFill>
        </p:grpSpPr>
        <p:sp>
          <p:nvSpPr>
            <p:cNvPr id="29" name="Flowchart: Delay 28"/>
            <p:cNvSpPr/>
            <p:nvPr/>
          </p:nvSpPr>
          <p:spPr>
            <a:xfrm>
              <a:off x="0" y="3184705"/>
              <a:ext cx="576000" cy="734659"/>
            </a:xfrm>
            <a:prstGeom prst="flowChartDelay">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8</a:t>
              </a:r>
              <a:endParaRPr kumimoji="0" lang="en-IN"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Rectangle 29"/>
            <p:cNvSpPr/>
            <p:nvPr/>
          </p:nvSpPr>
          <p:spPr>
            <a:xfrm>
              <a:off x="-8317432" y="3198397"/>
              <a:ext cx="8317432" cy="7063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black"/>
                  </a:solidFill>
                  <a:effectLst/>
                  <a:uLnTx/>
                  <a:uFillTx/>
                  <a:latin typeface="Calibri"/>
                  <a:ea typeface="+mn-ea"/>
                  <a:cs typeface="+mn-cs"/>
                </a:rPr>
                <a:t>Bar Graphs/Bar Charts</a:t>
              </a:r>
              <a:endParaRPr kumimoji="0" lang="en-IN" sz="20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28" name="Group 14"/>
          <p:cNvGrpSpPr/>
          <p:nvPr/>
        </p:nvGrpSpPr>
        <p:grpSpPr>
          <a:xfrm>
            <a:off x="-8317432" y="4761192"/>
            <a:ext cx="8893432" cy="396000"/>
            <a:chOff x="-8317432" y="3184705"/>
            <a:chExt cx="8893432" cy="734659"/>
          </a:xfrm>
          <a:solidFill>
            <a:srgbClr val="8FBECB"/>
          </a:solidFill>
        </p:grpSpPr>
        <p:sp>
          <p:nvSpPr>
            <p:cNvPr id="32" name="Flowchart: Delay 31"/>
            <p:cNvSpPr/>
            <p:nvPr/>
          </p:nvSpPr>
          <p:spPr>
            <a:xfrm>
              <a:off x="0" y="3184705"/>
              <a:ext cx="576000" cy="734659"/>
            </a:xfrm>
            <a:prstGeom prst="flowChartDelay">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9</a:t>
              </a:r>
              <a:endParaRPr kumimoji="0" lang="en-IN"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33" name="Rectangle 32"/>
            <p:cNvSpPr/>
            <p:nvPr/>
          </p:nvSpPr>
          <p:spPr>
            <a:xfrm>
              <a:off x="-8317432" y="3198397"/>
              <a:ext cx="8317432" cy="7063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black"/>
                  </a:solidFill>
                  <a:effectLst/>
                  <a:uLnTx/>
                  <a:uFillTx/>
                  <a:latin typeface="Calibri"/>
                  <a:ea typeface="+mn-ea"/>
                  <a:cs typeface="+mn-cs"/>
                </a:rPr>
                <a:t>Frequency Polygons</a:t>
              </a:r>
              <a:endParaRPr kumimoji="0" lang="en-IN" sz="20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31" name="Group 33"/>
          <p:cNvGrpSpPr/>
          <p:nvPr/>
        </p:nvGrpSpPr>
        <p:grpSpPr>
          <a:xfrm>
            <a:off x="-8317432" y="5121232"/>
            <a:ext cx="8893432" cy="396000"/>
            <a:chOff x="-8317432" y="3184705"/>
            <a:chExt cx="8893432" cy="734659"/>
          </a:xfrm>
          <a:solidFill>
            <a:srgbClr val="83AF87"/>
          </a:solidFill>
        </p:grpSpPr>
        <p:sp>
          <p:nvSpPr>
            <p:cNvPr id="35" name="Flowchart: Delay 34"/>
            <p:cNvSpPr/>
            <p:nvPr/>
          </p:nvSpPr>
          <p:spPr>
            <a:xfrm>
              <a:off x="0" y="3184705"/>
              <a:ext cx="576000" cy="734659"/>
            </a:xfrm>
            <a:prstGeom prst="flowChartDelay">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10</a:t>
              </a:r>
              <a:endParaRPr kumimoji="0" lang="en-IN"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36" name="Rectangle 35"/>
            <p:cNvSpPr/>
            <p:nvPr/>
          </p:nvSpPr>
          <p:spPr>
            <a:xfrm>
              <a:off x="-8317432" y="3198397"/>
              <a:ext cx="8317432" cy="7063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black"/>
                  </a:solidFill>
                  <a:effectLst/>
                  <a:uLnTx/>
                  <a:uFillTx/>
                  <a:latin typeface="Calibri"/>
                  <a:ea typeface="+mn-ea"/>
                  <a:cs typeface="+mn-cs"/>
                </a:rPr>
                <a:t>Line Graph</a:t>
              </a:r>
              <a:endParaRPr kumimoji="0" lang="en-IN" sz="20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34" name="Group 14"/>
          <p:cNvGrpSpPr/>
          <p:nvPr/>
        </p:nvGrpSpPr>
        <p:grpSpPr>
          <a:xfrm>
            <a:off x="-8317432" y="5481272"/>
            <a:ext cx="8893432" cy="396000"/>
            <a:chOff x="-8317432" y="3184705"/>
            <a:chExt cx="8893432" cy="734659"/>
          </a:xfrm>
          <a:solidFill>
            <a:srgbClr val="A7D971"/>
          </a:solidFill>
        </p:grpSpPr>
        <p:sp>
          <p:nvSpPr>
            <p:cNvPr id="38" name="Flowchart: Delay 37"/>
            <p:cNvSpPr/>
            <p:nvPr/>
          </p:nvSpPr>
          <p:spPr>
            <a:xfrm>
              <a:off x="0" y="3184705"/>
              <a:ext cx="576000" cy="734659"/>
            </a:xfrm>
            <a:prstGeom prst="flowChartDelay">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11</a:t>
              </a:r>
              <a:endParaRPr kumimoji="0" lang="en-IN"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39" name="Rectangle 38"/>
            <p:cNvSpPr/>
            <p:nvPr/>
          </p:nvSpPr>
          <p:spPr>
            <a:xfrm>
              <a:off x="-8317432" y="3198397"/>
              <a:ext cx="8317432" cy="7063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black"/>
                  </a:solidFill>
                  <a:effectLst/>
                  <a:uLnTx/>
                  <a:uFillTx/>
                  <a:latin typeface="Calibri"/>
                  <a:ea typeface="+mn-ea"/>
                  <a:cs typeface="+mn-cs"/>
                </a:rPr>
                <a:t>Ogive</a:t>
              </a:r>
              <a:endParaRPr kumimoji="0" lang="en-IN" sz="20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37" name="Group 14"/>
          <p:cNvGrpSpPr/>
          <p:nvPr/>
        </p:nvGrpSpPr>
        <p:grpSpPr>
          <a:xfrm>
            <a:off x="-8317432" y="5841312"/>
            <a:ext cx="8893432" cy="396000"/>
            <a:chOff x="-8317432" y="3184705"/>
            <a:chExt cx="8893432" cy="796787"/>
          </a:xfrm>
          <a:solidFill>
            <a:srgbClr val="A7D971"/>
          </a:solidFill>
        </p:grpSpPr>
        <p:sp>
          <p:nvSpPr>
            <p:cNvPr id="41" name="Flowchart: Delay 40"/>
            <p:cNvSpPr/>
            <p:nvPr/>
          </p:nvSpPr>
          <p:spPr>
            <a:xfrm>
              <a:off x="0" y="3184705"/>
              <a:ext cx="576000" cy="734659"/>
            </a:xfrm>
            <a:prstGeom prst="flowChartDelay">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12</a:t>
              </a:r>
              <a:endParaRPr kumimoji="0" lang="en-IN"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42" name="Rectangle 41"/>
            <p:cNvSpPr/>
            <p:nvPr/>
          </p:nvSpPr>
          <p:spPr>
            <a:xfrm>
              <a:off x="-8317432" y="3198394"/>
              <a:ext cx="8317432" cy="783098"/>
            </a:xfrm>
            <a:prstGeom prst="rect">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IN" sz="2000" b="1" i="0" u="none" strike="noStrike" kern="1200" cap="none" spc="0" normalizeH="0" baseline="0" noProof="0" dirty="0">
                  <a:ln>
                    <a:noFill/>
                  </a:ln>
                  <a:solidFill>
                    <a:prstClr val="black"/>
                  </a:solidFill>
                  <a:effectLst/>
                  <a:uLnTx/>
                  <a:uFillTx/>
                  <a:latin typeface="Calibri"/>
                  <a:ea typeface="+mn-ea"/>
                  <a:cs typeface="+mn-cs"/>
                </a:rPr>
                <a:t>Box-and-whisker Plots/Box Plots</a:t>
              </a:r>
              <a:endParaRPr kumimoji="0" lang="en-IN" sz="20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43" name="TextBox 42"/>
          <p:cNvSpPr txBox="1"/>
          <p:nvPr/>
        </p:nvSpPr>
        <p:spPr>
          <a:xfrm>
            <a:off x="683568" y="6381328"/>
            <a:ext cx="835292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800" b="0" i="0" u="none" strike="noStrike" kern="1200" cap="none" spc="0" normalizeH="0" baseline="0" noProof="0" dirty="0">
                <a:ln>
                  <a:noFill/>
                </a:ln>
                <a:solidFill>
                  <a:prstClr val="black"/>
                </a:solidFill>
                <a:effectLst/>
                <a:uLnTx/>
                <a:uFillTx/>
                <a:latin typeface="Calibri"/>
                <a:ea typeface="+mn-ea"/>
                <a:cs typeface="+mn-cs"/>
              </a:rPr>
              <a:t>Let us now look at each in detail.</a:t>
            </a:r>
          </a:p>
        </p:txBody>
      </p:sp>
      <p:pic>
        <p:nvPicPr>
          <p:cNvPr id="45" name="Picture 44">
            <a:extLst>
              <a:ext uri="{FF2B5EF4-FFF2-40B4-BE49-F238E27FC236}">
                <a16:creationId xmlns:a16="http://schemas.microsoft.com/office/drawing/2014/main" id="{772E5667-CC5D-4D5C-A897-C49BC25652A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extLst>
      <p:ext uri="{BB962C8B-B14F-4D97-AF65-F5344CB8AC3E}">
        <p14:creationId xmlns:p14="http://schemas.microsoft.com/office/powerpoint/2010/main" val="2343328168"/>
      </p:ext>
    </p:extLst>
  </p:cSld>
  <p:clrMapOvr>
    <a:masterClrMapping/>
  </p:clrMapOvr>
  <mc:AlternateContent xmlns:mc="http://schemas.openxmlformats.org/markup-compatibility/2006">
    <mc:Choice xmlns:p14="http://schemas.microsoft.com/office/powerpoint/2010/main" Requires="p14">
      <p:transition spd="med" p14:dur="700" advTm="57000">
        <p:fade/>
      </p:transition>
    </mc:Choice>
    <mc:Fallback>
      <p:transition spd="med" advTm="5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6" presetClass="emph" presetSubtype="0" fill="hold" nodeType="afterEffect">
                                  <p:stCondLst>
                                    <p:cond delay="10500"/>
                                  </p:stCondLst>
                                  <p:childTnLst>
                                    <p:animEffect transition="out" filter="fade">
                                      <p:cBhvr>
                                        <p:cTn id="10" dur="1000" tmFilter="0, 0; .2, .5; .8, .5; 1, 0"/>
                                        <p:tgtEl>
                                          <p:spTgt spid="3"/>
                                        </p:tgtEl>
                                      </p:cBhvr>
                                    </p:animEffect>
                                    <p:animScale>
                                      <p:cBhvr>
                                        <p:cTn id="11" dur="500" autoRev="1" fill="hold"/>
                                        <p:tgtEl>
                                          <p:spTgt spid="3"/>
                                        </p:tgtEl>
                                      </p:cBhvr>
                                      <p:by x="105000" y="105000"/>
                                    </p:animScale>
                                  </p:childTnLst>
                                </p:cTn>
                              </p:par>
                              <p:par>
                                <p:cTn id="12" presetID="63" presetClass="path" presetSubtype="0" accel="50000" decel="50000" fill="hold" nodeType="withEffect">
                                  <p:stCondLst>
                                    <p:cond delay="10500"/>
                                  </p:stCondLst>
                                  <p:childTnLst>
                                    <p:animMotion origin="layout" path="M 3.88889E-6 1.44509E-6 L 0.88385 0.00693 " pathEditMode="relative" rAng="0" ptsTypes="AA">
                                      <p:cBhvr>
                                        <p:cTn id="13" dur="1000" fill="hold"/>
                                        <p:tgtEl>
                                          <p:spTgt spid="3"/>
                                        </p:tgtEl>
                                        <p:attrNameLst>
                                          <p:attrName>ppt_x</p:attrName>
                                          <p:attrName>ppt_y</p:attrName>
                                        </p:attrNameLst>
                                      </p:cBhvr>
                                      <p:rCtr x="442" y="3"/>
                                    </p:animMotion>
                                  </p:childTnLst>
                                </p:cTn>
                              </p:par>
                            </p:childTnLst>
                          </p:cTn>
                        </p:par>
                        <p:par>
                          <p:cTn id="14" fill="hold">
                            <p:stCondLst>
                              <p:cond delay="12000"/>
                            </p:stCondLst>
                            <p:childTnLst>
                              <p:par>
                                <p:cTn id="15" presetID="26" presetClass="emph" presetSubtype="0" fill="hold" nodeType="afterEffect">
                                  <p:stCondLst>
                                    <p:cond delay="3750"/>
                                  </p:stCondLst>
                                  <p:childTnLst>
                                    <p:animEffect transition="out" filter="fade">
                                      <p:cBhvr>
                                        <p:cTn id="16" dur="1000" tmFilter="0, 0; .2, .5; .8, .5; 1, 0"/>
                                        <p:tgtEl>
                                          <p:spTgt spid="7"/>
                                        </p:tgtEl>
                                      </p:cBhvr>
                                    </p:animEffect>
                                    <p:animScale>
                                      <p:cBhvr>
                                        <p:cTn id="17" dur="500" autoRev="1" fill="hold"/>
                                        <p:tgtEl>
                                          <p:spTgt spid="7"/>
                                        </p:tgtEl>
                                      </p:cBhvr>
                                      <p:by x="105000" y="105000"/>
                                    </p:animScale>
                                  </p:childTnLst>
                                </p:cTn>
                              </p:par>
                              <p:par>
                                <p:cTn id="18" presetID="63" presetClass="path" presetSubtype="0" accel="50000" decel="50000" fill="hold" nodeType="withEffect">
                                  <p:stCondLst>
                                    <p:cond delay="3750"/>
                                  </p:stCondLst>
                                  <p:childTnLst>
                                    <p:animMotion origin="layout" path="M 3.88889E-6 -4.68208E-6 L 0.88385 0.00024 " pathEditMode="relative" rAng="0" ptsTypes="AA">
                                      <p:cBhvr>
                                        <p:cTn id="19" dur="1000" fill="hold"/>
                                        <p:tgtEl>
                                          <p:spTgt spid="7"/>
                                        </p:tgtEl>
                                        <p:attrNameLst>
                                          <p:attrName>ppt_x</p:attrName>
                                          <p:attrName>ppt_y</p:attrName>
                                        </p:attrNameLst>
                                      </p:cBhvr>
                                      <p:rCtr x="442" y="0"/>
                                    </p:animMotion>
                                  </p:childTnLst>
                                </p:cTn>
                              </p:par>
                            </p:childTnLst>
                          </p:cTn>
                        </p:par>
                        <p:par>
                          <p:cTn id="20" fill="hold">
                            <p:stCondLst>
                              <p:cond delay="16750"/>
                            </p:stCondLst>
                            <p:childTnLst>
                              <p:par>
                                <p:cTn id="21" presetID="26" presetClass="emph" presetSubtype="0" fill="hold" nodeType="afterEffect">
                                  <p:stCondLst>
                                    <p:cond delay="2000"/>
                                  </p:stCondLst>
                                  <p:childTnLst>
                                    <p:animEffect transition="out" filter="fade">
                                      <p:cBhvr>
                                        <p:cTn id="22" dur="1000" tmFilter="0, 0; .2, .5; .8, .5; 1, 0"/>
                                        <p:tgtEl>
                                          <p:spTgt spid="10"/>
                                        </p:tgtEl>
                                      </p:cBhvr>
                                    </p:animEffect>
                                    <p:animScale>
                                      <p:cBhvr>
                                        <p:cTn id="23" dur="500" autoRev="1" fill="hold"/>
                                        <p:tgtEl>
                                          <p:spTgt spid="10"/>
                                        </p:tgtEl>
                                      </p:cBhvr>
                                      <p:by x="105000" y="105000"/>
                                    </p:animScale>
                                  </p:childTnLst>
                                </p:cTn>
                              </p:par>
                              <p:par>
                                <p:cTn id="24" presetID="63" presetClass="path" presetSubtype="0" accel="50000" decel="50000" fill="hold" nodeType="withEffect">
                                  <p:stCondLst>
                                    <p:cond delay="2000"/>
                                  </p:stCondLst>
                                  <p:childTnLst>
                                    <p:animMotion origin="layout" path="M 3.88889E-6 4.04624E-7 L 0.88385 0.00416 " pathEditMode="relative" rAng="0" ptsTypes="AA">
                                      <p:cBhvr>
                                        <p:cTn id="25" dur="1000" fill="hold"/>
                                        <p:tgtEl>
                                          <p:spTgt spid="10"/>
                                        </p:tgtEl>
                                        <p:attrNameLst>
                                          <p:attrName>ppt_x</p:attrName>
                                          <p:attrName>ppt_y</p:attrName>
                                        </p:attrNameLst>
                                      </p:cBhvr>
                                      <p:rCtr x="442" y="2"/>
                                    </p:animMotion>
                                  </p:childTnLst>
                                </p:cTn>
                              </p:par>
                            </p:childTnLst>
                          </p:cTn>
                        </p:par>
                        <p:par>
                          <p:cTn id="26" fill="hold">
                            <p:stCondLst>
                              <p:cond delay="19750"/>
                            </p:stCondLst>
                            <p:childTnLst>
                              <p:par>
                                <p:cTn id="27" presetID="26" presetClass="emph" presetSubtype="0" fill="hold" nodeType="afterEffect">
                                  <p:stCondLst>
                                    <p:cond delay="3750"/>
                                  </p:stCondLst>
                                  <p:childTnLst>
                                    <p:animEffect transition="out" filter="fade">
                                      <p:cBhvr>
                                        <p:cTn id="28" dur="1000" tmFilter="0, 0; .2, .5; .8, .5; 1, 0"/>
                                        <p:tgtEl>
                                          <p:spTgt spid="13"/>
                                        </p:tgtEl>
                                      </p:cBhvr>
                                    </p:animEffect>
                                    <p:animScale>
                                      <p:cBhvr>
                                        <p:cTn id="29" dur="500" autoRev="1" fill="hold"/>
                                        <p:tgtEl>
                                          <p:spTgt spid="13"/>
                                        </p:tgtEl>
                                      </p:cBhvr>
                                      <p:by x="105000" y="105000"/>
                                    </p:animScale>
                                  </p:childTnLst>
                                </p:cTn>
                              </p:par>
                              <p:par>
                                <p:cTn id="30" presetID="63" presetClass="path" presetSubtype="0" accel="50000" decel="50000" fill="hold" nodeType="withEffect">
                                  <p:stCondLst>
                                    <p:cond delay="3750"/>
                                  </p:stCondLst>
                                  <p:childTnLst>
                                    <p:animMotion origin="layout" path="M 3.88889E-6 4.56647E-6 L 0.88385 -0.00463 " pathEditMode="relative" rAng="0" ptsTypes="AA">
                                      <p:cBhvr>
                                        <p:cTn id="31" dur="1000" fill="hold"/>
                                        <p:tgtEl>
                                          <p:spTgt spid="13"/>
                                        </p:tgtEl>
                                        <p:attrNameLst>
                                          <p:attrName>ppt_x</p:attrName>
                                          <p:attrName>ppt_y</p:attrName>
                                        </p:attrNameLst>
                                      </p:cBhvr>
                                      <p:rCtr x="442" y="-2"/>
                                    </p:animMotion>
                                  </p:childTnLst>
                                </p:cTn>
                              </p:par>
                            </p:childTnLst>
                          </p:cTn>
                        </p:par>
                        <p:par>
                          <p:cTn id="32" fill="hold">
                            <p:stCondLst>
                              <p:cond delay="24500"/>
                            </p:stCondLst>
                            <p:childTnLst>
                              <p:par>
                                <p:cTn id="33" presetID="26" presetClass="emph" presetSubtype="0" fill="hold" nodeType="afterEffect">
                                  <p:stCondLst>
                                    <p:cond delay="2000"/>
                                  </p:stCondLst>
                                  <p:childTnLst>
                                    <p:animEffect transition="out" filter="fade">
                                      <p:cBhvr>
                                        <p:cTn id="34" dur="1000" tmFilter="0, 0; .2, .5; .8, .5; 1, 0"/>
                                        <p:tgtEl>
                                          <p:spTgt spid="16"/>
                                        </p:tgtEl>
                                      </p:cBhvr>
                                    </p:animEffect>
                                    <p:animScale>
                                      <p:cBhvr>
                                        <p:cTn id="35" dur="500" autoRev="1" fill="hold"/>
                                        <p:tgtEl>
                                          <p:spTgt spid="16"/>
                                        </p:tgtEl>
                                      </p:cBhvr>
                                      <p:by x="105000" y="105000"/>
                                    </p:animScale>
                                  </p:childTnLst>
                                </p:cTn>
                              </p:par>
                              <p:par>
                                <p:cTn id="36" presetID="63" presetClass="path" presetSubtype="0" accel="50000" decel="50000" fill="hold" nodeType="withEffect">
                                  <p:stCondLst>
                                    <p:cond delay="2000"/>
                                  </p:stCondLst>
                                  <p:childTnLst>
                                    <p:animMotion origin="layout" path="M 3.88889E-6 -2.60116E-6 L 0.88385 -0.00393 " pathEditMode="relative" rAng="0" ptsTypes="AA">
                                      <p:cBhvr>
                                        <p:cTn id="37" dur="1000" fill="hold"/>
                                        <p:tgtEl>
                                          <p:spTgt spid="16"/>
                                        </p:tgtEl>
                                        <p:attrNameLst>
                                          <p:attrName>ppt_x</p:attrName>
                                          <p:attrName>ppt_y</p:attrName>
                                        </p:attrNameLst>
                                      </p:cBhvr>
                                      <p:rCtr x="442" y="-2"/>
                                    </p:animMotion>
                                  </p:childTnLst>
                                </p:cTn>
                              </p:par>
                            </p:childTnLst>
                          </p:cTn>
                        </p:par>
                        <p:par>
                          <p:cTn id="38" fill="hold">
                            <p:stCondLst>
                              <p:cond delay="27500"/>
                            </p:stCondLst>
                            <p:childTnLst>
                              <p:par>
                                <p:cTn id="39" presetID="26" presetClass="emph" presetSubtype="0" fill="hold" nodeType="afterEffect">
                                  <p:stCondLst>
                                    <p:cond delay="2000"/>
                                  </p:stCondLst>
                                  <p:childTnLst>
                                    <p:animEffect transition="out" filter="fade">
                                      <p:cBhvr>
                                        <p:cTn id="40" dur="1000" tmFilter="0, 0; .2, .5; .8, .5; 1, 0"/>
                                        <p:tgtEl>
                                          <p:spTgt spid="19"/>
                                        </p:tgtEl>
                                      </p:cBhvr>
                                    </p:animEffect>
                                    <p:animScale>
                                      <p:cBhvr>
                                        <p:cTn id="41" dur="500" autoRev="1" fill="hold"/>
                                        <p:tgtEl>
                                          <p:spTgt spid="19"/>
                                        </p:tgtEl>
                                      </p:cBhvr>
                                      <p:by x="105000" y="105000"/>
                                    </p:animScale>
                                  </p:childTnLst>
                                </p:cTn>
                              </p:par>
                              <p:par>
                                <p:cTn id="42" presetID="63" presetClass="path" presetSubtype="0" accel="50000" decel="50000" fill="hold" nodeType="withEffect">
                                  <p:stCondLst>
                                    <p:cond delay="2000"/>
                                  </p:stCondLst>
                                  <p:childTnLst>
                                    <p:animMotion origin="layout" path="M 3.88889E-6 1.11022E-16 L 0.88385 -0.00624 " pathEditMode="relative" rAng="0" ptsTypes="AA">
                                      <p:cBhvr>
                                        <p:cTn id="43" dur="1000" fill="hold"/>
                                        <p:tgtEl>
                                          <p:spTgt spid="19"/>
                                        </p:tgtEl>
                                        <p:attrNameLst>
                                          <p:attrName>ppt_x</p:attrName>
                                          <p:attrName>ppt_y</p:attrName>
                                        </p:attrNameLst>
                                      </p:cBhvr>
                                      <p:rCtr x="442" y="-3"/>
                                    </p:animMotion>
                                  </p:childTnLst>
                                </p:cTn>
                              </p:par>
                            </p:childTnLst>
                          </p:cTn>
                        </p:par>
                        <p:par>
                          <p:cTn id="44" fill="hold">
                            <p:stCondLst>
                              <p:cond delay="30500"/>
                            </p:stCondLst>
                            <p:childTnLst>
                              <p:par>
                                <p:cTn id="45" presetID="26" presetClass="emph" presetSubtype="0" fill="hold" nodeType="afterEffect">
                                  <p:stCondLst>
                                    <p:cond delay="2000"/>
                                  </p:stCondLst>
                                  <p:childTnLst>
                                    <p:animEffect transition="out" filter="fade">
                                      <p:cBhvr>
                                        <p:cTn id="46" dur="1000" tmFilter="0, 0; .2, .5; .8, .5; 1, 0"/>
                                        <p:tgtEl>
                                          <p:spTgt spid="22"/>
                                        </p:tgtEl>
                                      </p:cBhvr>
                                    </p:animEffect>
                                    <p:animScale>
                                      <p:cBhvr>
                                        <p:cTn id="47" dur="500" autoRev="1" fill="hold"/>
                                        <p:tgtEl>
                                          <p:spTgt spid="22"/>
                                        </p:tgtEl>
                                      </p:cBhvr>
                                      <p:by x="105000" y="105000"/>
                                    </p:animScale>
                                  </p:childTnLst>
                                </p:cTn>
                              </p:par>
                              <p:par>
                                <p:cTn id="48" presetID="63" presetClass="path" presetSubtype="0" accel="50000" decel="50000" fill="hold" nodeType="withEffect">
                                  <p:stCondLst>
                                    <p:cond delay="2000"/>
                                  </p:stCondLst>
                                  <p:childTnLst>
                                    <p:animMotion origin="layout" path="M 3.88889E-6 -1.90751E-6 L 0.88385 -0.00555 " pathEditMode="relative" rAng="0" ptsTypes="AA">
                                      <p:cBhvr>
                                        <p:cTn id="49" dur="1000" fill="hold"/>
                                        <p:tgtEl>
                                          <p:spTgt spid="22"/>
                                        </p:tgtEl>
                                        <p:attrNameLst>
                                          <p:attrName>ppt_x</p:attrName>
                                          <p:attrName>ppt_y</p:attrName>
                                        </p:attrNameLst>
                                      </p:cBhvr>
                                      <p:rCtr x="442" y="-3"/>
                                    </p:animMotion>
                                  </p:childTnLst>
                                </p:cTn>
                              </p:par>
                            </p:childTnLst>
                          </p:cTn>
                        </p:par>
                        <p:par>
                          <p:cTn id="50" fill="hold">
                            <p:stCondLst>
                              <p:cond delay="33500"/>
                            </p:stCondLst>
                            <p:childTnLst>
                              <p:par>
                                <p:cTn id="51" presetID="26" presetClass="emph" presetSubtype="0" fill="hold" nodeType="afterEffect">
                                  <p:stCondLst>
                                    <p:cond delay="2000"/>
                                  </p:stCondLst>
                                  <p:childTnLst>
                                    <p:animEffect transition="out" filter="fade">
                                      <p:cBhvr>
                                        <p:cTn id="52" dur="1000" tmFilter="0, 0; .2, .5; .8, .5; 1, 0"/>
                                        <p:tgtEl>
                                          <p:spTgt spid="25"/>
                                        </p:tgtEl>
                                      </p:cBhvr>
                                    </p:animEffect>
                                    <p:animScale>
                                      <p:cBhvr>
                                        <p:cTn id="53" dur="500" autoRev="1" fill="hold"/>
                                        <p:tgtEl>
                                          <p:spTgt spid="25"/>
                                        </p:tgtEl>
                                      </p:cBhvr>
                                      <p:by x="105000" y="105000"/>
                                    </p:animScale>
                                  </p:childTnLst>
                                </p:cTn>
                              </p:par>
                              <p:par>
                                <p:cTn id="54" presetID="63" presetClass="path" presetSubtype="0" accel="50000" decel="50000" fill="hold" nodeType="withEffect">
                                  <p:stCondLst>
                                    <p:cond delay="2000"/>
                                  </p:stCondLst>
                                  <p:childTnLst>
                                    <p:animMotion origin="layout" path="M 3.88889E-6 -1.6763E-6 L 0.88385 -0.00254 " pathEditMode="relative" rAng="0" ptsTypes="AA">
                                      <p:cBhvr>
                                        <p:cTn id="55" dur="1000" fill="hold"/>
                                        <p:tgtEl>
                                          <p:spTgt spid="25"/>
                                        </p:tgtEl>
                                        <p:attrNameLst>
                                          <p:attrName>ppt_x</p:attrName>
                                          <p:attrName>ppt_y</p:attrName>
                                        </p:attrNameLst>
                                      </p:cBhvr>
                                      <p:rCtr x="442" y="-1"/>
                                    </p:animMotion>
                                  </p:childTnLst>
                                </p:cTn>
                              </p:par>
                            </p:childTnLst>
                          </p:cTn>
                        </p:par>
                        <p:par>
                          <p:cTn id="56" fill="hold">
                            <p:stCondLst>
                              <p:cond delay="36500"/>
                            </p:stCondLst>
                            <p:childTnLst>
                              <p:par>
                                <p:cTn id="57" presetID="26" presetClass="emph" presetSubtype="0" fill="hold" nodeType="afterEffect">
                                  <p:stCondLst>
                                    <p:cond delay="3000"/>
                                  </p:stCondLst>
                                  <p:childTnLst>
                                    <p:animEffect transition="out" filter="fade">
                                      <p:cBhvr>
                                        <p:cTn id="58" dur="1000" tmFilter="0, 0; .2, .5; .8, .5; 1, 0"/>
                                        <p:tgtEl>
                                          <p:spTgt spid="28"/>
                                        </p:tgtEl>
                                      </p:cBhvr>
                                    </p:animEffect>
                                    <p:animScale>
                                      <p:cBhvr>
                                        <p:cTn id="59" dur="500" autoRev="1" fill="hold"/>
                                        <p:tgtEl>
                                          <p:spTgt spid="28"/>
                                        </p:tgtEl>
                                      </p:cBhvr>
                                      <p:by x="105000" y="105000"/>
                                    </p:animScale>
                                  </p:childTnLst>
                                </p:cTn>
                              </p:par>
                              <p:par>
                                <p:cTn id="60" presetID="63" presetClass="path" presetSubtype="0" accel="50000" decel="50000" fill="hold" nodeType="withEffect">
                                  <p:stCondLst>
                                    <p:cond delay="3000"/>
                                  </p:stCondLst>
                                  <p:childTnLst>
                                    <p:animMotion origin="layout" path="M 3.88889E-6 4.62428E-6 L 0.88385 0.00161 " pathEditMode="relative" rAng="0" ptsTypes="AA">
                                      <p:cBhvr>
                                        <p:cTn id="61" dur="1000" fill="hold"/>
                                        <p:tgtEl>
                                          <p:spTgt spid="28"/>
                                        </p:tgtEl>
                                        <p:attrNameLst>
                                          <p:attrName>ppt_x</p:attrName>
                                          <p:attrName>ppt_y</p:attrName>
                                        </p:attrNameLst>
                                      </p:cBhvr>
                                      <p:rCtr x="442" y="1"/>
                                    </p:animMotion>
                                  </p:childTnLst>
                                </p:cTn>
                              </p:par>
                            </p:childTnLst>
                          </p:cTn>
                        </p:par>
                        <p:par>
                          <p:cTn id="62" fill="hold">
                            <p:stCondLst>
                              <p:cond delay="40500"/>
                            </p:stCondLst>
                            <p:childTnLst>
                              <p:par>
                                <p:cTn id="63" presetID="26" presetClass="emph" presetSubtype="0" fill="hold" nodeType="afterEffect">
                                  <p:stCondLst>
                                    <p:cond delay="2500"/>
                                  </p:stCondLst>
                                  <p:childTnLst>
                                    <p:animEffect transition="out" filter="fade">
                                      <p:cBhvr>
                                        <p:cTn id="64" dur="1000" tmFilter="0, 0; .2, .5; .8, .5; 1, 0"/>
                                        <p:tgtEl>
                                          <p:spTgt spid="31"/>
                                        </p:tgtEl>
                                      </p:cBhvr>
                                    </p:animEffect>
                                    <p:animScale>
                                      <p:cBhvr>
                                        <p:cTn id="65" dur="500" autoRev="1" fill="hold"/>
                                        <p:tgtEl>
                                          <p:spTgt spid="31"/>
                                        </p:tgtEl>
                                      </p:cBhvr>
                                      <p:by x="105000" y="105000"/>
                                    </p:animScale>
                                  </p:childTnLst>
                                </p:cTn>
                              </p:par>
                              <p:par>
                                <p:cTn id="66" presetID="63" presetClass="path" presetSubtype="0" accel="50000" decel="50000" fill="hold" nodeType="withEffect">
                                  <p:stCondLst>
                                    <p:cond delay="2500"/>
                                  </p:stCondLst>
                                  <p:childTnLst>
                                    <p:animMotion origin="layout" path="M 3.88889E-6 2.13873E-6 L 0.88385 -0.00463 " pathEditMode="relative" rAng="0" ptsTypes="AA">
                                      <p:cBhvr>
                                        <p:cTn id="67" dur="1000" fill="hold"/>
                                        <p:tgtEl>
                                          <p:spTgt spid="31"/>
                                        </p:tgtEl>
                                        <p:attrNameLst>
                                          <p:attrName>ppt_x</p:attrName>
                                          <p:attrName>ppt_y</p:attrName>
                                        </p:attrNameLst>
                                      </p:cBhvr>
                                      <p:rCtr x="442" y="-2"/>
                                    </p:animMotion>
                                  </p:childTnLst>
                                </p:cTn>
                              </p:par>
                            </p:childTnLst>
                          </p:cTn>
                        </p:par>
                        <p:par>
                          <p:cTn id="68" fill="hold">
                            <p:stCondLst>
                              <p:cond delay="44000"/>
                            </p:stCondLst>
                            <p:childTnLst>
                              <p:par>
                                <p:cTn id="69" presetID="26" presetClass="emph" presetSubtype="0" fill="hold" nodeType="afterEffect">
                                  <p:stCondLst>
                                    <p:cond delay="2250"/>
                                  </p:stCondLst>
                                  <p:childTnLst>
                                    <p:animEffect transition="out" filter="fade">
                                      <p:cBhvr>
                                        <p:cTn id="70" dur="1000" tmFilter="0, 0; .2, .5; .8, .5; 1, 0"/>
                                        <p:tgtEl>
                                          <p:spTgt spid="34"/>
                                        </p:tgtEl>
                                      </p:cBhvr>
                                    </p:animEffect>
                                    <p:animScale>
                                      <p:cBhvr>
                                        <p:cTn id="71" dur="500" autoRev="1" fill="hold"/>
                                        <p:tgtEl>
                                          <p:spTgt spid="34"/>
                                        </p:tgtEl>
                                      </p:cBhvr>
                                      <p:by x="105000" y="105000"/>
                                    </p:animScale>
                                  </p:childTnLst>
                                </p:cTn>
                              </p:par>
                              <p:par>
                                <p:cTn id="72" presetID="63" presetClass="path" presetSubtype="0" accel="50000" decel="50000" fill="hold" nodeType="withEffect">
                                  <p:stCondLst>
                                    <p:cond delay="2250"/>
                                  </p:stCondLst>
                                  <p:childTnLst>
                                    <p:animMotion origin="layout" path="M 3.88889E-6 3.2948E-6 L 0.88385 0.00046 " pathEditMode="relative" rAng="0" ptsTypes="AA">
                                      <p:cBhvr>
                                        <p:cTn id="73" dur="1000" fill="hold"/>
                                        <p:tgtEl>
                                          <p:spTgt spid="34"/>
                                        </p:tgtEl>
                                        <p:attrNameLst>
                                          <p:attrName>ppt_x</p:attrName>
                                          <p:attrName>ppt_y</p:attrName>
                                        </p:attrNameLst>
                                      </p:cBhvr>
                                      <p:rCtr x="442" y="0"/>
                                    </p:animMotion>
                                  </p:childTnLst>
                                </p:cTn>
                              </p:par>
                            </p:childTnLst>
                          </p:cTn>
                        </p:par>
                        <p:par>
                          <p:cTn id="74" fill="hold">
                            <p:stCondLst>
                              <p:cond delay="47250"/>
                            </p:stCondLst>
                            <p:childTnLst>
                              <p:par>
                                <p:cTn id="75" presetID="26" presetClass="emph" presetSubtype="0" fill="hold" nodeType="afterEffect">
                                  <p:stCondLst>
                                    <p:cond delay="1500"/>
                                  </p:stCondLst>
                                  <p:childTnLst>
                                    <p:animEffect transition="out" filter="fade">
                                      <p:cBhvr>
                                        <p:cTn id="76" dur="1000" tmFilter="0, 0; .2, .5; .8, .5; 1, 0"/>
                                        <p:tgtEl>
                                          <p:spTgt spid="37"/>
                                        </p:tgtEl>
                                      </p:cBhvr>
                                    </p:animEffect>
                                    <p:animScale>
                                      <p:cBhvr>
                                        <p:cTn id="77" dur="500" autoRev="1" fill="hold"/>
                                        <p:tgtEl>
                                          <p:spTgt spid="37"/>
                                        </p:tgtEl>
                                      </p:cBhvr>
                                      <p:by x="105000" y="105000"/>
                                    </p:animScale>
                                  </p:childTnLst>
                                </p:cTn>
                              </p:par>
                              <p:par>
                                <p:cTn id="78" presetID="63" presetClass="path" presetSubtype="0" accel="50000" decel="50000" fill="hold" nodeType="withEffect">
                                  <p:stCondLst>
                                    <p:cond delay="1500"/>
                                  </p:stCondLst>
                                  <p:childTnLst>
                                    <p:animMotion origin="layout" path="M 3.88889E-6 4.73988E-6 L 0.88385 0.00369 " pathEditMode="relative" rAng="0" ptsTypes="AA">
                                      <p:cBhvr>
                                        <p:cTn id="79" dur="1000" fill="hold"/>
                                        <p:tgtEl>
                                          <p:spTgt spid="37"/>
                                        </p:tgtEl>
                                        <p:attrNameLst>
                                          <p:attrName>ppt_x</p:attrName>
                                          <p:attrName>ppt_y</p:attrName>
                                        </p:attrNameLst>
                                      </p:cBhvr>
                                      <p:rCtr x="442" y="2"/>
                                    </p:animMotion>
                                  </p:childTnLst>
                                </p:cTn>
                              </p:par>
                            </p:childTnLst>
                          </p:cTn>
                        </p:par>
                        <p:par>
                          <p:cTn id="80" fill="hold">
                            <p:stCondLst>
                              <p:cond delay="49750"/>
                            </p:stCondLst>
                            <p:childTnLst>
                              <p:par>
                                <p:cTn id="81" presetID="10" presetClass="entr" presetSubtype="0" fill="hold" grpId="0" nodeType="afterEffect">
                                  <p:stCondLst>
                                    <p:cond delay="100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36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0" i="0" u="none" strike="noStrike" kern="1200" cap="none" spc="0" normalizeH="0" baseline="0" noProof="0" dirty="0">
                  <a:ln>
                    <a:noFill/>
                  </a:ln>
                  <a:solidFill>
                    <a:prstClr val="black"/>
                  </a:solidFill>
                  <a:effectLst/>
                  <a:uLnTx/>
                  <a:uFillTx/>
                  <a:latin typeface="Calibri"/>
                  <a:ea typeface="+mn-ea"/>
                  <a:cs typeface="+mn-cs"/>
                </a:rPr>
                <a:t>Reduced Production Costs</a:t>
              </a:r>
            </a:p>
          </p:txBody>
        </p:sp>
      </p:grpSp>
      <p:sp>
        <p:nvSpPr>
          <p:cNvPr id="123" name="TextBox 122"/>
          <p:cNvSpPr txBox="1"/>
          <p:nvPr/>
        </p:nvSpPr>
        <p:spPr>
          <a:xfrm>
            <a:off x="251520" y="1022036"/>
            <a:ext cx="85689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The following are the key benefits of Total Quality Management (TQM) :</a:t>
            </a:r>
          </a:p>
        </p:txBody>
      </p:sp>
      <p:grpSp>
        <p:nvGrpSpPr>
          <p:cNvPr id="3" name="Group 99"/>
          <p:cNvGrpSpPr/>
          <p:nvPr/>
        </p:nvGrpSpPr>
        <p:grpSpPr>
          <a:xfrm>
            <a:off x="827584" y="2229068"/>
            <a:ext cx="4176464" cy="547647"/>
            <a:chOff x="827584" y="2187760"/>
            <a:chExt cx="4176464" cy="547647"/>
          </a:xfrm>
        </p:grpSpPr>
        <p:sp>
          <p:nvSpPr>
            <p:cNvPr id="125" name="Rectangle 124"/>
            <p:cNvSpPr/>
            <p:nvPr/>
          </p:nvSpPr>
          <p:spPr bwMode="auto">
            <a:xfrm>
              <a:off x="827584" y="2187760"/>
              <a:ext cx="4176464" cy="547647"/>
            </a:xfrm>
            <a:prstGeom prst="rect">
              <a:avLst/>
            </a:prstGeom>
            <a:solidFill>
              <a:srgbClr val="97E4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ＭＳ Ｐゴシック" pitchFamily="-105" charset="-128"/>
                <a:cs typeface="+mn-cs"/>
              </a:endParaRPr>
            </a:p>
          </p:txBody>
        </p:sp>
        <p:grpSp>
          <p:nvGrpSpPr>
            <p:cNvPr id="6" name="Group 69"/>
            <p:cNvGrpSpPr/>
            <p:nvPr/>
          </p:nvGrpSpPr>
          <p:grpSpPr>
            <a:xfrm>
              <a:off x="934993" y="2236803"/>
              <a:ext cx="361626" cy="472117"/>
              <a:chOff x="934993" y="1660739"/>
              <a:chExt cx="361626" cy="472117"/>
            </a:xfrm>
          </p:grpSpPr>
          <p:sp>
            <p:nvSpPr>
              <p:cNvPr id="128" name="TextBox 26"/>
              <p:cNvSpPr txBox="1">
                <a:spLocks noChangeArrowheads="1"/>
              </p:cNvSpPr>
              <p:nvPr/>
            </p:nvSpPr>
            <p:spPr bwMode="auto">
              <a:xfrm>
                <a:off x="971600" y="1732746"/>
                <a:ext cx="301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itchFamily="34" charset="0"/>
                    <a:ea typeface="ＭＳ Ｐゴシック" pitchFamily="-109" charset="-128"/>
                    <a:cs typeface="Arial" charset="0"/>
                  </a:rPr>
                  <a:t>2</a:t>
                </a:r>
              </a:p>
            </p:txBody>
          </p:sp>
          <p:sp>
            <p:nvSpPr>
              <p:cNvPr id="129" name="Freeform 128"/>
              <p:cNvSpPr/>
              <p:nvPr/>
            </p:nvSpPr>
            <p:spPr bwMode="auto">
              <a:xfrm>
                <a:off x="934993" y="1660739"/>
                <a:ext cx="361626" cy="460177"/>
              </a:xfrm>
              <a:custGeom>
                <a:avLst/>
                <a:gdLst>
                  <a:gd name="connsiteX0" fmla="*/ 263341 w 475014"/>
                  <a:gd name="connsiteY0" fmla="*/ 80006 h 483369"/>
                  <a:gd name="connsiteX1" fmla="*/ 73336 w 475014"/>
                  <a:gd name="connsiteY1" fmla="*/ 140010 h 483369"/>
                  <a:gd name="connsiteX2" fmla="*/ 13334 w 475014"/>
                  <a:gd name="connsiteY2" fmla="*/ 320023 h 483369"/>
                  <a:gd name="connsiteX3" fmla="*/ 153338 w 475014"/>
                  <a:gd name="connsiteY3" fmla="*/ 460034 h 483369"/>
                  <a:gd name="connsiteX4" fmla="*/ 413345 w 475014"/>
                  <a:gd name="connsiteY4" fmla="*/ 440032 h 483369"/>
                  <a:gd name="connsiteX5" fmla="*/ 463347 w 475014"/>
                  <a:gd name="connsiteY5" fmla="*/ 200015 h 483369"/>
                  <a:gd name="connsiteX6" fmla="*/ 343343 w 475014"/>
                  <a:gd name="connsiteY6" fmla="*/ 0 h 4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ln/>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105" charset="-128"/>
                  <a:cs typeface="+mn-cs"/>
                </a:endParaRPr>
              </a:p>
            </p:txBody>
          </p:sp>
        </p:grpSp>
        <p:sp>
          <p:nvSpPr>
            <p:cNvPr id="127" name="TextBox 45"/>
            <p:cNvSpPr txBox="1">
              <a:spLocks noChangeArrowheads="1"/>
            </p:cNvSpPr>
            <p:nvPr/>
          </p:nvSpPr>
          <p:spPr bwMode="auto">
            <a:xfrm>
              <a:off x="1446828" y="2276872"/>
              <a:ext cx="34132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rPr>
                <a:t>Reduced Overhead Costs</a:t>
              </a:r>
              <a:endParaRPr kumimoji="0" lang="nb-NO"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endParaRPr>
            </a:p>
          </p:txBody>
        </p:sp>
      </p:grpSp>
      <p:grpSp>
        <p:nvGrpSpPr>
          <p:cNvPr id="7" name="Group 100"/>
          <p:cNvGrpSpPr/>
          <p:nvPr/>
        </p:nvGrpSpPr>
        <p:grpSpPr>
          <a:xfrm>
            <a:off x="827584" y="2776714"/>
            <a:ext cx="4176464" cy="547647"/>
            <a:chOff x="827584" y="2735406"/>
            <a:chExt cx="4176464" cy="547647"/>
          </a:xfrm>
        </p:grpSpPr>
        <p:sp>
          <p:nvSpPr>
            <p:cNvPr id="131" name="Rectangle 130"/>
            <p:cNvSpPr/>
            <p:nvPr/>
          </p:nvSpPr>
          <p:spPr bwMode="auto">
            <a:xfrm>
              <a:off x="827584" y="2735406"/>
              <a:ext cx="4176464" cy="547647"/>
            </a:xfrm>
            <a:prstGeom prst="rect">
              <a:avLst/>
            </a:prstGeom>
            <a:solidFill>
              <a:srgbClr val="BEE39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ＭＳ Ｐゴシック" pitchFamily="-105" charset="-128"/>
                <a:cs typeface="+mn-cs"/>
              </a:endParaRPr>
            </a:p>
          </p:txBody>
        </p:sp>
        <p:grpSp>
          <p:nvGrpSpPr>
            <p:cNvPr id="8" name="Group 73"/>
            <p:cNvGrpSpPr/>
            <p:nvPr/>
          </p:nvGrpSpPr>
          <p:grpSpPr>
            <a:xfrm>
              <a:off x="934993" y="2740859"/>
              <a:ext cx="361626" cy="472117"/>
              <a:chOff x="934993" y="1660739"/>
              <a:chExt cx="361626" cy="472117"/>
            </a:xfrm>
          </p:grpSpPr>
          <p:sp>
            <p:nvSpPr>
              <p:cNvPr id="134" name="TextBox 26"/>
              <p:cNvSpPr txBox="1">
                <a:spLocks noChangeArrowheads="1"/>
              </p:cNvSpPr>
              <p:nvPr/>
            </p:nvSpPr>
            <p:spPr bwMode="auto">
              <a:xfrm>
                <a:off x="971600" y="1732746"/>
                <a:ext cx="301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itchFamily="34" charset="0"/>
                    <a:ea typeface="ＭＳ Ｐゴシック" pitchFamily="-109" charset="-128"/>
                    <a:cs typeface="Arial" charset="0"/>
                  </a:rPr>
                  <a:t>3</a:t>
                </a:r>
              </a:p>
            </p:txBody>
          </p:sp>
          <p:sp>
            <p:nvSpPr>
              <p:cNvPr id="135" name="Freeform 134"/>
              <p:cNvSpPr/>
              <p:nvPr/>
            </p:nvSpPr>
            <p:spPr bwMode="auto">
              <a:xfrm>
                <a:off x="934993" y="1660739"/>
                <a:ext cx="361626" cy="460177"/>
              </a:xfrm>
              <a:custGeom>
                <a:avLst/>
                <a:gdLst>
                  <a:gd name="connsiteX0" fmla="*/ 263341 w 475014"/>
                  <a:gd name="connsiteY0" fmla="*/ 80006 h 483369"/>
                  <a:gd name="connsiteX1" fmla="*/ 73336 w 475014"/>
                  <a:gd name="connsiteY1" fmla="*/ 140010 h 483369"/>
                  <a:gd name="connsiteX2" fmla="*/ 13334 w 475014"/>
                  <a:gd name="connsiteY2" fmla="*/ 320023 h 483369"/>
                  <a:gd name="connsiteX3" fmla="*/ 153338 w 475014"/>
                  <a:gd name="connsiteY3" fmla="*/ 460034 h 483369"/>
                  <a:gd name="connsiteX4" fmla="*/ 413345 w 475014"/>
                  <a:gd name="connsiteY4" fmla="*/ 440032 h 483369"/>
                  <a:gd name="connsiteX5" fmla="*/ 463347 w 475014"/>
                  <a:gd name="connsiteY5" fmla="*/ 200015 h 483369"/>
                  <a:gd name="connsiteX6" fmla="*/ 343343 w 475014"/>
                  <a:gd name="connsiteY6" fmla="*/ 0 h 4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ln/>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105" charset="-128"/>
                  <a:cs typeface="+mn-cs"/>
                </a:endParaRPr>
              </a:p>
            </p:txBody>
          </p:sp>
        </p:grpSp>
        <p:sp>
          <p:nvSpPr>
            <p:cNvPr id="133" name="TextBox 45"/>
            <p:cNvSpPr txBox="1">
              <a:spLocks noChangeArrowheads="1"/>
            </p:cNvSpPr>
            <p:nvPr/>
          </p:nvSpPr>
          <p:spPr bwMode="auto">
            <a:xfrm>
              <a:off x="1403648" y="2780928"/>
              <a:ext cx="35572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rPr>
                <a:t>Improved Customer Satisfaction</a:t>
              </a:r>
              <a:endParaRPr kumimoji="0" lang="nb-NO"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endParaRPr>
            </a:p>
          </p:txBody>
        </p:sp>
      </p:grpSp>
      <p:grpSp>
        <p:nvGrpSpPr>
          <p:cNvPr id="9" name="Group 101"/>
          <p:cNvGrpSpPr/>
          <p:nvPr/>
        </p:nvGrpSpPr>
        <p:grpSpPr>
          <a:xfrm>
            <a:off x="827584" y="3324361"/>
            <a:ext cx="4176464" cy="547647"/>
            <a:chOff x="827584" y="3283053"/>
            <a:chExt cx="4176464" cy="547647"/>
          </a:xfrm>
        </p:grpSpPr>
        <p:sp>
          <p:nvSpPr>
            <p:cNvPr id="137" name="Rectangle 136"/>
            <p:cNvSpPr/>
            <p:nvPr/>
          </p:nvSpPr>
          <p:spPr bwMode="auto">
            <a:xfrm>
              <a:off x="827584" y="3283053"/>
              <a:ext cx="4176464" cy="547647"/>
            </a:xfrm>
            <a:prstGeom prst="rect">
              <a:avLst/>
            </a:prstGeom>
            <a:solidFill>
              <a:srgbClr val="FFA89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ＭＳ Ｐゴシック" pitchFamily="-105" charset="-128"/>
                <a:cs typeface="+mn-cs"/>
              </a:endParaRPr>
            </a:p>
          </p:txBody>
        </p:sp>
        <p:grpSp>
          <p:nvGrpSpPr>
            <p:cNvPr id="10" name="Group 77"/>
            <p:cNvGrpSpPr/>
            <p:nvPr/>
          </p:nvGrpSpPr>
          <p:grpSpPr>
            <a:xfrm>
              <a:off x="934993" y="3316923"/>
              <a:ext cx="361626" cy="472117"/>
              <a:chOff x="934993" y="1660739"/>
              <a:chExt cx="361626" cy="472117"/>
            </a:xfrm>
          </p:grpSpPr>
          <p:sp>
            <p:nvSpPr>
              <p:cNvPr id="140" name="TextBox 26"/>
              <p:cNvSpPr txBox="1">
                <a:spLocks noChangeArrowheads="1"/>
              </p:cNvSpPr>
              <p:nvPr/>
            </p:nvSpPr>
            <p:spPr bwMode="auto">
              <a:xfrm>
                <a:off x="971600" y="1732746"/>
                <a:ext cx="301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itchFamily="34" charset="0"/>
                    <a:ea typeface="ＭＳ Ｐゴシック" pitchFamily="-109" charset="-128"/>
                    <a:cs typeface="Arial" charset="0"/>
                  </a:rPr>
                  <a:t>4</a:t>
                </a:r>
              </a:p>
            </p:txBody>
          </p:sp>
          <p:sp>
            <p:nvSpPr>
              <p:cNvPr id="141" name="Freeform 140"/>
              <p:cNvSpPr/>
              <p:nvPr/>
            </p:nvSpPr>
            <p:spPr bwMode="auto">
              <a:xfrm>
                <a:off x="934993" y="1660739"/>
                <a:ext cx="361626" cy="460177"/>
              </a:xfrm>
              <a:custGeom>
                <a:avLst/>
                <a:gdLst>
                  <a:gd name="connsiteX0" fmla="*/ 263341 w 475014"/>
                  <a:gd name="connsiteY0" fmla="*/ 80006 h 483369"/>
                  <a:gd name="connsiteX1" fmla="*/ 73336 w 475014"/>
                  <a:gd name="connsiteY1" fmla="*/ 140010 h 483369"/>
                  <a:gd name="connsiteX2" fmla="*/ 13334 w 475014"/>
                  <a:gd name="connsiteY2" fmla="*/ 320023 h 483369"/>
                  <a:gd name="connsiteX3" fmla="*/ 153338 w 475014"/>
                  <a:gd name="connsiteY3" fmla="*/ 460034 h 483369"/>
                  <a:gd name="connsiteX4" fmla="*/ 413345 w 475014"/>
                  <a:gd name="connsiteY4" fmla="*/ 440032 h 483369"/>
                  <a:gd name="connsiteX5" fmla="*/ 463347 w 475014"/>
                  <a:gd name="connsiteY5" fmla="*/ 200015 h 483369"/>
                  <a:gd name="connsiteX6" fmla="*/ 343343 w 475014"/>
                  <a:gd name="connsiteY6" fmla="*/ 0 h 4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ln/>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105" charset="-128"/>
                  <a:cs typeface="+mn-cs"/>
                </a:endParaRPr>
              </a:p>
            </p:txBody>
          </p:sp>
        </p:grpSp>
        <p:sp>
          <p:nvSpPr>
            <p:cNvPr id="139" name="TextBox 45"/>
            <p:cNvSpPr txBox="1">
              <a:spLocks noChangeArrowheads="1"/>
            </p:cNvSpPr>
            <p:nvPr/>
          </p:nvSpPr>
          <p:spPr bwMode="auto">
            <a:xfrm>
              <a:off x="1446828" y="3356992"/>
              <a:ext cx="34132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rPr>
                <a:t>Reduced Cycle Times</a:t>
              </a:r>
              <a:endParaRPr kumimoji="0" lang="nb-NO"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endParaRPr>
            </a:p>
          </p:txBody>
        </p:sp>
      </p:grpSp>
      <p:grpSp>
        <p:nvGrpSpPr>
          <p:cNvPr id="11" name="Group 102"/>
          <p:cNvGrpSpPr/>
          <p:nvPr/>
        </p:nvGrpSpPr>
        <p:grpSpPr>
          <a:xfrm>
            <a:off x="827584" y="3872008"/>
            <a:ext cx="4176464" cy="547647"/>
            <a:chOff x="827584" y="3830700"/>
            <a:chExt cx="4176464" cy="547647"/>
          </a:xfrm>
        </p:grpSpPr>
        <p:sp>
          <p:nvSpPr>
            <p:cNvPr id="143" name="Rectangle 142"/>
            <p:cNvSpPr/>
            <p:nvPr/>
          </p:nvSpPr>
          <p:spPr bwMode="auto">
            <a:xfrm>
              <a:off x="827584" y="3830700"/>
              <a:ext cx="4176464" cy="547647"/>
            </a:xfrm>
            <a:prstGeom prst="rect">
              <a:avLst/>
            </a:prstGeom>
            <a:solidFill>
              <a:srgbClr val="FFDC6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ＭＳ Ｐゴシック" pitchFamily="-105" charset="-128"/>
                <a:cs typeface="+mn-cs"/>
              </a:endParaRPr>
            </a:p>
          </p:txBody>
        </p:sp>
        <p:grpSp>
          <p:nvGrpSpPr>
            <p:cNvPr id="12" name="Group 81"/>
            <p:cNvGrpSpPr/>
            <p:nvPr/>
          </p:nvGrpSpPr>
          <p:grpSpPr>
            <a:xfrm>
              <a:off x="934993" y="3861048"/>
              <a:ext cx="361626" cy="472117"/>
              <a:chOff x="934993" y="1660739"/>
              <a:chExt cx="361626" cy="472117"/>
            </a:xfrm>
          </p:grpSpPr>
          <p:sp>
            <p:nvSpPr>
              <p:cNvPr id="146" name="TextBox 26"/>
              <p:cNvSpPr txBox="1">
                <a:spLocks noChangeArrowheads="1"/>
              </p:cNvSpPr>
              <p:nvPr/>
            </p:nvSpPr>
            <p:spPr bwMode="auto">
              <a:xfrm>
                <a:off x="971600" y="1732746"/>
                <a:ext cx="301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itchFamily="34" charset="0"/>
                    <a:ea typeface="ＭＳ Ｐゴシック" pitchFamily="-109" charset="-128"/>
                    <a:cs typeface="Arial" charset="0"/>
                  </a:rPr>
                  <a:t>5</a:t>
                </a:r>
              </a:p>
            </p:txBody>
          </p:sp>
          <p:sp>
            <p:nvSpPr>
              <p:cNvPr id="147" name="Freeform 146"/>
              <p:cNvSpPr/>
              <p:nvPr/>
            </p:nvSpPr>
            <p:spPr bwMode="auto">
              <a:xfrm>
                <a:off x="934993" y="1660739"/>
                <a:ext cx="361626" cy="460177"/>
              </a:xfrm>
              <a:custGeom>
                <a:avLst/>
                <a:gdLst>
                  <a:gd name="connsiteX0" fmla="*/ 263341 w 475014"/>
                  <a:gd name="connsiteY0" fmla="*/ 80006 h 483369"/>
                  <a:gd name="connsiteX1" fmla="*/ 73336 w 475014"/>
                  <a:gd name="connsiteY1" fmla="*/ 140010 h 483369"/>
                  <a:gd name="connsiteX2" fmla="*/ 13334 w 475014"/>
                  <a:gd name="connsiteY2" fmla="*/ 320023 h 483369"/>
                  <a:gd name="connsiteX3" fmla="*/ 153338 w 475014"/>
                  <a:gd name="connsiteY3" fmla="*/ 460034 h 483369"/>
                  <a:gd name="connsiteX4" fmla="*/ 413345 w 475014"/>
                  <a:gd name="connsiteY4" fmla="*/ 440032 h 483369"/>
                  <a:gd name="connsiteX5" fmla="*/ 463347 w 475014"/>
                  <a:gd name="connsiteY5" fmla="*/ 200015 h 483369"/>
                  <a:gd name="connsiteX6" fmla="*/ 343343 w 475014"/>
                  <a:gd name="connsiteY6" fmla="*/ 0 h 4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ln/>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105" charset="-128"/>
                  <a:cs typeface="+mn-cs"/>
                </a:endParaRPr>
              </a:p>
            </p:txBody>
          </p:sp>
        </p:grpSp>
        <p:sp>
          <p:nvSpPr>
            <p:cNvPr id="145" name="TextBox 45"/>
            <p:cNvSpPr txBox="1">
              <a:spLocks noChangeArrowheads="1"/>
            </p:cNvSpPr>
            <p:nvPr/>
          </p:nvSpPr>
          <p:spPr bwMode="auto">
            <a:xfrm>
              <a:off x="1446828" y="3901117"/>
              <a:ext cx="34132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rPr>
                <a:t>On-Time-Delivery</a:t>
              </a:r>
              <a:endParaRPr kumimoji="0" lang="nb-NO"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endParaRPr>
            </a:p>
          </p:txBody>
        </p:sp>
      </p:grpSp>
      <p:grpSp>
        <p:nvGrpSpPr>
          <p:cNvPr id="13" name="Group 103"/>
          <p:cNvGrpSpPr/>
          <p:nvPr/>
        </p:nvGrpSpPr>
        <p:grpSpPr>
          <a:xfrm>
            <a:off x="827584" y="4419655"/>
            <a:ext cx="4176464" cy="547647"/>
            <a:chOff x="827584" y="4378347"/>
            <a:chExt cx="4176464" cy="547647"/>
          </a:xfrm>
        </p:grpSpPr>
        <p:sp>
          <p:nvSpPr>
            <p:cNvPr id="149" name="Rectangle 148"/>
            <p:cNvSpPr/>
            <p:nvPr/>
          </p:nvSpPr>
          <p:spPr bwMode="auto">
            <a:xfrm>
              <a:off x="827584" y="4378347"/>
              <a:ext cx="4176464" cy="547647"/>
            </a:xfrm>
            <a:prstGeom prst="rect">
              <a:avLst/>
            </a:prstGeom>
            <a:solidFill>
              <a:srgbClr val="DCC5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ＭＳ Ｐゴシック" pitchFamily="-105" charset="-128"/>
                <a:cs typeface="+mn-cs"/>
              </a:endParaRPr>
            </a:p>
          </p:txBody>
        </p:sp>
        <p:grpSp>
          <p:nvGrpSpPr>
            <p:cNvPr id="14" name="Group 85"/>
            <p:cNvGrpSpPr/>
            <p:nvPr/>
          </p:nvGrpSpPr>
          <p:grpSpPr>
            <a:xfrm>
              <a:off x="934993" y="4437112"/>
              <a:ext cx="361626" cy="472117"/>
              <a:chOff x="934993" y="1660739"/>
              <a:chExt cx="361626" cy="472117"/>
            </a:xfrm>
          </p:grpSpPr>
          <p:sp>
            <p:nvSpPr>
              <p:cNvPr id="152" name="TextBox 26"/>
              <p:cNvSpPr txBox="1">
                <a:spLocks noChangeArrowheads="1"/>
              </p:cNvSpPr>
              <p:nvPr/>
            </p:nvSpPr>
            <p:spPr bwMode="auto">
              <a:xfrm>
                <a:off x="971600" y="1732746"/>
                <a:ext cx="301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itchFamily="34" charset="0"/>
                    <a:ea typeface="ＭＳ Ｐゴシック" pitchFamily="-109" charset="-128"/>
                    <a:cs typeface="Arial" charset="0"/>
                  </a:rPr>
                  <a:t>6</a:t>
                </a:r>
              </a:p>
            </p:txBody>
          </p:sp>
          <p:sp>
            <p:nvSpPr>
              <p:cNvPr id="153" name="Freeform 152"/>
              <p:cNvSpPr/>
              <p:nvPr/>
            </p:nvSpPr>
            <p:spPr bwMode="auto">
              <a:xfrm>
                <a:off x="934993" y="1660739"/>
                <a:ext cx="361626" cy="460177"/>
              </a:xfrm>
              <a:custGeom>
                <a:avLst/>
                <a:gdLst>
                  <a:gd name="connsiteX0" fmla="*/ 263341 w 475014"/>
                  <a:gd name="connsiteY0" fmla="*/ 80006 h 483369"/>
                  <a:gd name="connsiteX1" fmla="*/ 73336 w 475014"/>
                  <a:gd name="connsiteY1" fmla="*/ 140010 h 483369"/>
                  <a:gd name="connsiteX2" fmla="*/ 13334 w 475014"/>
                  <a:gd name="connsiteY2" fmla="*/ 320023 h 483369"/>
                  <a:gd name="connsiteX3" fmla="*/ 153338 w 475014"/>
                  <a:gd name="connsiteY3" fmla="*/ 460034 h 483369"/>
                  <a:gd name="connsiteX4" fmla="*/ 413345 w 475014"/>
                  <a:gd name="connsiteY4" fmla="*/ 440032 h 483369"/>
                  <a:gd name="connsiteX5" fmla="*/ 463347 w 475014"/>
                  <a:gd name="connsiteY5" fmla="*/ 200015 h 483369"/>
                  <a:gd name="connsiteX6" fmla="*/ 343343 w 475014"/>
                  <a:gd name="connsiteY6" fmla="*/ 0 h 4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ln/>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105" charset="-128"/>
                  <a:cs typeface="+mn-cs"/>
                </a:endParaRPr>
              </a:p>
            </p:txBody>
          </p:sp>
        </p:grpSp>
        <p:sp>
          <p:nvSpPr>
            <p:cNvPr id="151" name="TextBox 45"/>
            <p:cNvSpPr txBox="1">
              <a:spLocks noChangeArrowheads="1"/>
            </p:cNvSpPr>
            <p:nvPr/>
          </p:nvSpPr>
          <p:spPr bwMode="auto">
            <a:xfrm>
              <a:off x="1446828" y="4477181"/>
              <a:ext cx="34132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rPr>
                <a:t>Greater Ease of Expansion</a:t>
              </a:r>
              <a:endParaRPr kumimoji="0" lang="nb-NO"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endParaRPr>
            </a:p>
          </p:txBody>
        </p:sp>
      </p:grpSp>
      <p:grpSp>
        <p:nvGrpSpPr>
          <p:cNvPr id="15" name="Group 104"/>
          <p:cNvGrpSpPr/>
          <p:nvPr/>
        </p:nvGrpSpPr>
        <p:grpSpPr>
          <a:xfrm>
            <a:off x="827584" y="4967302"/>
            <a:ext cx="4176464" cy="547647"/>
            <a:chOff x="827584" y="4925994"/>
            <a:chExt cx="4176464" cy="547647"/>
          </a:xfrm>
        </p:grpSpPr>
        <p:sp>
          <p:nvSpPr>
            <p:cNvPr id="155" name="Rectangle 154"/>
            <p:cNvSpPr/>
            <p:nvPr/>
          </p:nvSpPr>
          <p:spPr bwMode="auto">
            <a:xfrm>
              <a:off x="827584" y="4925994"/>
              <a:ext cx="4176464" cy="547647"/>
            </a:xfrm>
            <a:prstGeom prst="rect">
              <a:avLst/>
            </a:prstGeom>
            <a:solidFill>
              <a:srgbClr val="C7A5A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ＭＳ Ｐゴシック" pitchFamily="-105" charset="-128"/>
                <a:cs typeface="+mn-cs"/>
              </a:endParaRPr>
            </a:p>
          </p:txBody>
        </p:sp>
        <p:grpSp>
          <p:nvGrpSpPr>
            <p:cNvPr id="16" name="Group 89"/>
            <p:cNvGrpSpPr/>
            <p:nvPr/>
          </p:nvGrpSpPr>
          <p:grpSpPr>
            <a:xfrm>
              <a:off x="934993" y="4941168"/>
              <a:ext cx="361626" cy="472117"/>
              <a:chOff x="934993" y="1660739"/>
              <a:chExt cx="361626" cy="472117"/>
            </a:xfrm>
          </p:grpSpPr>
          <p:sp>
            <p:nvSpPr>
              <p:cNvPr id="158" name="TextBox 26"/>
              <p:cNvSpPr txBox="1">
                <a:spLocks noChangeArrowheads="1"/>
              </p:cNvSpPr>
              <p:nvPr/>
            </p:nvSpPr>
            <p:spPr bwMode="auto">
              <a:xfrm>
                <a:off x="971600" y="1732746"/>
                <a:ext cx="301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itchFamily="34" charset="0"/>
                    <a:ea typeface="ＭＳ Ｐゴシック" pitchFamily="-109" charset="-128"/>
                    <a:cs typeface="Arial" charset="0"/>
                  </a:rPr>
                  <a:t>7</a:t>
                </a:r>
              </a:p>
            </p:txBody>
          </p:sp>
          <p:sp>
            <p:nvSpPr>
              <p:cNvPr id="159" name="Freeform 158"/>
              <p:cNvSpPr/>
              <p:nvPr/>
            </p:nvSpPr>
            <p:spPr bwMode="auto">
              <a:xfrm>
                <a:off x="934993" y="1660739"/>
                <a:ext cx="361626" cy="460177"/>
              </a:xfrm>
              <a:custGeom>
                <a:avLst/>
                <a:gdLst>
                  <a:gd name="connsiteX0" fmla="*/ 263341 w 475014"/>
                  <a:gd name="connsiteY0" fmla="*/ 80006 h 483369"/>
                  <a:gd name="connsiteX1" fmla="*/ 73336 w 475014"/>
                  <a:gd name="connsiteY1" fmla="*/ 140010 h 483369"/>
                  <a:gd name="connsiteX2" fmla="*/ 13334 w 475014"/>
                  <a:gd name="connsiteY2" fmla="*/ 320023 h 483369"/>
                  <a:gd name="connsiteX3" fmla="*/ 153338 w 475014"/>
                  <a:gd name="connsiteY3" fmla="*/ 460034 h 483369"/>
                  <a:gd name="connsiteX4" fmla="*/ 413345 w 475014"/>
                  <a:gd name="connsiteY4" fmla="*/ 440032 h 483369"/>
                  <a:gd name="connsiteX5" fmla="*/ 463347 w 475014"/>
                  <a:gd name="connsiteY5" fmla="*/ 200015 h 483369"/>
                  <a:gd name="connsiteX6" fmla="*/ 343343 w 475014"/>
                  <a:gd name="connsiteY6" fmla="*/ 0 h 4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ln/>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105" charset="-128"/>
                  <a:cs typeface="+mn-cs"/>
                </a:endParaRPr>
              </a:p>
            </p:txBody>
          </p:sp>
        </p:grpSp>
        <p:sp>
          <p:nvSpPr>
            <p:cNvPr id="157" name="TextBox 45"/>
            <p:cNvSpPr txBox="1">
              <a:spLocks noChangeArrowheads="1"/>
            </p:cNvSpPr>
            <p:nvPr/>
          </p:nvSpPr>
          <p:spPr bwMode="auto">
            <a:xfrm>
              <a:off x="1446828" y="4981237"/>
              <a:ext cx="34132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rPr>
                <a:t>Higher Expectations</a:t>
              </a:r>
              <a:endParaRPr kumimoji="0" lang="nb-NO"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endParaRPr>
            </a:p>
          </p:txBody>
        </p:sp>
      </p:grpSp>
      <p:grpSp>
        <p:nvGrpSpPr>
          <p:cNvPr id="17" name="Group 105"/>
          <p:cNvGrpSpPr/>
          <p:nvPr/>
        </p:nvGrpSpPr>
        <p:grpSpPr>
          <a:xfrm>
            <a:off x="827584" y="5514949"/>
            <a:ext cx="4248472" cy="547647"/>
            <a:chOff x="827584" y="5473641"/>
            <a:chExt cx="4248472" cy="547647"/>
          </a:xfrm>
        </p:grpSpPr>
        <p:sp>
          <p:nvSpPr>
            <p:cNvPr id="161" name="Rectangle 160"/>
            <p:cNvSpPr/>
            <p:nvPr/>
          </p:nvSpPr>
          <p:spPr bwMode="auto">
            <a:xfrm>
              <a:off x="827584" y="5473641"/>
              <a:ext cx="4176464" cy="547647"/>
            </a:xfrm>
            <a:prstGeom prst="rect">
              <a:avLst/>
            </a:prstGeom>
            <a:solidFill>
              <a:srgbClr val="DFBE9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ＭＳ Ｐゴシック" pitchFamily="-105" charset="-128"/>
                <a:cs typeface="+mn-cs"/>
              </a:endParaRPr>
            </a:p>
          </p:txBody>
        </p:sp>
        <p:grpSp>
          <p:nvGrpSpPr>
            <p:cNvPr id="18" name="Group 93"/>
            <p:cNvGrpSpPr/>
            <p:nvPr/>
          </p:nvGrpSpPr>
          <p:grpSpPr>
            <a:xfrm>
              <a:off x="934993" y="5517232"/>
              <a:ext cx="361626" cy="472117"/>
              <a:chOff x="934993" y="1660739"/>
              <a:chExt cx="361626" cy="472117"/>
            </a:xfrm>
          </p:grpSpPr>
          <p:sp>
            <p:nvSpPr>
              <p:cNvPr id="164" name="TextBox 26"/>
              <p:cNvSpPr txBox="1">
                <a:spLocks noChangeArrowheads="1"/>
              </p:cNvSpPr>
              <p:nvPr/>
            </p:nvSpPr>
            <p:spPr bwMode="auto">
              <a:xfrm>
                <a:off x="971600" y="1732746"/>
                <a:ext cx="301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itchFamily="34" charset="0"/>
                    <a:ea typeface="ＭＳ Ｐゴシック" pitchFamily="-109" charset="-128"/>
                    <a:cs typeface="Arial" charset="0"/>
                  </a:rPr>
                  <a:t>8</a:t>
                </a:r>
              </a:p>
            </p:txBody>
          </p:sp>
          <p:sp>
            <p:nvSpPr>
              <p:cNvPr id="165" name="Freeform 164"/>
              <p:cNvSpPr/>
              <p:nvPr/>
            </p:nvSpPr>
            <p:spPr bwMode="auto">
              <a:xfrm>
                <a:off x="934993" y="1660739"/>
                <a:ext cx="361626" cy="460177"/>
              </a:xfrm>
              <a:custGeom>
                <a:avLst/>
                <a:gdLst>
                  <a:gd name="connsiteX0" fmla="*/ 263341 w 475014"/>
                  <a:gd name="connsiteY0" fmla="*/ 80006 h 483369"/>
                  <a:gd name="connsiteX1" fmla="*/ 73336 w 475014"/>
                  <a:gd name="connsiteY1" fmla="*/ 140010 h 483369"/>
                  <a:gd name="connsiteX2" fmla="*/ 13334 w 475014"/>
                  <a:gd name="connsiteY2" fmla="*/ 320023 h 483369"/>
                  <a:gd name="connsiteX3" fmla="*/ 153338 w 475014"/>
                  <a:gd name="connsiteY3" fmla="*/ 460034 h 483369"/>
                  <a:gd name="connsiteX4" fmla="*/ 413345 w 475014"/>
                  <a:gd name="connsiteY4" fmla="*/ 440032 h 483369"/>
                  <a:gd name="connsiteX5" fmla="*/ 463347 w 475014"/>
                  <a:gd name="connsiteY5" fmla="*/ 200015 h 483369"/>
                  <a:gd name="connsiteX6" fmla="*/ 343343 w 475014"/>
                  <a:gd name="connsiteY6" fmla="*/ 0 h 4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ln/>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105" charset="-128"/>
                  <a:cs typeface="+mn-cs"/>
                </a:endParaRPr>
              </a:p>
            </p:txBody>
          </p:sp>
        </p:grpSp>
        <p:sp>
          <p:nvSpPr>
            <p:cNvPr id="163" name="TextBox 45"/>
            <p:cNvSpPr txBox="1">
              <a:spLocks noChangeArrowheads="1"/>
            </p:cNvSpPr>
            <p:nvPr/>
          </p:nvSpPr>
          <p:spPr bwMode="auto">
            <a:xfrm>
              <a:off x="1259632" y="5557301"/>
              <a:ext cx="38164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rPr>
                <a:t>Positive Changes to Corporate Culture</a:t>
              </a:r>
              <a:endParaRPr kumimoji="0" lang="nb-NO"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endParaRPr>
            </a:p>
          </p:txBody>
        </p:sp>
      </p:grpSp>
      <p:sp>
        <p:nvSpPr>
          <p:cNvPr id="166" name="Freeform 165"/>
          <p:cNvSpPr/>
          <p:nvPr/>
        </p:nvSpPr>
        <p:spPr>
          <a:xfrm>
            <a:off x="4994031" y="1701296"/>
            <a:ext cx="3974123" cy="4392000"/>
          </a:xfrm>
          <a:custGeom>
            <a:avLst/>
            <a:gdLst>
              <a:gd name="connsiteX0" fmla="*/ 0 w 3974123"/>
              <a:gd name="connsiteY0" fmla="*/ 0 h 4501661"/>
              <a:gd name="connsiteX1" fmla="*/ 2405575 w 3974123"/>
              <a:gd name="connsiteY1" fmla="*/ 0 h 4501661"/>
              <a:gd name="connsiteX2" fmla="*/ 3896751 w 3974123"/>
              <a:gd name="connsiteY2" fmla="*/ 0 h 4501661"/>
              <a:gd name="connsiteX3" fmla="*/ 3896751 w 3974123"/>
              <a:gd name="connsiteY3" fmla="*/ 0 h 4501661"/>
              <a:gd name="connsiteX4" fmla="*/ 3840480 w 3974123"/>
              <a:gd name="connsiteY4" fmla="*/ 604910 h 4501661"/>
              <a:gd name="connsiteX5" fmla="*/ 3910818 w 3974123"/>
              <a:gd name="connsiteY5" fmla="*/ 1322363 h 4501661"/>
              <a:gd name="connsiteX6" fmla="*/ 3967089 w 3974123"/>
              <a:gd name="connsiteY6" fmla="*/ 2222695 h 4501661"/>
              <a:gd name="connsiteX7" fmla="*/ 3868615 w 3974123"/>
              <a:gd name="connsiteY7" fmla="*/ 3249637 h 4501661"/>
              <a:gd name="connsiteX8" fmla="*/ 3953021 w 3974123"/>
              <a:gd name="connsiteY8" fmla="*/ 4459458 h 4501661"/>
              <a:gd name="connsiteX9" fmla="*/ 3953021 w 3974123"/>
              <a:gd name="connsiteY9" fmla="*/ 4459458 h 4501661"/>
              <a:gd name="connsiteX10" fmla="*/ 2897944 w 3974123"/>
              <a:gd name="connsiteY10" fmla="*/ 4473526 h 4501661"/>
              <a:gd name="connsiteX11" fmla="*/ 1758461 w 3974123"/>
              <a:gd name="connsiteY11" fmla="*/ 4487594 h 4501661"/>
              <a:gd name="connsiteX12" fmla="*/ 703384 w 3974123"/>
              <a:gd name="connsiteY12" fmla="*/ 4487594 h 4501661"/>
              <a:gd name="connsiteX13" fmla="*/ 0 w 3974123"/>
              <a:gd name="connsiteY13" fmla="*/ 4501661 h 4501661"/>
              <a:gd name="connsiteX14" fmla="*/ 0 w 3974123"/>
              <a:gd name="connsiteY14" fmla="*/ 4501661 h 4501661"/>
              <a:gd name="connsiteX15" fmla="*/ 28135 w 3974123"/>
              <a:gd name="connsiteY15" fmla="*/ 3094892 h 4501661"/>
              <a:gd name="connsiteX16" fmla="*/ 14067 w 3974123"/>
              <a:gd name="connsiteY16" fmla="*/ 1322363 h 4501661"/>
              <a:gd name="connsiteX17" fmla="*/ 0 w 3974123"/>
              <a:gd name="connsiteY17" fmla="*/ 0 h 450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74123" h="4501661">
                <a:moveTo>
                  <a:pt x="0" y="0"/>
                </a:moveTo>
                <a:lnTo>
                  <a:pt x="2405575" y="0"/>
                </a:lnTo>
                <a:lnTo>
                  <a:pt x="3896751" y="0"/>
                </a:lnTo>
                <a:lnTo>
                  <a:pt x="3896751" y="0"/>
                </a:lnTo>
                <a:cubicBezTo>
                  <a:pt x="3887373" y="100818"/>
                  <a:pt x="3838136" y="384516"/>
                  <a:pt x="3840480" y="604910"/>
                </a:cubicBezTo>
                <a:cubicBezTo>
                  <a:pt x="3842825" y="825304"/>
                  <a:pt x="3889717" y="1052732"/>
                  <a:pt x="3910818" y="1322363"/>
                </a:cubicBezTo>
                <a:cubicBezTo>
                  <a:pt x="3931919" y="1591994"/>
                  <a:pt x="3974123" y="1901483"/>
                  <a:pt x="3967089" y="2222695"/>
                </a:cubicBezTo>
                <a:cubicBezTo>
                  <a:pt x="3960055" y="2543907"/>
                  <a:pt x="3870960" y="2876843"/>
                  <a:pt x="3868615" y="3249637"/>
                </a:cubicBezTo>
                <a:cubicBezTo>
                  <a:pt x="3866270" y="3622431"/>
                  <a:pt x="3953021" y="4459458"/>
                  <a:pt x="3953021" y="4459458"/>
                </a:cubicBezTo>
                <a:lnTo>
                  <a:pt x="3953021" y="4459458"/>
                </a:lnTo>
                <a:lnTo>
                  <a:pt x="2897944" y="4473526"/>
                </a:lnTo>
                <a:lnTo>
                  <a:pt x="1758461" y="4487594"/>
                </a:lnTo>
                <a:lnTo>
                  <a:pt x="703384" y="4487594"/>
                </a:lnTo>
                <a:cubicBezTo>
                  <a:pt x="410307" y="4489938"/>
                  <a:pt x="0" y="4501661"/>
                  <a:pt x="0" y="4501661"/>
                </a:cubicBezTo>
                <a:lnTo>
                  <a:pt x="0" y="4501661"/>
                </a:lnTo>
                <a:cubicBezTo>
                  <a:pt x="4689" y="4267200"/>
                  <a:pt x="25791" y="3624775"/>
                  <a:pt x="28135" y="3094892"/>
                </a:cubicBezTo>
                <a:cubicBezTo>
                  <a:pt x="30479" y="2565009"/>
                  <a:pt x="16412" y="1838178"/>
                  <a:pt x="14067" y="1322363"/>
                </a:cubicBezTo>
                <a:cubicBezTo>
                  <a:pt x="11722" y="806548"/>
                  <a:pt x="12894" y="403274"/>
                  <a:pt x="0" y="0"/>
                </a:cubicBezTo>
                <a:close/>
              </a:path>
            </a:pathLst>
          </a:custGeom>
          <a:solidFill>
            <a:srgbClr val="EAEAEA"/>
          </a:solidFill>
          <a:ln>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19" name="Group 68"/>
          <p:cNvGrpSpPr/>
          <p:nvPr/>
        </p:nvGrpSpPr>
        <p:grpSpPr>
          <a:xfrm>
            <a:off x="827584" y="1698525"/>
            <a:ext cx="4176464" cy="547647"/>
            <a:chOff x="827584" y="1657217"/>
            <a:chExt cx="4176464" cy="547647"/>
          </a:xfrm>
        </p:grpSpPr>
        <p:sp>
          <p:nvSpPr>
            <p:cNvPr id="168" name="Rectangle 167"/>
            <p:cNvSpPr/>
            <p:nvPr/>
          </p:nvSpPr>
          <p:spPr bwMode="auto">
            <a:xfrm>
              <a:off x="827584" y="1657217"/>
              <a:ext cx="4176464" cy="547647"/>
            </a:xfrm>
            <a:prstGeom prst="rect">
              <a:avLst/>
            </a:prstGeom>
            <a:solidFill>
              <a:srgbClr val="FFBD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ＭＳ Ｐゴシック" pitchFamily="-105" charset="-128"/>
                <a:cs typeface="+mn-cs"/>
              </a:endParaRPr>
            </a:p>
          </p:txBody>
        </p:sp>
        <p:grpSp>
          <p:nvGrpSpPr>
            <p:cNvPr id="20" name="Group 68"/>
            <p:cNvGrpSpPr/>
            <p:nvPr/>
          </p:nvGrpSpPr>
          <p:grpSpPr>
            <a:xfrm>
              <a:off x="934993" y="1660739"/>
              <a:ext cx="361626" cy="472117"/>
              <a:chOff x="934993" y="1660739"/>
              <a:chExt cx="361626" cy="472117"/>
            </a:xfrm>
          </p:grpSpPr>
          <p:sp>
            <p:nvSpPr>
              <p:cNvPr id="171" name="TextBox 26"/>
              <p:cNvSpPr txBox="1">
                <a:spLocks noChangeArrowheads="1"/>
              </p:cNvSpPr>
              <p:nvPr/>
            </p:nvSpPr>
            <p:spPr bwMode="auto">
              <a:xfrm>
                <a:off x="971600" y="1732746"/>
                <a:ext cx="301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itchFamily="34" charset="0"/>
                    <a:ea typeface="ＭＳ Ｐゴシック" pitchFamily="-109" charset="-128"/>
                    <a:cs typeface="Arial" charset="0"/>
                  </a:rPr>
                  <a:t>1</a:t>
                </a:r>
              </a:p>
            </p:txBody>
          </p:sp>
          <p:sp>
            <p:nvSpPr>
              <p:cNvPr id="172" name="Freeform 171"/>
              <p:cNvSpPr/>
              <p:nvPr/>
            </p:nvSpPr>
            <p:spPr bwMode="auto">
              <a:xfrm>
                <a:off x="934993" y="1660739"/>
                <a:ext cx="361626" cy="460177"/>
              </a:xfrm>
              <a:custGeom>
                <a:avLst/>
                <a:gdLst>
                  <a:gd name="connsiteX0" fmla="*/ 263341 w 475014"/>
                  <a:gd name="connsiteY0" fmla="*/ 80006 h 483369"/>
                  <a:gd name="connsiteX1" fmla="*/ 73336 w 475014"/>
                  <a:gd name="connsiteY1" fmla="*/ 140010 h 483369"/>
                  <a:gd name="connsiteX2" fmla="*/ 13334 w 475014"/>
                  <a:gd name="connsiteY2" fmla="*/ 320023 h 483369"/>
                  <a:gd name="connsiteX3" fmla="*/ 153338 w 475014"/>
                  <a:gd name="connsiteY3" fmla="*/ 460034 h 483369"/>
                  <a:gd name="connsiteX4" fmla="*/ 413345 w 475014"/>
                  <a:gd name="connsiteY4" fmla="*/ 440032 h 483369"/>
                  <a:gd name="connsiteX5" fmla="*/ 463347 w 475014"/>
                  <a:gd name="connsiteY5" fmla="*/ 200015 h 483369"/>
                  <a:gd name="connsiteX6" fmla="*/ 343343 w 475014"/>
                  <a:gd name="connsiteY6" fmla="*/ 0 h 4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ln/>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105" charset="-128"/>
                  <a:cs typeface="+mn-cs"/>
                </a:endParaRPr>
              </a:p>
            </p:txBody>
          </p:sp>
        </p:grpSp>
        <p:sp>
          <p:nvSpPr>
            <p:cNvPr id="170" name="TextBox 45"/>
            <p:cNvSpPr txBox="1">
              <a:spLocks noChangeArrowheads="1"/>
            </p:cNvSpPr>
            <p:nvPr/>
          </p:nvSpPr>
          <p:spPr bwMode="auto">
            <a:xfrm>
              <a:off x="1446828" y="1700808"/>
              <a:ext cx="34132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rPr>
                <a:t>Reduced Production Costs</a:t>
              </a:r>
              <a:endParaRPr kumimoji="0" lang="nb-NO"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endParaRPr>
            </a:p>
          </p:txBody>
        </p:sp>
      </p:grpSp>
      <p:grpSp>
        <p:nvGrpSpPr>
          <p:cNvPr id="21" name="Group 98"/>
          <p:cNvGrpSpPr/>
          <p:nvPr/>
        </p:nvGrpSpPr>
        <p:grpSpPr>
          <a:xfrm>
            <a:off x="827584" y="1698525"/>
            <a:ext cx="4608512" cy="547647"/>
            <a:chOff x="827584" y="1657217"/>
            <a:chExt cx="4176464" cy="547647"/>
          </a:xfrm>
        </p:grpSpPr>
        <p:sp>
          <p:nvSpPr>
            <p:cNvPr id="174" name="Pentagon 11"/>
            <p:cNvSpPr/>
            <p:nvPr/>
          </p:nvSpPr>
          <p:spPr bwMode="auto">
            <a:xfrm>
              <a:off x="827584" y="1657217"/>
              <a:ext cx="4176464" cy="547647"/>
            </a:xfrm>
            <a:prstGeom prst="homePlate">
              <a:avLst/>
            </a:prstGeom>
            <a:solidFill>
              <a:srgbClr val="FF339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ＭＳ Ｐゴシック" pitchFamily="-105" charset="-128"/>
                <a:cs typeface="+mn-cs"/>
              </a:endParaRPr>
            </a:p>
          </p:txBody>
        </p:sp>
        <p:grpSp>
          <p:nvGrpSpPr>
            <p:cNvPr id="22" name="Group 68"/>
            <p:cNvGrpSpPr/>
            <p:nvPr/>
          </p:nvGrpSpPr>
          <p:grpSpPr>
            <a:xfrm>
              <a:off x="934993" y="1660739"/>
              <a:ext cx="361626" cy="472117"/>
              <a:chOff x="934993" y="1660739"/>
              <a:chExt cx="361626" cy="472117"/>
            </a:xfrm>
          </p:grpSpPr>
          <p:sp>
            <p:nvSpPr>
              <p:cNvPr id="177" name="TextBox 26"/>
              <p:cNvSpPr txBox="1">
                <a:spLocks noChangeArrowheads="1"/>
              </p:cNvSpPr>
              <p:nvPr/>
            </p:nvSpPr>
            <p:spPr bwMode="auto">
              <a:xfrm>
                <a:off x="971600" y="1732746"/>
                <a:ext cx="3013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itchFamily="34" charset="0"/>
                    <a:ea typeface="ＭＳ Ｐゴシック" pitchFamily="-109" charset="-128"/>
                    <a:cs typeface="Arial" charset="0"/>
                  </a:rPr>
                  <a:t>1</a:t>
                </a:r>
              </a:p>
            </p:txBody>
          </p:sp>
          <p:sp>
            <p:nvSpPr>
              <p:cNvPr id="178" name="Freeform 177"/>
              <p:cNvSpPr/>
              <p:nvPr/>
            </p:nvSpPr>
            <p:spPr bwMode="auto">
              <a:xfrm>
                <a:off x="934993" y="1660739"/>
                <a:ext cx="361626" cy="460177"/>
              </a:xfrm>
              <a:custGeom>
                <a:avLst/>
                <a:gdLst>
                  <a:gd name="connsiteX0" fmla="*/ 263341 w 475014"/>
                  <a:gd name="connsiteY0" fmla="*/ 80006 h 483369"/>
                  <a:gd name="connsiteX1" fmla="*/ 73336 w 475014"/>
                  <a:gd name="connsiteY1" fmla="*/ 140010 h 483369"/>
                  <a:gd name="connsiteX2" fmla="*/ 13334 w 475014"/>
                  <a:gd name="connsiteY2" fmla="*/ 320023 h 483369"/>
                  <a:gd name="connsiteX3" fmla="*/ 153338 w 475014"/>
                  <a:gd name="connsiteY3" fmla="*/ 460034 h 483369"/>
                  <a:gd name="connsiteX4" fmla="*/ 413345 w 475014"/>
                  <a:gd name="connsiteY4" fmla="*/ 440032 h 483369"/>
                  <a:gd name="connsiteX5" fmla="*/ 463347 w 475014"/>
                  <a:gd name="connsiteY5" fmla="*/ 200015 h 483369"/>
                  <a:gd name="connsiteX6" fmla="*/ 343343 w 475014"/>
                  <a:gd name="connsiteY6" fmla="*/ 0 h 48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5014" h="483369">
                    <a:moveTo>
                      <a:pt x="263341" y="80006"/>
                    </a:moveTo>
                    <a:cubicBezTo>
                      <a:pt x="189172" y="90006"/>
                      <a:pt x="115004" y="100007"/>
                      <a:pt x="73336" y="140010"/>
                    </a:cubicBezTo>
                    <a:cubicBezTo>
                      <a:pt x="31668" y="180013"/>
                      <a:pt x="0" y="266686"/>
                      <a:pt x="13334" y="320023"/>
                    </a:cubicBezTo>
                    <a:cubicBezTo>
                      <a:pt x="26668" y="373360"/>
                      <a:pt x="86670" y="440033"/>
                      <a:pt x="153338" y="460034"/>
                    </a:cubicBezTo>
                    <a:cubicBezTo>
                      <a:pt x="220006" y="480035"/>
                      <a:pt x="361677" y="483369"/>
                      <a:pt x="413345" y="440032"/>
                    </a:cubicBezTo>
                    <a:cubicBezTo>
                      <a:pt x="465013" y="396696"/>
                      <a:pt x="475014" y="273354"/>
                      <a:pt x="463347" y="200015"/>
                    </a:cubicBezTo>
                    <a:cubicBezTo>
                      <a:pt x="451680" y="126676"/>
                      <a:pt x="397511" y="63338"/>
                      <a:pt x="343343" y="0"/>
                    </a:cubicBezTo>
                  </a:path>
                </a:pathLst>
              </a:custGeom>
              <a:ln/>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ＭＳ Ｐゴシック" pitchFamily="-105" charset="-128"/>
                  <a:cs typeface="+mn-cs"/>
                </a:endParaRPr>
              </a:p>
            </p:txBody>
          </p:sp>
        </p:grpSp>
        <p:sp>
          <p:nvSpPr>
            <p:cNvPr id="176" name="TextBox 45"/>
            <p:cNvSpPr txBox="1">
              <a:spLocks noChangeArrowheads="1"/>
            </p:cNvSpPr>
            <p:nvPr/>
          </p:nvSpPr>
          <p:spPr bwMode="auto">
            <a:xfrm>
              <a:off x="1446828" y="1763524"/>
              <a:ext cx="34132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rPr>
                <a:t>Reduced Production Costs</a:t>
              </a:r>
              <a:endParaRPr kumimoji="0" lang="nb-NO" sz="1800" b="1" i="0" u="none" strike="noStrike" kern="1200" cap="none" spc="0" normalizeH="0" baseline="0" noProof="0" dirty="0">
                <a:ln>
                  <a:noFill/>
                </a:ln>
                <a:solidFill>
                  <a:prstClr val="black"/>
                </a:solidFill>
                <a:effectLst/>
                <a:uLnTx/>
                <a:uFillTx/>
                <a:latin typeface="Calibri" pitchFamily="34" charset="0"/>
                <a:ea typeface="ＭＳ Ｐゴシック" pitchFamily="-109" charset="-128"/>
                <a:cs typeface="Arial" charset="0"/>
              </a:endParaRPr>
            </a:p>
          </p:txBody>
        </p:sp>
      </p:grpSp>
      <p:sp>
        <p:nvSpPr>
          <p:cNvPr id="179" name="TextBox 178"/>
          <p:cNvSpPr txBox="1"/>
          <p:nvPr/>
        </p:nvSpPr>
        <p:spPr>
          <a:xfrm>
            <a:off x="5076056" y="2467420"/>
            <a:ext cx="3672000"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Total Quality Management (TQM) helps to significantly lower defect rates. Hence, the company can eliminate wastage of materials and inefficient use of labor which is associated with defects.</a:t>
            </a:r>
          </a:p>
        </p:txBody>
      </p:sp>
      <p:pic>
        <p:nvPicPr>
          <p:cNvPr id="64" name="Picture 63">
            <a:extLst>
              <a:ext uri="{FF2B5EF4-FFF2-40B4-BE49-F238E27FC236}">
                <a16:creationId xmlns:a16="http://schemas.microsoft.com/office/drawing/2014/main" id="{C2261DA9-EBF9-4E02-BB05-477412EC236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extLst>
      <p:ext uri="{BB962C8B-B14F-4D97-AF65-F5344CB8AC3E}">
        <p14:creationId xmlns:p14="http://schemas.microsoft.com/office/powerpoint/2010/main" val="3319786189"/>
      </p:ext>
    </p:extLst>
  </p:cSld>
  <p:clrMapOvr>
    <a:masterClrMapping/>
  </p:clrMapOvr>
  <mc:AlternateContent xmlns:mc="http://schemas.openxmlformats.org/markup-compatibility/2006">
    <mc:Choice xmlns:p14="http://schemas.microsoft.com/office/powerpoint/2010/main" Requires="p14">
      <p:transition spd="med" p14:dur="700" advTm="14000">
        <p:fade/>
      </p:transition>
    </mc:Choice>
    <mc:Fallback>
      <p:transition spd="med" advTm="1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fade">
                                      <p:cBhvr>
                                        <p:cTn id="7" dur="1000"/>
                                        <p:tgtEl>
                                          <p:spTgt spid="166"/>
                                        </p:tgtEl>
                                      </p:cBhvr>
                                    </p:animEffect>
                                  </p:childTnLst>
                                </p:cTn>
                              </p:par>
                            </p:childTnLst>
                          </p:cTn>
                        </p:par>
                        <p:par>
                          <p:cTn id="8" fill="hold">
                            <p:stCondLst>
                              <p:cond delay="1000"/>
                            </p:stCondLst>
                            <p:childTnLst>
                              <p:par>
                                <p:cTn id="9" presetID="26" presetClass="emph" presetSubtype="0" fill="hold" nodeType="afterEffect">
                                  <p:stCondLst>
                                    <p:cond delay="0"/>
                                  </p:stCondLst>
                                  <p:childTnLst>
                                    <p:animEffect transition="out" filter="fade">
                                      <p:cBhvr>
                                        <p:cTn id="10" dur="500" tmFilter="0, 0; .2, .5; .8, .5; 1, 0"/>
                                        <p:tgtEl>
                                          <p:spTgt spid="19"/>
                                        </p:tgtEl>
                                      </p:cBhvr>
                                    </p:animEffect>
                                    <p:animScale>
                                      <p:cBhvr>
                                        <p:cTn id="11" dur="250" autoRev="1" fill="hold"/>
                                        <p:tgtEl>
                                          <p:spTgt spid="19"/>
                                        </p:tgtEl>
                                      </p:cBhvr>
                                      <p:by x="105000" y="105000"/>
                                    </p:animScale>
                                  </p:childTnLst>
                                </p:cTn>
                              </p:par>
                            </p:childTnLst>
                          </p:cTn>
                        </p:par>
                        <p:par>
                          <p:cTn id="12" fill="hold">
                            <p:stCondLst>
                              <p:cond delay="1500"/>
                            </p:stCondLst>
                            <p:childTnLst>
                              <p:par>
                                <p:cTn id="13" presetID="2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1000"/>
                                        <p:tgtEl>
                                          <p:spTgt spid="21"/>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179"/>
                                        </p:tgtEl>
                                        <p:attrNameLst>
                                          <p:attrName>style.visibility</p:attrName>
                                        </p:attrNameLst>
                                      </p:cBhvr>
                                      <p:to>
                                        <p:strVal val="visible"/>
                                      </p:to>
                                    </p:set>
                                    <p:animEffect transition="in" filter="fade">
                                      <p:cBhvr>
                                        <p:cTn id="19" dur="20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7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ieren 20"/>
          <p:cNvGrpSpPr/>
          <p:nvPr/>
        </p:nvGrpSpPr>
        <p:grpSpPr>
          <a:xfrm>
            <a:off x="432615" y="1077975"/>
            <a:ext cx="7337664" cy="3880110"/>
            <a:chOff x="3645903" y="-1202695"/>
            <a:chExt cx="11141561" cy="3625354"/>
          </a:xfrm>
        </p:grpSpPr>
        <p:sp>
          <p:nvSpPr>
            <p:cNvPr id="10" name="Rechteck 21"/>
            <p:cNvSpPr/>
            <p:nvPr/>
          </p:nvSpPr>
          <p:spPr bwMode="auto">
            <a:xfrm>
              <a:off x="4876558" y="-1070742"/>
              <a:ext cx="9910906" cy="3493401"/>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3500000" scaled="1"/>
              <a:tileRect/>
            </a:gradFill>
            <a:ln w="12700">
              <a:noFill/>
              <a:round/>
              <a:headEnd/>
              <a:tailEnd/>
            </a:ln>
            <a:effectLst>
              <a:outerShdw blurRad="127000" dist="63500" dir="2700000" algn="tl" rotWithShape="0">
                <a:prstClr val="black">
                  <a:alpha val="40000"/>
                </a:prstClr>
              </a:outerShdw>
            </a:effectLst>
          </p:spPr>
          <p:txBody>
            <a:bodyPr lIns="144000" tIns="180000" rIns="72000" rtlCol="0" anchor="t"/>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IN" sz="2800" b="1" i="0" u="none" strike="noStrike" kern="1200" cap="none" spc="0" normalizeH="0" baseline="0" noProof="0" dirty="0">
                  <a:ln>
                    <a:noFill/>
                  </a:ln>
                  <a:solidFill>
                    <a:prstClr val="white"/>
                  </a:solidFill>
                  <a:effectLst/>
                  <a:uLnTx/>
                  <a:uFillTx/>
                  <a:latin typeface="FreesiaUPC" pitchFamily="34" charset="-34"/>
                  <a:ea typeface="ＭＳ Ｐゴシック" pitchFamily="34" charset="-128"/>
                  <a:cs typeface="FreesiaUPC" pitchFamily="34" charset="-34"/>
                </a:rPr>
                <a:t>This is a DEMO Course On – </a:t>
              </a:r>
              <a:r>
                <a:rPr kumimoji="0" lang="en-IN" sz="2800" b="1" i="0" u="none" strike="noStrike" kern="1200" cap="none" spc="0" normalizeH="0" baseline="0" noProof="0" dirty="0">
                  <a:ln>
                    <a:noFill/>
                  </a:ln>
                  <a:solidFill>
                    <a:srgbClr val="FFFF00"/>
                  </a:solidFill>
                  <a:effectLst/>
                  <a:uLnTx/>
                  <a:uFillTx/>
                  <a:latin typeface="FreesiaUPC" pitchFamily="34" charset="-34"/>
                  <a:ea typeface="ＭＳ Ｐゴシック" pitchFamily="34" charset="-128"/>
                  <a:cs typeface="FreesiaUPC" pitchFamily="34" charset="-34"/>
                </a:rPr>
                <a:t>Total Quality Management</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FreesiaUPC" pitchFamily="34" charset="-34"/>
                  <a:ea typeface="ＭＳ Ｐゴシック" pitchFamily="34" charset="-128"/>
                  <a:cs typeface="FreesiaUPC" pitchFamily="34" charset="-34"/>
                </a:rPr>
                <a:t>Register Today</a:t>
              </a:r>
              <a:r>
                <a:rPr kumimoji="0" lang="en-US" sz="2800" b="1" i="0" u="none" strike="noStrike" kern="1200" cap="none" spc="0" normalizeH="0" baseline="0" noProof="0" dirty="0">
                  <a:ln>
                    <a:noFill/>
                  </a:ln>
                  <a:solidFill>
                    <a:prstClr val="white"/>
                  </a:solidFill>
                  <a:effectLst/>
                  <a:uLnTx/>
                  <a:uFillTx/>
                  <a:latin typeface="FreesiaUPC" pitchFamily="34" charset="-34"/>
                  <a:ea typeface="ＭＳ Ｐゴシック" pitchFamily="34" charset="-128"/>
                  <a:cs typeface="FreesiaUPC" pitchFamily="34" charset="-34"/>
                </a:rPr>
                <a:t> and Get Access to 250+ Course Presentations.</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FreesiaUPC" pitchFamily="34" charset="-34"/>
                  <a:ea typeface="ＭＳ Ｐゴシック" pitchFamily="34" charset="-128"/>
                  <a:cs typeface="FreesiaUPC" pitchFamily="34" charset="-34"/>
                </a:rPr>
                <a:t>What Do you Get:</a:t>
              </a:r>
            </a:p>
            <a:p>
              <a:pPr marL="360000" marR="0" lvl="0" indent="-396000" algn="l" defTabSz="914400" rtl="0" eaLnBrk="1" fontAlgn="auto" latinLnBrk="0" hangingPunct="1">
                <a:lnSpc>
                  <a:spcPct val="10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prstClr val="white"/>
                  </a:solidFill>
                  <a:effectLst/>
                  <a:uLnTx/>
                  <a:uFillTx/>
                  <a:latin typeface="FreesiaUPC" pitchFamily="34" charset="-34"/>
                  <a:ea typeface="ＭＳ Ｐゴシック" pitchFamily="34" charset="-128"/>
                  <a:cs typeface="FreesiaUPC" pitchFamily="34" charset="-34"/>
                </a:rPr>
                <a:t>Access the Courses Online.</a:t>
              </a:r>
            </a:p>
            <a:p>
              <a:pPr marL="360000" marR="0" lvl="0" indent="-396000" algn="l" defTabSz="914400" rtl="0" eaLnBrk="1" fontAlgn="auto" latinLnBrk="0" hangingPunct="1">
                <a:lnSpc>
                  <a:spcPct val="10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prstClr val="white"/>
                  </a:solidFill>
                  <a:effectLst/>
                  <a:uLnTx/>
                  <a:uFillTx/>
                  <a:latin typeface="FreesiaUPC" pitchFamily="34" charset="-34"/>
                  <a:ea typeface="ＭＳ Ｐゴシック" pitchFamily="34" charset="-128"/>
                  <a:cs typeface="FreesiaUPC" pitchFamily="34" charset="-34"/>
                </a:rPr>
                <a:t>Download </a:t>
              </a:r>
              <a:r>
                <a:rPr kumimoji="0" lang="en-US" sz="2800" b="1" i="0" u="none" strike="noStrike" kern="1200" cap="none" spc="0" normalizeH="0" baseline="0" noProof="0" dirty="0" err="1">
                  <a:ln>
                    <a:noFill/>
                  </a:ln>
                  <a:solidFill>
                    <a:prstClr val="white"/>
                  </a:solidFill>
                  <a:effectLst/>
                  <a:uLnTx/>
                  <a:uFillTx/>
                  <a:latin typeface="FreesiaUPC" pitchFamily="34" charset="-34"/>
                  <a:ea typeface="ＭＳ Ｐゴシック" pitchFamily="34" charset="-128"/>
                  <a:cs typeface="FreesiaUPC" pitchFamily="34" charset="-34"/>
                </a:rPr>
                <a:t>Powerpoint</a:t>
              </a:r>
              <a:r>
                <a:rPr kumimoji="0" lang="en-US" sz="2800" b="1" i="0" u="none" strike="noStrike" kern="1200" cap="none" spc="0" normalizeH="0" baseline="0" noProof="0" dirty="0">
                  <a:ln>
                    <a:noFill/>
                  </a:ln>
                  <a:solidFill>
                    <a:prstClr val="white"/>
                  </a:solidFill>
                  <a:effectLst/>
                  <a:uLnTx/>
                  <a:uFillTx/>
                  <a:latin typeface="FreesiaUPC" pitchFamily="34" charset="-34"/>
                  <a:ea typeface="ＭＳ Ｐゴシック" pitchFamily="34" charset="-128"/>
                  <a:cs typeface="FreesiaUPC" pitchFamily="34" charset="-34"/>
                </a:rPr>
                <a:t> Presentation for Each Course.</a:t>
              </a:r>
            </a:p>
            <a:p>
              <a:pPr marL="360000" marR="0" lvl="0" indent="-396000" algn="l" defTabSz="914400" rtl="0" eaLnBrk="1" fontAlgn="auto" latinLnBrk="0" hangingPunct="1">
                <a:lnSpc>
                  <a:spcPct val="100000"/>
                </a:lnSpc>
                <a:spcBef>
                  <a:spcPts val="0"/>
                </a:spcBef>
                <a:spcAft>
                  <a:spcPts val="0"/>
                </a:spcAft>
                <a:buClrTx/>
                <a:buSzTx/>
                <a:buFontTx/>
                <a:buAutoNum type="arabicPeriod"/>
                <a:tabLst/>
                <a:defRPr/>
              </a:pPr>
              <a:r>
                <a:rPr kumimoji="0" lang="en-US" sz="2800" b="1" i="0" u="none" strike="noStrike" kern="1200" cap="none" spc="0" normalizeH="0" baseline="0" noProof="0" dirty="0">
                  <a:ln>
                    <a:noFill/>
                  </a:ln>
                  <a:solidFill>
                    <a:prstClr val="white"/>
                  </a:solidFill>
                  <a:effectLst/>
                  <a:uLnTx/>
                  <a:uFillTx/>
                  <a:latin typeface="FreesiaUPC" pitchFamily="34" charset="-34"/>
                  <a:ea typeface="ＭＳ Ｐゴシック" pitchFamily="34" charset="-128"/>
                  <a:cs typeface="FreesiaUPC" pitchFamily="34" charset="-34"/>
                </a:rPr>
                <a:t>Get Certificates.</a:t>
              </a:r>
              <a:endParaRPr kumimoji="0" lang="en-IN" sz="2800" b="1" i="0" u="none" strike="noStrike" kern="1200" cap="none" spc="0" normalizeH="0" baseline="0" noProof="0" dirty="0">
                <a:ln>
                  <a:noFill/>
                </a:ln>
                <a:solidFill>
                  <a:prstClr val="white"/>
                </a:solidFill>
                <a:effectLst/>
                <a:uLnTx/>
                <a:uFillTx/>
                <a:latin typeface="FreesiaUPC" pitchFamily="34" charset="-34"/>
                <a:ea typeface="ＭＳ Ｐゴシック" pitchFamily="34" charset="-128"/>
                <a:cs typeface="FreesiaUPC" pitchFamily="34" charset="-34"/>
              </a:endParaRPr>
            </a:p>
          </p:txBody>
        </p:sp>
        <p:pic>
          <p:nvPicPr>
            <p:cNvPr id="11" name="Picture 5" descr="Tessafilm_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gray">
            <a:xfrm rot="20222041">
              <a:off x="3645903" y="-1202695"/>
              <a:ext cx="2229621" cy="525903"/>
            </a:xfrm>
            <a:prstGeom prst="rect">
              <a:avLst/>
            </a:prstGeom>
            <a:noFill/>
          </p:spPr>
        </p:pic>
      </p:grpSp>
      <p:pic>
        <p:nvPicPr>
          <p:cNvPr id="12" name="Picture 11">
            <a:hlinkClick r:id="rId5" action="ppaction://hlinksldjump"/>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314700" y="5181600"/>
            <a:ext cx="1600200" cy="1533525"/>
          </a:xfrm>
          <a:prstGeom prst="rect">
            <a:avLst/>
          </a:prstGeom>
        </p:spPr>
      </p:pic>
      <p:sp>
        <p:nvSpPr>
          <p:cNvPr id="13" name="TextBox 12"/>
          <p:cNvSpPr txBox="1"/>
          <p:nvPr/>
        </p:nvSpPr>
        <p:spPr>
          <a:xfrm>
            <a:off x="395536" y="283295"/>
            <a:ext cx="835292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Arial Rounded MT Bold" pitchFamily="34" charset="0"/>
                <a:ea typeface="ＭＳ Ｐゴシック" pitchFamily="34" charset="-128"/>
                <a:cs typeface="Arial" pitchFamily="34" charset="0"/>
              </a:rPr>
              <a:t>ManagementStudyGuide.com</a:t>
            </a:r>
            <a:endParaRPr kumimoji="0" lang="en-IN" sz="4400" b="0" i="0" u="none" strike="noStrike" kern="1200" cap="none" spc="0" normalizeH="0" baseline="0" noProof="0" dirty="0">
              <a:ln>
                <a:noFill/>
              </a:ln>
              <a:solidFill>
                <a:prstClr val="black"/>
              </a:solidFill>
              <a:effectLst/>
              <a:uLnTx/>
              <a:uFillTx/>
              <a:latin typeface="Arial Rounded MT Bold" pitchFamily="34" charset="0"/>
              <a:ea typeface="ＭＳ Ｐゴシック" pitchFamily="34" charset="-128"/>
              <a:cs typeface="Arial" pitchFamily="34" charset="0"/>
            </a:endParaRPr>
          </a:p>
        </p:txBody>
      </p:sp>
      <p:pic>
        <p:nvPicPr>
          <p:cNvPr id="4" name="Picture 3">
            <a:extLst>
              <a:ext uri="{FF2B5EF4-FFF2-40B4-BE49-F238E27FC236}">
                <a16:creationId xmlns:a16="http://schemas.microsoft.com/office/drawing/2014/main" id="{D9440E5C-9DBD-42B9-A1A2-67361834258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74949" y="5007917"/>
            <a:ext cx="2385483" cy="1733451"/>
          </a:xfrm>
          <a:prstGeom prst="rect">
            <a:avLst/>
          </a:prstGeom>
        </p:spPr>
      </p:pic>
    </p:spTree>
    <p:custDataLst>
      <p:tags r:id="rId1"/>
    </p:custDataLst>
    <p:extLst>
      <p:ext uri="{BB962C8B-B14F-4D97-AF65-F5344CB8AC3E}">
        <p14:creationId xmlns:p14="http://schemas.microsoft.com/office/powerpoint/2010/main" val="1747513207"/>
      </p:ext>
    </p:extLst>
  </p:cSld>
  <p:clrMapOvr>
    <a:masterClrMapping/>
  </p:clrMapOvr>
  <mc:AlternateContent xmlns:mc="http://schemas.openxmlformats.org/markup-compatibility/2006">
    <mc:Choice xmlns:p14="http://schemas.microsoft.com/office/powerpoint/2010/main" Requires="p14">
      <p:transition spd="med" p14:dur="700" advTm="34000">
        <p:fade/>
      </p:transition>
    </mc:Choice>
    <mc:Fallback>
      <p:transition spd="med" advTm="3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75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50"/>
                                        <p:tgtEl>
                                          <p:spTgt spid="12"/>
                                        </p:tgtEl>
                                      </p:cBhvr>
                                    </p:animEffect>
                                  </p:childTnLst>
                                </p:cTn>
                              </p:par>
                            </p:childTnLst>
                          </p:cTn>
                        </p:par>
                        <p:par>
                          <p:cTn id="14" fill="hold">
                            <p:stCondLst>
                              <p:cond delay="750"/>
                            </p:stCondLst>
                            <p:childTnLst>
                              <p:par>
                                <p:cTn id="15" presetID="10" presetClass="entr" presetSubtype="0" fill="hold" nodeType="afterEffect">
                                  <p:stCondLst>
                                    <p:cond delay="1900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8068766_xl.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0" y="836712"/>
            <a:ext cx="9144000" cy="6048672"/>
          </a:xfrm>
          <a:prstGeom prst="rect">
            <a:avLst/>
          </a:prstGeom>
        </p:spPr>
      </p:pic>
      <p:sp>
        <p:nvSpPr>
          <p:cNvPr id="7" name="TextBox 6"/>
          <p:cNvSpPr txBox="1"/>
          <p:nvPr/>
        </p:nvSpPr>
        <p:spPr>
          <a:xfrm>
            <a:off x="683568" y="1300698"/>
            <a:ext cx="7344816" cy="400110"/>
          </a:xfrm>
          <a:prstGeom prst="rect">
            <a:avLst/>
          </a:prstGeom>
          <a:solidFill>
            <a:schemeClr val="accent2">
              <a:lumMod val="60000"/>
              <a:lumOff val="40000"/>
              <a:alpha val="69804"/>
            </a:schemeClr>
          </a:solidFill>
          <a:ln>
            <a:solidFill>
              <a:schemeClr val="tx1"/>
            </a:solidFill>
          </a:ln>
        </p:spPr>
        <p:txBody>
          <a:bodyPr wrap="square" rtlCol="0">
            <a:spAutoFit/>
          </a:bodyPr>
          <a:lstStyle/>
          <a:p>
            <a:r>
              <a:rPr lang="en-IN" sz="2000" b="1" dirty="0"/>
              <a:t>Look at the products given below.</a:t>
            </a:r>
          </a:p>
        </p:txBody>
      </p:sp>
      <p:grpSp>
        <p:nvGrpSpPr>
          <p:cNvPr id="2"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r>
                <a:rPr lang="en-US" sz="3200" dirty="0"/>
                <a:t>Introduction</a:t>
              </a:r>
              <a:endParaRPr lang="en-IN" sz="3200" dirty="0"/>
            </a:p>
          </p:txBody>
        </p:sp>
      </p:grpSp>
      <p:grpSp>
        <p:nvGrpSpPr>
          <p:cNvPr id="21" name="Group 20"/>
          <p:cNvGrpSpPr/>
          <p:nvPr/>
        </p:nvGrpSpPr>
        <p:grpSpPr>
          <a:xfrm>
            <a:off x="149459" y="2360182"/>
            <a:ext cx="2406317" cy="3373074"/>
            <a:chOff x="149459" y="2360182"/>
            <a:chExt cx="2406317" cy="3373074"/>
          </a:xfrm>
        </p:grpSpPr>
        <p:sp>
          <p:nvSpPr>
            <p:cNvPr id="9" name="Rectangle 2"/>
            <p:cNvSpPr/>
            <p:nvPr/>
          </p:nvSpPr>
          <p:spPr>
            <a:xfrm>
              <a:off x="149459" y="2360182"/>
              <a:ext cx="2406317" cy="3373074"/>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2">
                <a:lumMod val="90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6425711-crystal-ball--transparent-glass-ball-with-air-bubble-inside.jpg"/>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395536" y="2564902"/>
              <a:ext cx="1908000" cy="2880321"/>
            </a:xfrm>
            <a:prstGeom prst="rect">
              <a:avLst/>
            </a:prstGeom>
          </p:spPr>
        </p:pic>
      </p:grpSp>
      <p:grpSp>
        <p:nvGrpSpPr>
          <p:cNvPr id="22" name="Group 21"/>
          <p:cNvGrpSpPr/>
          <p:nvPr/>
        </p:nvGrpSpPr>
        <p:grpSpPr>
          <a:xfrm>
            <a:off x="2780827" y="2360182"/>
            <a:ext cx="2406317" cy="3373074"/>
            <a:chOff x="2780827" y="2360182"/>
            <a:chExt cx="2406317" cy="3373074"/>
          </a:xfrm>
        </p:grpSpPr>
        <p:sp>
          <p:nvSpPr>
            <p:cNvPr id="12" name="Rectangle 2"/>
            <p:cNvSpPr/>
            <p:nvPr/>
          </p:nvSpPr>
          <p:spPr>
            <a:xfrm>
              <a:off x="2780827" y="2360182"/>
              <a:ext cx="2406317" cy="3373074"/>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2">
                <a:lumMod val="90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descr="87749201_XS.jpg"/>
            <p:cNvPicPr>
              <a:picLocks noChangeAspect="1"/>
            </p:cNvPicPr>
            <p:nvPr/>
          </p:nvPicPr>
          <p:blipFill>
            <a:blip r:embed="rId7" cstate="print"/>
            <a:stretch>
              <a:fillRect/>
            </a:stretch>
          </p:blipFill>
          <p:spPr>
            <a:xfrm>
              <a:off x="2987823" y="2564904"/>
              <a:ext cx="1944000" cy="2880320"/>
            </a:xfrm>
            <a:prstGeom prst="rect">
              <a:avLst/>
            </a:prstGeom>
          </p:spPr>
        </p:pic>
      </p:grpSp>
      <p:grpSp>
        <p:nvGrpSpPr>
          <p:cNvPr id="23" name="Group 22"/>
          <p:cNvGrpSpPr/>
          <p:nvPr/>
        </p:nvGrpSpPr>
        <p:grpSpPr>
          <a:xfrm>
            <a:off x="5508104" y="2360182"/>
            <a:ext cx="2406317" cy="3373074"/>
            <a:chOff x="5508104" y="2360182"/>
            <a:chExt cx="2406317" cy="3373074"/>
          </a:xfrm>
        </p:grpSpPr>
        <p:sp>
          <p:nvSpPr>
            <p:cNvPr id="15" name="Rectangle 2"/>
            <p:cNvSpPr/>
            <p:nvPr/>
          </p:nvSpPr>
          <p:spPr>
            <a:xfrm>
              <a:off x="5508104" y="2360182"/>
              <a:ext cx="2406317" cy="3373074"/>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2">
                <a:lumMod val="90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hole-1.jpg"/>
            <p:cNvPicPr>
              <a:picLocks noChangeAspect="1"/>
            </p:cNvPicPr>
            <p:nvPr/>
          </p:nvPicPr>
          <p:blipFill>
            <a:blip r:embed="rId8" cstate="print"/>
            <a:stretch>
              <a:fillRect/>
            </a:stretch>
          </p:blipFill>
          <p:spPr>
            <a:xfrm>
              <a:off x="5724128" y="2564904"/>
              <a:ext cx="1944000" cy="2952328"/>
            </a:xfrm>
            <a:prstGeom prst="rect">
              <a:avLst/>
            </a:prstGeom>
          </p:spPr>
        </p:pic>
      </p:grpSp>
      <p:sp>
        <p:nvSpPr>
          <p:cNvPr id="24" name="TextBox 23"/>
          <p:cNvSpPr txBox="1"/>
          <p:nvPr/>
        </p:nvSpPr>
        <p:spPr>
          <a:xfrm>
            <a:off x="683568" y="6021288"/>
            <a:ext cx="7344816" cy="400110"/>
          </a:xfrm>
          <a:prstGeom prst="rect">
            <a:avLst/>
          </a:prstGeom>
          <a:solidFill>
            <a:schemeClr val="accent6">
              <a:lumMod val="60000"/>
              <a:lumOff val="40000"/>
              <a:alpha val="69804"/>
            </a:schemeClr>
          </a:solidFill>
          <a:ln>
            <a:solidFill>
              <a:schemeClr val="tx1"/>
            </a:solidFill>
          </a:ln>
        </p:spPr>
        <p:txBody>
          <a:bodyPr wrap="square" rtlCol="0">
            <a:spAutoFit/>
          </a:bodyPr>
          <a:lstStyle/>
          <a:p>
            <a:r>
              <a:rPr lang="en-IN" sz="2000" b="1" dirty="0"/>
              <a:t>So, what do you think is common among all the given products? </a:t>
            </a:r>
          </a:p>
        </p:txBody>
      </p:sp>
      <p:pic>
        <p:nvPicPr>
          <p:cNvPr id="25" name="Picture 24">
            <a:extLst>
              <a:ext uri="{FF2B5EF4-FFF2-40B4-BE49-F238E27FC236}">
                <a16:creationId xmlns:a16="http://schemas.microsoft.com/office/drawing/2014/main" id="{842C46BB-49E7-441E-9345-C7C4F110E3C7}"/>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cSld>
  <p:clrMapOvr>
    <a:masterClrMapping/>
  </p:clrMapOvr>
  <mc:AlternateContent xmlns:mc="http://schemas.openxmlformats.org/markup-compatibility/2006">
    <mc:Choice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par>
                          <p:cTn id="12" fill="hold">
                            <p:stCondLst>
                              <p:cond delay="1500"/>
                            </p:stCondLst>
                            <p:childTnLst>
                              <p:par>
                                <p:cTn id="13" presetID="53" presetClass="entr" presetSubtype="0"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ppt_w</p:attrName>
                                        </p:attrNameLst>
                                      </p:cBhvr>
                                      <p:tavLst>
                                        <p:tav tm="0">
                                          <p:val>
                                            <p:fltVal val="0"/>
                                          </p:val>
                                        </p:tav>
                                        <p:tav tm="100000">
                                          <p:val>
                                            <p:strVal val="#ppt_w"/>
                                          </p:val>
                                        </p:tav>
                                      </p:tavLst>
                                    </p:anim>
                                    <p:anim calcmode="lin" valueType="num">
                                      <p:cBhvr>
                                        <p:cTn id="16" dur="500" fill="hold"/>
                                        <p:tgtEl>
                                          <p:spTgt spid="21"/>
                                        </p:tgtEl>
                                        <p:attrNameLst>
                                          <p:attrName>ppt_h</p:attrName>
                                        </p:attrNameLst>
                                      </p:cBhvr>
                                      <p:tavLst>
                                        <p:tav tm="0">
                                          <p:val>
                                            <p:fltVal val="0"/>
                                          </p:val>
                                        </p:tav>
                                        <p:tav tm="100000">
                                          <p:val>
                                            <p:strVal val="#ppt_h"/>
                                          </p:val>
                                        </p:tav>
                                      </p:tavLst>
                                    </p:anim>
                                    <p:animEffect transition="in" filter="fade">
                                      <p:cBhvr>
                                        <p:cTn id="17" dur="500"/>
                                        <p:tgtEl>
                                          <p:spTgt spid="21"/>
                                        </p:tgtEl>
                                      </p:cBhvr>
                                    </p:animEffect>
                                  </p:childTnLst>
                                </p:cTn>
                              </p:par>
                            </p:childTnLst>
                          </p:cTn>
                        </p:par>
                        <p:par>
                          <p:cTn id="18" fill="hold">
                            <p:stCondLst>
                              <p:cond delay="2000"/>
                            </p:stCondLst>
                            <p:childTnLst>
                              <p:par>
                                <p:cTn id="19" presetID="53" presetClass="entr" presetSubtype="0"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par>
                          <p:cTn id="24" fill="hold">
                            <p:stCondLst>
                              <p:cond delay="2500"/>
                            </p:stCondLst>
                            <p:childTnLst>
                              <p:par>
                                <p:cTn id="25" presetID="53" presetClass="entr" presetSubtype="0"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8068766_xl.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0" y="836712"/>
            <a:ext cx="9144000" cy="6048672"/>
          </a:xfrm>
          <a:prstGeom prst="rect">
            <a:avLst/>
          </a:prstGeom>
        </p:spPr>
      </p:pic>
      <p:sp>
        <p:nvSpPr>
          <p:cNvPr id="7" name="TextBox 6"/>
          <p:cNvSpPr txBox="1"/>
          <p:nvPr/>
        </p:nvSpPr>
        <p:spPr>
          <a:xfrm>
            <a:off x="1619672" y="2348878"/>
            <a:ext cx="2952328" cy="3492000"/>
          </a:xfrm>
          <a:prstGeom prst="rect">
            <a:avLst/>
          </a:prstGeom>
          <a:solidFill>
            <a:schemeClr val="bg2">
              <a:lumMod val="75000"/>
              <a:alpha val="69804"/>
            </a:schemeClr>
          </a:solidFill>
        </p:spPr>
        <p:txBody>
          <a:bodyPr wrap="square" rtlCol="0">
            <a:spAutoFit/>
          </a:bodyPr>
          <a:lstStyle/>
          <a:p>
            <a:r>
              <a:rPr lang="en-IN" sz="2000" b="1" dirty="0"/>
              <a:t>Yes, they are all ‘defective products’. </a:t>
            </a:r>
          </a:p>
          <a:p>
            <a:endParaRPr lang="en-IN" sz="2000" b="1" dirty="0"/>
          </a:p>
          <a:p>
            <a:r>
              <a:rPr lang="en-IN" sz="2000" b="1" dirty="0"/>
              <a:t>This means that each of the shown products has some or the other defect in it.</a:t>
            </a:r>
            <a:endParaRPr lang="en-IN" sz="2000" dirty="0"/>
          </a:p>
        </p:txBody>
      </p:sp>
      <p:grpSp>
        <p:nvGrpSpPr>
          <p:cNvPr id="2"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r>
                <a:rPr lang="en-US" sz="3200" dirty="0"/>
                <a:t>Introduction</a:t>
              </a:r>
              <a:endParaRPr lang="en-IN" sz="3200" dirty="0"/>
            </a:p>
          </p:txBody>
        </p:sp>
      </p:grpSp>
      <p:grpSp>
        <p:nvGrpSpPr>
          <p:cNvPr id="12" name="Group 11"/>
          <p:cNvGrpSpPr/>
          <p:nvPr/>
        </p:nvGrpSpPr>
        <p:grpSpPr>
          <a:xfrm>
            <a:off x="4716384" y="2132856"/>
            <a:ext cx="3312000" cy="3816424"/>
            <a:chOff x="4644008" y="2360182"/>
            <a:chExt cx="3456384" cy="3517090"/>
          </a:xfrm>
        </p:grpSpPr>
        <p:sp>
          <p:nvSpPr>
            <p:cNvPr id="9" name="Rectangle 2"/>
            <p:cNvSpPr/>
            <p:nvPr/>
          </p:nvSpPr>
          <p:spPr>
            <a:xfrm>
              <a:off x="4644008" y="2360182"/>
              <a:ext cx="3456384" cy="3517090"/>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2">
                <a:lumMod val="90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11734160_xl.jpg"/>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860032" y="2564904"/>
              <a:ext cx="2988000" cy="3096344"/>
            </a:xfrm>
            <a:prstGeom prst="rect">
              <a:avLst/>
            </a:prstGeom>
          </p:spPr>
        </p:pic>
      </p:grpSp>
      <p:pic>
        <p:nvPicPr>
          <p:cNvPr id="13" name="Picture 12">
            <a:extLst>
              <a:ext uri="{FF2B5EF4-FFF2-40B4-BE49-F238E27FC236}">
                <a16:creationId xmlns:a16="http://schemas.microsoft.com/office/drawing/2014/main" id="{76C7B049-EBF9-4402-9FE9-86C5FFE3A80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cSld>
  <p:clrMapOvr>
    <a:masterClrMapping/>
  </p:clrMapOvr>
  <mc:AlternateContent xmlns:mc="http://schemas.openxmlformats.org/markup-compatibility/2006">
    <mc:Choice xmlns:p14="http://schemas.microsoft.com/office/powerpoint/2010/main" Requires="p14">
      <p:transition spd="slow" p14:dur="1500" advTm="9000">
        <p:split orient="vert"/>
      </p:transition>
    </mc:Choice>
    <mc:Fallback>
      <p:transition spd="slow" advTm="9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53"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p:cTn id="10" dur="1000" fill="hold"/>
                                        <p:tgtEl>
                                          <p:spTgt spid="12"/>
                                        </p:tgtEl>
                                        <p:attrNameLst>
                                          <p:attrName>ppt_w</p:attrName>
                                        </p:attrNameLst>
                                      </p:cBhvr>
                                      <p:tavLst>
                                        <p:tav tm="0">
                                          <p:val>
                                            <p:fltVal val="0"/>
                                          </p:val>
                                        </p:tav>
                                        <p:tav tm="100000">
                                          <p:val>
                                            <p:strVal val="#ppt_w"/>
                                          </p:val>
                                        </p:tav>
                                      </p:tavLst>
                                    </p:anim>
                                    <p:anim calcmode="lin" valueType="num">
                                      <p:cBhvr>
                                        <p:cTn id="11" dur="1000" fill="hold"/>
                                        <p:tgtEl>
                                          <p:spTgt spid="12"/>
                                        </p:tgtEl>
                                        <p:attrNameLst>
                                          <p:attrName>ppt_h</p:attrName>
                                        </p:attrNameLst>
                                      </p:cBhvr>
                                      <p:tavLst>
                                        <p:tav tm="0">
                                          <p:val>
                                            <p:fltVal val="0"/>
                                          </p:val>
                                        </p:tav>
                                        <p:tav tm="100000">
                                          <p:val>
                                            <p:strVal val="#ppt_h"/>
                                          </p:val>
                                        </p:tav>
                                      </p:tavLst>
                                    </p:anim>
                                    <p:animEffect transition="in" filter="fade">
                                      <p:cBhvr>
                                        <p:cTn id="1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8068766_xl.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0" y="836712"/>
            <a:ext cx="9144000" cy="6048672"/>
          </a:xfrm>
          <a:prstGeom prst="rect">
            <a:avLst/>
          </a:prstGeom>
        </p:spPr>
      </p:pic>
      <p:sp>
        <p:nvSpPr>
          <p:cNvPr id="7" name="TextBox 6"/>
          <p:cNvSpPr txBox="1"/>
          <p:nvPr/>
        </p:nvSpPr>
        <p:spPr>
          <a:xfrm>
            <a:off x="179512" y="5517233"/>
            <a:ext cx="7776864" cy="1323439"/>
          </a:xfrm>
          <a:prstGeom prst="rect">
            <a:avLst/>
          </a:prstGeom>
          <a:solidFill>
            <a:schemeClr val="accent2">
              <a:lumMod val="60000"/>
              <a:lumOff val="40000"/>
              <a:alpha val="69804"/>
            </a:schemeClr>
          </a:solidFill>
          <a:ln>
            <a:solidFill>
              <a:schemeClr val="tx1"/>
            </a:solidFill>
          </a:ln>
        </p:spPr>
        <p:txBody>
          <a:bodyPr wrap="square" rtlCol="0">
            <a:spAutoFit/>
          </a:bodyPr>
          <a:lstStyle/>
          <a:p>
            <a:pPr algn="ctr"/>
            <a:r>
              <a:rPr lang="en-IN" sz="2000" b="1" dirty="0"/>
              <a:t>No one would like to buy or use defective products. Hence, you can understand that it is very important that products as well as services that are delivered to customers should be free from defects to ensure customer satisfaction.</a:t>
            </a:r>
          </a:p>
        </p:txBody>
      </p:sp>
      <p:grpSp>
        <p:nvGrpSpPr>
          <p:cNvPr id="2"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r>
                <a:rPr lang="en-US" sz="3200" dirty="0"/>
                <a:t>Introduction</a:t>
              </a:r>
              <a:endParaRPr lang="en-IN" sz="3200" dirty="0"/>
            </a:p>
          </p:txBody>
        </p:sp>
      </p:grpSp>
      <p:grpSp>
        <p:nvGrpSpPr>
          <p:cNvPr id="3" name="Group 20"/>
          <p:cNvGrpSpPr/>
          <p:nvPr/>
        </p:nvGrpSpPr>
        <p:grpSpPr>
          <a:xfrm>
            <a:off x="149459" y="2060848"/>
            <a:ext cx="2406317" cy="3373074"/>
            <a:chOff x="149459" y="2360182"/>
            <a:chExt cx="2406317" cy="3373074"/>
          </a:xfrm>
        </p:grpSpPr>
        <p:sp>
          <p:nvSpPr>
            <p:cNvPr id="9" name="Rectangle 2"/>
            <p:cNvSpPr/>
            <p:nvPr/>
          </p:nvSpPr>
          <p:spPr>
            <a:xfrm>
              <a:off x="149459" y="2360182"/>
              <a:ext cx="2406317" cy="3373074"/>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2">
                <a:lumMod val="90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6425711-crystal-ball--transparent-glass-ball-with-air-bubble-inside.jpg"/>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395536" y="2564902"/>
              <a:ext cx="1908000" cy="2880321"/>
            </a:xfrm>
            <a:prstGeom prst="rect">
              <a:avLst/>
            </a:prstGeom>
          </p:spPr>
        </p:pic>
      </p:grpSp>
      <p:grpSp>
        <p:nvGrpSpPr>
          <p:cNvPr id="8" name="Group 21"/>
          <p:cNvGrpSpPr/>
          <p:nvPr/>
        </p:nvGrpSpPr>
        <p:grpSpPr>
          <a:xfrm>
            <a:off x="2780827" y="2060848"/>
            <a:ext cx="2406317" cy="3373074"/>
            <a:chOff x="2780827" y="2360182"/>
            <a:chExt cx="2406317" cy="3373074"/>
          </a:xfrm>
        </p:grpSpPr>
        <p:sp>
          <p:nvSpPr>
            <p:cNvPr id="12" name="Rectangle 2"/>
            <p:cNvSpPr/>
            <p:nvPr/>
          </p:nvSpPr>
          <p:spPr>
            <a:xfrm>
              <a:off x="2780827" y="2360182"/>
              <a:ext cx="2406317" cy="3373074"/>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2">
                <a:lumMod val="90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descr="87749201_XS.jpg"/>
            <p:cNvPicPr>
              <a:picLocks noChangeAspect="1"/>
            </p:cNvPicPr>
            <p:nvPr/>
          </p:nvPicPr>
          <p:blipFill>
            <a:blip r:embed="rId7" cstate="print"/>
            <a:stretch>
              <a:fillRect/>
            </a:stretch>
          </p:blipFill>
          <p:spPr>
            <a:xfrm>
              <a:off x="2987823" y="2564904"/>
              <a:ext cx="1944000" cy="2880320"/>
            </a:xfrm>
            <a:prstGeom prst="rect">
              <a:avLst/>
            </a:prstGeom>
          </p:spPr>
        </p:pic>
      </p:grpSp>
      <p:grpSp>
        <p:nvGrpSpPr>
          <p:cNvPr id="10" name="Group 22"/>
          <p:cNvGrpSpPr/>
          <p:nvPr/>
        </p:nvGrpSpPr>
        <p:grpSpPr>
          <a:xfrm>
            <a:off x="5508104" y="2060848"/>
            <a:ext cx="2406317" cy="3373074"/>
            <a:chOff x="5508104" y="2360182"/>
            <a:chExt cx="2406317" cy="3373074"/>
          </a:xfrm>
        </p:grpSpPr>
        <p:sp>
          <p:nvSpPr>
            <p:cNvPr id="15" name="Rectangle 2"/>
            <p:cNvSpPr/>
            <p:nvPr/>
          </p:nvSpPr>
          <p:spPr>
            <a:xfrm>
              <a:off x="5508104" y="2360182"/>
              <a:ext cx="2406317" cy="3373074"/>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2">
                <a:lumMod val="90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hole-1.jpg"/>
            <p:cNvPicPr>
              <a:picLocks noChangeAspect="1"/>
            </p:cNvPicPr>
            <p:nvPr/>
          </p:nvPicPr>
          <p:blipFill>
            <a:blip r:embed="rId8" cstate="print"/>
            <a:stretch>
              <a:fillRect/>
            </a:stretch>
          </p:blipFill>
          <p:spPr>
            <a:xfrm>
              <a:off x="5724128" y="2564904"/>
              <a:ext cx="1944000" cy="2952328"/>
            </a:xfrm>
            <a:prstGeom prst="rect">
              <a:avLst/>
            </a:prstGeom>
          </p:spPr>
        </p:pic>
      </p:grpSp>
      <p:pic>
        <p:nvPicPr>
          <p:cNvPr id="24" name="Picture 23" descr="8222771_xl.jpg"/>
          <p:cNvPicPr>
            <a:picLocks noChangeAspect="1"/>
          </p:cNvPicPr>
          <p:nvPr/>
        </p:nvPicPr>
        <p:blipFill>
          <a:blip r:embed="rId9" cstate="screen">
            <a:clrChange>
              <a:clrFrom>
                <a:srgbClr val="FFFFFF"/>
              </a:clrFrom>
              <a:clrTo>
                <a:srgbClr val="FFFFFF">
                  <a:alpha val="0"/>
                </a:srgbClr>
              </a:clrTo>
            </a:clrChange>
            <a:lum contrast="40000"/>
            <a:extLst>
              <a:ext uri="{28A0092B-C50C-407E-A947-70E740481C1C}">
                <a14:useLocalDpi xmlns:a14="http://schemas.microsoft.com/office/drawing/2010/main"/>
              </a:ext>
            </a:extLst>
          </a:blip>
          <a:stretch>
            <a:fillRect/>
          </a:stretch>
        </p:blipFill>
        <p:spPr>
          <a:xfrm>
            <a:off x="323528" y="3068960"/>
            <a:ext cx="2016224" cy="1355245"/>
          </a:xfrm>
          <a:prstGeom prst="rect">
            <a:avLst/>
          </a:prstGeom>
        </p:spPr>
      </p:pic>
      <p:pic>
        <p:nvPicPr>
          <p:cNvPr id="25" name="Picture 24" descr="8222771_xl.jpg"/>
          <p:cNvPicPr>
            <a:picLocks noChangeAspect="1"/>
          </p:cNvPicPr>
          <p:nvPr/>
        </p:nvPicPr>
        <p:blipFill>
          <a:blip r:embed="rId9" cstate="screen">
            <a:clrChange>
              <a:clrFrom>
                <a:srgbClr val="FFFFFF"/>
              </a:clrFrom>
              <a:clrTo>
                <a:srgbClr val="FFFFFF">
                  <a:alpha val="0"/>
                </a:srgbClr>
              </a:clrTo>
            </a:clrChange>
            <a:lum contrast="40000"/>
            <a:extLst>
              <a:ext uri="{28A0092B-C50C-407E-A947-70E740481C1C}">
                <a14:useLocalDpi xmlns:a14="http://schemas.microsoft.com/office/drawing/2010/main"/>
              </a:ext>
            </a:extLst>
          </a:blip>
          <a:stretch>
            <a:fillRect/>
          </a:stretch>
        </p:blipFill>
        <p:spPr>
          <a:xfrm>
            <a:off x="2987824" y="2924944"/>
            <a:ext cx="2016224" cy="1355245"/>
          </a:xfrm>
          <a:prstGeom prst="rect">
            <a:avLst/>
          </a:prstGeom>
        </p:spPr>
      </p:pic>
      <p:pic>
        <p:nvPicPr>
          <p:cNvPr id="26" name="Picture 25" descr="8222771_xl.jpg"/>
          <p:cNvPicPr>
            <a:picLocks noChangeAspect="1"/>
          </p:cNvPicPr>
          <p:nvPr/>
        </p:nvPicPr>
        <p:blipFill>
          <a:blip r:embed="rId9" cstate="screen">
            <a:clrChange>
              <a:clrFrom>
                <a:srgbClr val="FFFFFF"/>
              </a:clrFrom>
              <a:clrTo>
                <a:srgbClr val="FFFFFF">
                  <a:alpha val="0"/>
                </a:srgbClr>
              </a:clrTo>
            </a:clrChange>
            <a:lum contrast="40000"/>
            <a:extLst>
              <a:ext uri="{28A0092B-C50C-407E-A947-70E740481C1C}">
                <a14:useLocalDpi xmlns:a14="http://schemas.microsoft.com/office/drawing/2010/main"/>
              </a:ext>
            </a:extLst>
          </a:blip>
          <a:stretch>
            <a:fillRect/>
          </a:stretch>
        </p:blipFill>
        <p:spPr>
          <a:xfrm>
            <a:off x="5652120" y="3068960"/>
            <a:ext cx="2016224" cy="1355245"/>
          </a:xfrm>
          <a:prstGeom prst="rect">
            <a:avLst/>
          </a:prstGeom>
        </p:spPr>
      </p:pic>
      <p:pic>
        <p:nvPicPr>
          <p:cNvPr id="21" name="Picture 20">
            <a:extLst>
              <a:ext uri="{FF2B5EF4-FFF2-40B4-BE49-F238E27FC236}">
                <a16:creationId xmlns:a16="http://schemas.microsoft.com/office/drawing/2014/main" id="{62DB7CF6-7639-4669-9AB8-80930A8A06B5}"/>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cSld>
  <p:clrMapOvr>
    <a:masterClrMapping/>
  </p:clrMapOvr>
  <mc:AlternateContent xmlns:mc="http://schemas.openxmlformats.org/markup-compatibility/2006">
    <mc:Choice xmlns:p14="http://schemas.microsoft.com/office/powerpoint/2010/main" Requires="p14">
      <p:transition spd="med" p14:dur="700" advTm="15000">
        <p:fade/>
      </p:transition>
    </mc:Choice>
    <mc:Fallback>
      <p:transition spd="med" advTm="1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
                                          </p:val>
                                        </p:tav>
                                        <p:tav tm="100000">
                                          <p:val>
                                            <p:strVal val="#ppt_w"/>
                                          </p:val>
                                        </p:tav>
                                      </p:tavLst>
                                    </p:anim>
                                    <p:anim calcmode="lin" valueType="num">
                                      <p:cBhvr>
                                        <p:cTn id="12" dur="500" fill="hold"/>
                                        <p:tgtEl>
                                          <p:spTgt spid="24"/>
                                        </p:tgtEl>
                                        <p:attrNameLst>
                                          <p:attrName>ppt_h</p:attrName>
                                        </p:attrNameLst>
                                      </p:cBhvr>
                                      <p:tavLst>
                                        <p:tav tm="0">
                                          <p:val>
                                            <p:fltVal val="0"/>
                                          </p:val>
                                        </p:tav>
                                        <p:tav tm="100000">
                                          <p:val>
                                            <p:strVal val="#ppt_h"/>
                                          </p:val>
                                        </p:tav>
                                      </p:tavLst>
                                    </p:anim>
                                    <p:animEffect transition="in" filter="fade">
                                      <p:cBhvr>
                                        <p:cTn id="13" dur="500"/>
                                        <p:tgtEl>
                                          <p:spTgt spid="24"/>
                                        </p:tgtEl>
                                      </p:cBhvr>
                                    </p:animEffect>
                                  </p:childTnLst>
                                </p:cTn>
                              </p:par>
                            </p:childTnLst>
                          </p:cTn>
                        </p:par>
                        <p:par>
                          <p:cTn id="14" fill="hold">
                            <p:stCondLst>
                              <p:cond delay="1000"/>
                            </p:stCondLst>
                            <p:childTnLst>
                              <p:par>
                                <p:cTn id="15" presetID="53" presetClass="entr" presetSubtype="0" fill="hold"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childTnLst>
                          </p:cTn>
                        </p:par>
                        <p:par>
                          <p:cTn id="20" fill="hold">
                            <p:stCondLst>
                              <p:cond delay="1500"/>
                            </p:stCondLst>
                            <p:childTnLst>
                              <p:par>
                                <p:cTn id="21" presetID="53" presetClass="entr" presetSubtype="0"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Effect transition="in" filter="fade">
                                      <p:cBhvr>
                                        <p:cTn id="2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8068766_xl.jpg"/>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0" y="836712"/>
            <a:ext cx="9144000" cy="6048672"/>
          </a:xfrm>
          <a:prstGeom prst="rect">
            <a:avLst/>
          </a:prstGeom>
        </p:spPr>
      </p:pic>
      <p:sp>
        <p:nvSpPr>
          <p:cNvPr id="7" name="TextBox 6"/>
          <p:cNvSpPr txBox="1"/>
          <p:nvPr/>
        </p:nvSpPr>
        <p:spPr>
          <a:xfrm>
            <a:off x="1619672" y="2348880"/>
            <a:ext cx="2952328" cy="3477875"/>
          </a:xfrm>
          <a:prstGeom prst="rect">
            <a:avLst/>
          </a:prstGeom>
          <a:solidFill>
            <a:schemeClr val="accent3">
              <a:lumMod val="60000"/>
              <a:lumOff val="40000"/>
              <a:alpha val="69804"/>
            </a:schemeClr>
          </a:solidFill>
        </p:spPr>
        <p:txBody>
          <a:bodyPr wrap="square" rtlCol="0">
            <a:spAutoFit/>
          </a:bodyPr>
          <a:lstStyle/>
          <a:p>
            <a:r>
              <a:rPr lang="en-IN" sz="2000" b="1" dirty="0"/>
              <a:t>When products and services are delivered with great ‘quality’, then such defect-free products and services help to build the prestige and brand of the company. Products with a good quality are of a superior grade or possess a degree or grade of excellence or worth.</a:t>
            </a:r>
            <a:endParaRPr lang="en-IN" sz="2000" dirty="0"/>
          </a:p>
        </p:txBody>
      </p:sp>
      <p:grpSp>
        <p:nvGrpSpPr>
          <p:cNvPr id="2"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r>
                <a:rPr lang="en-US" sz="3200" dirty="0"/>
                <a:t>Introduction</a:t>
              </a:r>
              <a:endParaRPr lang="en-IN" sz="3200" dirty="0"/>
            </a:p>
          </p:txBody>
        </p:sp>
      </p:grpSp>
      <p:grpSp>
        <p:nvGrpSpPr>
          <p:cNvPr id="13" name="Group 12"/>
          <p:cNvGrpSpPr/>
          <p:nvPr/>
        </p:nvGrpSpPr>
        <p:grpSpPr>
          <a:xfrm>
            <a:off x="4716016" y="2132856"/>
            <a:ext cx="3312368" cy="3816424"/>
            <a:chOff x="4716016" y="2132856"/>
            <a:chExt cx="3312368" cy="3816424"/>
          </a:xfrm>
        </p:grpSpPr>
        <p:sp>
          <p:nvSpPr>
            <p:cNvPr id="9" name="Rectangle 2"/>
            <p:cNvSpPr/>
            <p:nvPr/>
          </p:nvSpPr>
          <p:spPr>
            <a:xfrm>
              <a:off x="4716016" y="2132856"/>
              <a:ext cx="3312368" cy="3816424"/>
            </a:xfrm>
            <a:custGeom>
              <a:avLst/>
              <a:gdLst/>
              <a:ahLst/>
              <a:cxnLst/>
              <a:rect l="l" t="t" r="r" b="b"/>
              <a:pathLst>
                <a:path w="2606040" h="3409950">
                  <a:moveTo>
                    <a:pt x="95563" y="0"/>
                  </a:moveTo>
                  <a:lnTo>
                    <a:pt x="151631" y="0"/>
                  </a:lnTo>
                  <a:lnTo>
                    <a:pt x="149700" y="9562"/>
                  </a:lnTo>
                  <a:cubicBezTo>
                    <a:pt x="149700" y="56927"/>
                    <a:pt x="188097" y="95324"/>
                    <a:pt x="235463" y="95324"/>
                  </a:cubicBezTo>
                  <a:cubicBezTo>
                    <a:pt x="282829" y="95324"/>
                    <a:pt x="321226" y="56927"/>
                    <a:pt x="321226" y="9562"/>
                  </a:cubicBezTo>
                  <a:cubicBezTo>
                    <a:pt x="321226" y="6276"/>
                    <a:pt x="321041" y="3034"/>
                    <a:pt x="319296" y="0"/>
                  </a:cubicBezTo>
                  <a:lnTo>
                    <a:pt x="387074" y="0"/>
                  </a:lnTo>
                  <a:lnTo>
                    <a:pt x="385143" y="9562"/>
                  </a:lnTo>
                  <a:cubicBezTo>
                    <a:pt x="385143" y="56927"/>
                    <a:pt x="423540" y="95324"/>
                    <a:pt x="470906" y="95324"/>
                  </a:cubicBezTo>
                  <a:cubicBezTo>
                    <a:pt x="518272" y="95324"/>
                    <a:pt x="556669" y="56927"/>
                    <a:pt x="556669" y="9562"/>
                  </a:cubicBezTo>
                  <a:cubicBezTo>
                    <a:pt x="556669" y="6276"/>
                    <a:pt x="556484" y="3034"/>
                    <a:pt x="554739" y="0"/>
                  </a:cubicBezTo>
                  <a:lnTo>
                    <a:pt x="622517" y="0"/>
                  </a:lnTo>
                  <a:lnTo>
                    <a:pt x="620586" y="9562"/>
                  </a:lnTo>
                  <a:cubicBezTo>
                    <a:pt x="620586" y="56927"/>
                    <a:pt x="658983" y="95324"/>
                    <a:pt x="706349" y="95324"/>
                  </a:cubicBezTo>
                  <a:cubicBezTo>
                    <a:pt x="753715" y="95324"/>
                    <a:pt x="792112" y="56927"/>
                    <a:pt x="792112" y="9562"/>
                  </a:cubicBezTo>
                  <a:cubicBezTo>
                    <a:pt x="792112" y="6276"/>
                    <a:pt x="791927" y="3034"/>
                    <a:pt x="790182" y="0"/>
                  </a:cubicBezTo>
                  <a:lnTo>
                    <a:pt x="857960" y="0"/>
                  </a:lnTo>
                  <a:lnTo>
                    <a:pt x="856029" y="9562"/>
                  </a:lnTo>
                  <a:cubicBezTo>
                    <a:pt x="856029" y="56927"/>
                    <a:pt x="894426" y="95324"/>
                    <a:pt x="941792" y="95324"/>
                  </a:cubicBezTo>
                  <a:cubicBezTo>
                    <a:pt x="989158" y="95324"/>
                    <a:pt x="1027555" y="56927"/>
                    <a:pt x="1027555" y="9562"/>
                  </a:cubicBezTo>
                  <a:cubicBezTo>
                    <a:pt x="1027555" y="6276"/>
                    <a:pt x="1027370" y="3034"/>
                    <a:pt x="1025625" y="0"/>
                  </a:cubicBezTo>
                  <a:lnTo>
                    <a:pt x="1093403" y="0"/>
                  </a:lnTo>
                  <a:lnTo>
                    <a:pt x="1091472" y="9562"/>
                  </a:lnTo>
                  <a:cubicBezTo>
                    <a:pt x="1091472" y="56927"/>
                    <a:pt x="1129869" y="95324"/>
                    <a:pt x="1177235" y="95324"/>
                  </a:cubicBezTo>
                  <a:cubicBezTo>
                    <a:pt x="1224601" y="95324"/>
                    <a:pt x="1262998" y="56927"/>
                    <a:pt x="1262998" y="9562"/>
                  </a:cubicBezTo>
                  <a:cubicBezTo>
                    <a:pt x="1262998" y="6276"/>
                    <a:pt x="1262813" y="3034"/>
                    <a:pt x="1261068" y="0"/>
                  </a:cubicBezTo>
                  <a:lnTo>
                    <a:pt x="1328846" y="0"/>
                  </a:lnTo>
                  <a:lnTo>
                    <a:pt x="1326915" y="9562"/>
                  </a:lnTo>
                  <a:cubicBezTo>
                    <a:pt x="1326915" y="56927"/>
                    <a:pt x="1365312" y="95324"/>
                    <a:pt x="1412678" y="95324"/>
                  </a:cubicBezTo>
                  <a:cubicBezTo>
                    <a:pt x="1460044" y="95324"/>
                    <a:pt x="1498441" y="56927"/>
                    <a:pt x="1498441" y="9562"/>
                  </a:cubicBezTo>
                  <a:cubicBezTo>
                    <a:pt x="1498441" y="6276"/>
                    <a:pt x="1498256" y="3034"/>
                    <a:pt x="1496511" y="0"/>
                  </a:cubicBezTo>
                  <a:lnTo>
                    <a:pt x="1564289" y="0"/>
                  </a:lnTo>
                  <a:lnTo>
                    <a:pt x="1562358" y="9562"/>
                  </a:lnTo>
                  <a:cubicBezTo>
                    <a:pt x="1562358" y="56927"/>
                    <a:pt x="1600755" y="95324"/>
                    <a:pt x="1648121" y="95324"/>
                  </a:cubicBezTo>
                  <a:cubicBezTo>
                    <a:pt x="1695487" y="95324"/>
                    <a:pt x="1733884" y="56927"/>
                    <a:pt x="1733884" y="9562"/>
                  </a:cubicBezTo>
                  <a:cubicBezTo>
                    <a:pt x="1733884" y="6276"/>
                    <a:pt x="1733699" y="3034"/>
                    <a:pt x="1731954" y="0"/>
                  </a:cubicBezTo>
                  <a:lnTo>
                    <a:pt x="1799732" y="0"/>
                  </a:lnTo>
                  <a:lnTo>
                    <a:pt x="1797801" y="9562"/>
                  </a:lnTo>
                  <a:cubicBezTo>
                    <a:pt x="1797801" y="56927"/>
                    <a:pt x="1836198" y="95324"/>
                    <a:pt x="1883564" y="95324"/>
                  </a:cubicBezTo>
                  <a:cubicBezTo>
                    <a:pt x="1930930" y="95324"/>
                    <a:pt x="1969327" y="56927"/>
                    <a:pt x="1969327" y="9562"/>
                  </a:cubicBezTo>
                  <a:cubicBezTo>
                    <a:pt x="1969327" y="6276"/>
                    <a:pt x="1969142" y="3034"/>
                    <a:pt x="1967397" y="0"/>
                  </a:cubicBezTo>
                  <a:lnTo>
                    <a:pt x="2035175" y="0"/>
                  </a:lnTo>
                  <a:lnTo>
                    <a:pt x="2033244" y="9562"/>
                  </a:lnTo>
                  <a:cubicBezTo>
                    <a:pt x="2033244" y="56927"/>
                    <a:pt x="2071641" y="95324"/>
                    <a:pt x="2119007" y="95324"/>
                  </a:cubicBezTo>
                  <a:cubicBezTo>
                    <a:pt x="2166373" y="95324"/>
                    <a:pt x="2204770" y="56927"/>
                    <a:pt x="2204770" y="9562"/>
                  </a:cubicBezTo>
                  <a:cubicBezTo>
                    <a:pt x="2204770" y="6276"/>
                    <a:pt x="2204585" y="3034"/>
                    <a:pt x="2202840" y="0"/>
                  </a:cubicBezTo>
                  <a:lnTo>
                    <a:pt x="2270621" y="0"/>
                  </a:lnTo>
                  <a:lnTo>
                    <a:pt x="2268690" y="9562"/>
                  </a:lnTo>
                  <a:cubicBezTo>
                    <a:pt x="2268690" y="56927"/>
                    <a:pt x="2307087" y="95324"/>
                    <a:pt x="2354453" y="95324"/>
                  </a:cubicBezTo>
                  <a:cubicBezTo>
                    <a:pt x="2401819" y="95324"/>
                    <a:pt x="2440216" y="56927"/>
                    <a:pt x="2440216" y="9562"/>
                  </a:cubicBezTo>
                  <a:cubicBezTo>
                    <a:pt x="2440216" y="6276"/>
                    <a:pt x="2440031" y="3034"/>
                    <a:pt x="2438286" y="0"/>
                  </a:cubicBezTo>
                  <a:lnTo>
                    <a:pt x="2522208" y="0"/>
                  </a:lnTo>
                  <a:lnTo>
                    <a:pt x="2520277" y="9562"/>
                  </a:lnTo>
                  <a:cubicBezTo>
                    <a:pt x="2520277" y="56927"/>
                    <a:pt x="2558674" y="95324"/>
                    <a:pt x="2606040" y="95324"/>
                  </a:cubicBezTo>
                  <a:lnTo>
                    <a:pt x="2606040" y="166273"/>
                  </a:lnTo>
                  <a:cubicBezTo>
                    <a:pt x="2558674" y="166273"/>
                    <a:pt x="2520277" y="204670"/>
                    <a:pt x="2520277" y="252035"/>
                  </a:cubicBezTo>
                  <a:cubicBezTo>
                    <a:pt x="2520277" y="299400"/>
                    <a:pt x="2558674" y="337797"/>
                    <a:pt x="2606040" y="337797"/>
                  </a:cubicBezTo>
                  <a:lnTo>
                    <a:pt x="2606040" y="408747"/>
                  </a:lnTo>
                  <a:cubicBezTo>
                    <a:pt x="2558674" y="408747"/>
                    <a:pt x="2520277" y="447144"/>
                    <a:pt x="2520277" y="494509"/>
                  </a:cubicBezTo>
                  <a:cubicBezTo>
                    <a:pt x="2520277" y="541874"/>
                    <a:pt x="2558674" y="580271"/>
                    <a:pt x="2606040" y="580271"/>
                  </a:cubicBezTo>
                  <a:lnTo>
                    <a:pt x="2606040" y="651221"/>
                  </a:lnTo>
                  <a:cubicBezTo>
                    <a:pt x="2558674" y="651221"/>
                    <a:pt x="2520277" y="689618"/>
                    <a:pt x="2520277" y="736983"/>
                  </a:cubicBezTo>
                  <a:cubicBezTo>
                    <a:pt x="2520277" y="784348"/>
                    <a:pt x="2558674" y="822745"/>
                    <a:pt x="2606040" y="822745"/>
                  </a:cubicBezTo>
                  <a:lnTo>
                    <a:pt x="2606040" y="893694"/>
                  </a:lnTo>
                  <a:cubicBezTo>
                    <a:pt x="2558674" y="893694"/>
                    <a:pt x="2520277" y="932091"/>
                    <a:pt x="2520277" y="979456"/>
                  </a:cubicBezTo>
                  <a:cubicBezTo>
                    <a:pt x="2520277" y="1026821"/>
                    <a:pt x="2558674" y="1065218"/>
                    <a:pt x="2606040" y="1065218"/>
                  </a:cubicBezTo>
                  <a:lnTo>
                    <a:pt x="2606040" y="1136168"/>
                  </a:lnTo>
                  <a:cubicBezTo>
                    <a:pt x="2558674" y="1136168"/>
                    <a:pt x="2520277" y="1174565"/>
                    <a:pt x="2520277" y="1221930"/>
                  </a:cubicBezTo>
                  <a:cubicBezTo>
                    <a:pt x="2520277" y="1269295"/>
                    <a:pt x="2558674" y="1307692"/>
                    <a:pt x="2606040" y="1307692"/>
                  </a:cubicBezTo>
                  <a:lnTo>
                    <a:pt x="2606040" y="1378642"/>
                  </a:lnTo>
                  <a:cubicBezTo>
                    <a:pt x="2558674" y="1378642"/>
                    <a:pt x="2520277" y="1417039"/>
                    <a:pt x="2520277" y="1464404"/>
                  </a:cubicBezTo>
                  <a:cubicBezTo>
                    <a:pt x="2520277" y="1511769"/>
                    <a:pt x="2558674" y="1550166"/>
                    <a:pt x="2606040" y="1550166"/>
                  </a:cubicBezTo>
                  <a:lnTo>
                    <a:pt x="2606040" y="1621115"/>
                  </a:lnTo>
                  <a:cubicBezTo>
                    <a:pt x="2558674" y="1621115"/>
                    <a:pt x="2520277" y="1659512"/>
                    <a:pt x="2520277" y="1706877"/>
                  </a:cubicBezTo>
                  <a:cubicBezTo>
                    <a:pt x="2520277" y="1754242"/>
                    <a:pt x="2558674" y="1792639"/>
                    <a:pt x="2606040" y="1792639"/>
                  </a:cubicBezTo>
                  <a:lnTo>
                    <a:pt x="2606040" y="1863589"/>
                  </a:lnTo>
                  <a:cubicBezTo>
                    <a:pt x="2558674" y="1863589"/>
                    <a:pt x="2520277" y="1901986"/>
                    <a:pt x="2520277" y="1949351"/>
                  </a:cubicBezTo>
                  <a:cubicBezTo>
                    <a:pt x="2520277" y="1996716"/>
                    <a:pt x="2558674" y="2035113"/>
                    <a:pt x="2606040" y="2035113"/>
                  </a:cubicBezTo>
                  <a:lnTo>
                    <a:pt x="2606040" y="2106063"/>
                  </a:lnTo>
                  <a:cubicBezTo>
                    <a:pt x="2558674" y="2106063"/>
                    <a:pt x="2520277" y="2144460"/>
                    <a:pt x="2520277" y="2191825"/>
                  </a:cubicBezTo>
                  <a:cubicBezTo>
                    <a:pt x="2520277" y="2239190"/>
                    <a:pt x="2558674" y="2277587"/>
                    <a:pt x="2606040" y="2277587"/>
                  </a:cubicBezTo>
                  <a:lnTo>
                    <a:pt x="2606040" y="2348536"/>
                  </a:lnTo>
                  <a:cubicBezTo>
                    <a:pt x="2558674" y="2348536"/>
                    <a:pt x="2520277" y="2386933"/>
                    <a:pt x="2520277" y="2434298"/>
                  </a:cubicBezTo>
                  <a:cubicBezTo>
                    <a:pt x="2520277" y="2481663"/>
                    <a:pt x="2558674" y="2520060"/>
                    <a:pt x="2606040" y="2520060"/>
                  </a:cubicBezTo>
                  <a:lnTo>
                    <a:pt x="2606040" y="2591010"/>
                  </a:lnTo>
                  <a:cubicBezTo>
                    <a:pt x="2558674" y="2591010"/>
                    <a:pt x="2520277" y="2629407"/>
                    <a:pt x="2520277" y="2676772"/>
                  </a:cubicBezTo>
                  <a:cubicBezTo>
                    <a:pt x="2520277" y="2724137"/>
                    <a:pt x="2558674" y="2762534"/>
                    <a:pt x="2606040" y="2762534"/>
                  </a:cubicBezTo>
                  <a:lnTo>
                    <a:pt x="2606040" y="2833484"/>
                  </a:lnTo>
                  <a:cubicBezTo>
                    <a:pt x="2558674" y="2833484"/>
                    <a:pt x="2520277" y="2871881"/>
                    <a:pt x="2520277" y="2919246"/>
                  </a:cubicBezTo>
                  <a:cubicBezTo>
                    <a:pt x="2520277" y="2966611"/>
                    <a:pt x="2558674" y="3005008"/>
                    <a:pt x="2606040" y="3005008"/>
                  </a:cubicBezTo>
                  <a:lnTo>
                    <a:pt x="2606040" y="3075957"/>
                  </a:lnTo>
                  <a:cubicBezTo>
                    <a:pt x="2558674" y="3075957"/>
                    <a:pt x="2520277" y="3114354"/>
                    <a:pt x="2520277" y="3161719"/>
                  </a:cubicBezTo>
                  <a:cubicBezTo>
                    <a:pt x="2520277" y="3209084"/>
                    <a:pt x="2558674" y="3247481"/>
                    <a:pt x="2606040" y="3247481"/>
                  </a:cubicBezTo>
                  <a:lnTo>
                    <a:pt x="2606040" y="3318436"/>
                  </a:lnTo>
                  <a:cubicBezTo>
                    <a:pt x="2558674" y="3318436"/>
                    <a:pt x="2520277" y="3356833"/>
                    <a:pt x="2520277" y="3404198"/>
                  </a:cubicBezTo>
                  <a:cubicBezTo>
                    <a:pt x="2520277" y="3406153"/>
                    <a:pt x="2520343" y="3408093"/>
                    <a:pt x="2521438" y="3409950"/>
                  </a:cubicBezTo>
                  <a:lnTo>
                    <a:pt x="2439055" y="3409950"/>
                  </a:lnTo>
                  <a:lnTo>
                    <a:pt x="2440216" y="3404198"/>
                  </a:lnTo>
                  <a:cubicBezTo>
                    <a:pt x="2440216" y="3356833"/>
                    <a:pt x="2401819" y="3318436"/>
                    <a:pt x="2354453" y="3318436"/>
                  </a:cubicBezTo>
                  <a:cubicBezTo>
                    <a:pt x="2307087" y="3318436"/>
                    <a:pt x="2268690" y="3356833"/>
                    <a:pt x="2268690" y="3404198"/>
                  </a:cubicBezTo>
                  <a:cubicBezTo>
                    <a:pt x="2268690" y="3406153"/>
                    <a:pt x="2268756" y="3408093"/>
                    <a:pt x="2269851" y="3409950"/>
                  </a:cubicBezTo>
                  <a:lnTo>
                    <a:pt x="2203609" y="3409950"/>
                  </a:lnTo>
                  <a:lnTo>
                    <a:pt x="2204770" y="3404198"/>
                  </a:lnTo>
                  <a:cubicBezTo>
                    <a:pt x="2204770" y="3356833"/>
                    <a:pt x="2166373" y="3318436"/>
                    <a:pt x="2119007" y="3318436"/>
                  </a:cubicBezTo>
                  <a:cubicBezTo>
                    <a:pt x="2071641" y="3318436"/>
                    <a:pt x="2033244" y="3356833"/>
                    <a:pt x="2033244" y="3404198"/>
                  </a:cubicBezTo>
                  <a:cubicBezTo>
                    <a:pt x="2033244" y="3406153"/>
                    <a:pt x="2033310" y="3408093"/>
                    <a:pt x="2034405" y="3409950"/>
                  </a:cubicBezTo>
                  <a:lnTo>
                    <a:pt x="1968166" y="3409950"/>
                  </a:lnTo>
                  <a:lnTo>
                    <a:pt x="1969327" y="3404198"/>
                  </a:lnTo>
                  <a:cubicBezTo>
                    <a:pt x="1969327" y="3356833"/>
                    <a:pt x="1930930" y="3318436"/>
                    <a:pt x="1883564" y="3318436"/>
                  </a:cubicBezTo>
                  <a:cubicBezTo>
                    <a:pt x="1836198" y="3318436"/>
                    <a:pt x="1797801" y="3356833"/>
                    <a:pt x="1797801" y="3404198"/>
                  </a:cubicBezTo>
                  <a:cubicBezTo>
                    <a:pt x="1797801" y="3406153"/>
                    <a:pt x="1797867" y="3408093"/>
                    <a:pt x="1798962" y="3409950"/>
                  </a:cubicBezTo>
                  <a:lnTo>
                    <a:pt x="1732723" y="3409950"/>
                  </a:lnTo>
                  <a:lnTo>
                    <a:pt x="1733884" y="3404198"/>
                  </a:lnTo>
                  <a:cubicBezTo>
                    <a:pt x="1733884" y="3356833"/>
                    <a:pt x="1695487" y="3318436"/>
                    <a:pt x="1648121" y="3318436"/>
                  </a:cubicBezTo>
                  <a:cubicBezTo>
                    <a:pt x="1600755" y="3318436"/>
                    <a:pt x="1562358" y="3356833"/>
                    <a:pt x="1562358" y="3404198"/>
                  </a:cubicBezTo>
                  <a:cubicBezTo>
                    <a:pt x="1562358" y="3406153"/>
                    <a:pt x="1562424" y="3408093"/>
                    <a:pt x="1563519" y="3409950"/>
                  </a:cubicBezTo>
                  <a:lnTo>
                    <a:pt x="1497280" y="3409950"/>
                  </a:lnTo>
                  <a:lnTo>
                    <a:pt x="1498441" y="3404198"/>
                  </a:lnTo>
                  <a:cubicBezTo>
                    <a:pt x="1498441" y="3356833"/>
                    <a:pt x="1460044" y="3318436"/>
                    <a:pt x="1412678" y="3318436"/>
                  </a:cubicBezTo>
                  <a:cubicBezTo>
                    <a:pt x="1365312" y="3318436"/>
                    <a:pt x="1326915" y="3356833"/>
                    <a:pt x="1326915" y="3404198"/>
                  </a:cubicBezTo>
                  <a:cubicBezTo>
                    <a:pt x="1326915" y="3406153"/>
                    <a:pt x="1326981" y="3408093"/>
                    <a:pt x="1328076" y="3409950"/>
                  </a:cubicBezTo>
                  <a:lnTo>
                    <a:pt x="1261837" y="3409950"/>
                  </a:lnTo>
                  <a:lnTo>
                    <a:pt x="1262998" y="3404198"/>
                  </a:lnTo>
                  <a:cubicBezTo>
                    <a:pt x="1262998" y="3356833"/>
                    <a:pt x="1224601" y="3318436"/>
                    <a:pt x="1177235" y="3318436"/>
                  </a:cubicBezTo>
                  <a:cubicBezTo>
                    <a:pt x="1129869" y="3318436"/>
                    <a:pt x="1091472" y="3356833"/>
                    <a:pt x="1091472" y="3404198"/>
                  </a:cubicBezTo>
                  <a:cubicBezTo>
                    <a:pt x="1091472" y="3406153"/>
                    <a:pt x="1091538" y="3408093"/>
                    <a:pt x="1092633" y="3409950"/>
                  </a:cubicBezTo>
                  <a:lnTo>
                    <a:pt x="1026394" y="3409950"/>
                  </a:lnTo>
                  <a:lnTo>
                    <a:pt x="1027555" y="3404198"/>
                  </a:lnTo>
                  <a:cubicBezTo>
                    <a:pt x="1027555" y="3356833"/>
                    <a:pt x="989158" y="3318436"/>
                    <a:pt x="941792" y="3318436"/>
                  </a:cubicBezTo>
                  <a:cubicBezTo>
                    <a:pt x="894426" y="3318436"/>
                    <a:pt x="856029" y="3356833"/>
                    <a:pt x="856029" y="3404198"/>
                  </a:cubicBezTo>
                  <a:cubicBezTo>
                    <a:pt x="856029" y="3406153"/>
                    <a:pt x="856095" y="3408093"/>
                    <a:pt x="857190" y="3409950"/>
                  </a:cubicBezTo>
                  <a:lnTo>
                    <a:pt x="790951" y="3409950"/>
                  </a:lnTo>
                  <a:lnTo>
                    <a:pt x="792112" y="3404198"/>
                  </a:lnTo>
                  <a:cubicBezTo>
                    <a:pt x="792112" y="3356833"/>
                    <a:pt x="753715" y="3318436"/>
                    <a:pt x="706349" y="3318436"/>
                  </a:cubicBezTo>
                  <a:cubicBezTo>
                    <a:pt x="658983" y="3318436"/>
                    <a:pt x="620586" y="3356833"/>
                    <a:pt x="620586" y="3404198"/>
                  </a:cubicBezTo>
                  <a:cubicBezTo>
                    <a:pt x="620586" y="3406153"/>
                    <a:pt x="620652" y="3408093"/>
                    <a:pt x="621747" y="3409950"/>
                  </a:cubicBezTo>
                  <a:lnTo>
                    <a:pt x="555508" y="3409950"/>
                  </a:lnTo>
                  <a:lnTo>
                    <a:pt x="556669" y="3404198"/>
                  </a:lnTo>
                  <a:cubicBezTo>
                    <a:pt x="556669" y="3356833"/>
                    <a:pt x="518272" y="3318436"/>
                    <a:pt x="470906" y="3318436"/>
                  </a:cubicBezTo>
                  <a:cubicBezTo>
                    <a:pt x="423540" y="3318436"/>
                    <a:pt x="385143" y="3356833"/>
                    <a:pt x="385143" y="3404198"/>
                  </a:cubicBezTo>
                  <a:cubicBezTo>
                    <a:pt x="385143" y="3406153"/>
                    <a:pt x="385208" y="3408093"/>
                    <a:pt x="386304" y="3409950"/>
                  </a:cubicBezTo>
                  <a:lnTo>
                    <a:pt x="320065" y="3409950"/>
                  </a:lnTo>
                  <a:lnTo>
                    <a:pt x="321226" y="3404198"/>
                  </a:lnTo>
                  <a:cubicBezTo>
                    <a:pt x="321226" y="3356833"/>
                    <a:pt x="282829" y="3318436"/>
                    <a:pt x="235463" y="3318436"/>
                  </a:cubicBezTo>
                  <a:cubicBezTo>
                    <a:pt x="188097" y="3318436"/>
                    <a:pt x="149700" y="3356833"/>
                    <a:pt x="149700" y="3404198"/>
                  </a:cubicBezTo>
                  <a:cubicBezTo>
                    <a:pt x="149700" y="3406153"/>
                    <a:pt x="149765" y="3408093"/>
                    <a:pt x="150861" y="3409950"/>
                  </a:cubicBezTo>
                  <a:lnTo>
                    <a:pt x="96332" y="3409950"/>
                  </a:lnTo>
                  <a:lnTo>
                    <a:pt x="97493" y="3404198"/>
                  </a:lnTo>
                  <a:cubicBezTo>
                    <a:pt x="97493" y="3356833"/>
                    <a:pt x="59096" y="3318436"/>
                    <a:pt x="11730" y="3318436"/>
                  </a:cubicBezTo>
                  <a:lnTo>
                    <a:pt x="0" y="3320804"/>
                  </a:lnTo>
                  <a:lnTo>
                    <a:pt x="0" y="3245113"/>
                  </a:lnTo>
                  <a:lnTo>
                    <a:pt x="11730" y="3247481"/>
                  </a:lnTo>
                  <a:cubicBezTo>
                    <a:pt x="59096" y="3247481"/>
                    <a:pt x="97493" y="3209084"/>
                    <a:pt x="97493" y="3161719"/>
                  </a:cubicBezTo>
                  <a:cubicBezTo>
                    <a:pt x="97493" y="3114354"/>
                    <a:pt x="59096" y="3075957"/>
                    <a:pt x="11730" y="3075957"/>
                  </a:cubicBezTo>
                  <a:lnTo>
                    <a:pt x="0" y="3078325"/>
                  </a:lnTo>
                  <a:lnTo>
                    <a:pt x="0" y="3002640"/>
                  </a:lnTo>
                  <a:lnTo>
                    <a:pt x="11730" y="3005008"/>
                  </a:lnTo>
                  <a:cubicBezTo>
                    <a:pt x="59096" y="3005008"/>
                    <a:pt x="97493" y="2966611"/>
                    <a:pt x="97493" y="2919246"/>
                  </a:cubicBezTo>
                  <a:cubicBezTo>
                    <a:pt x="97493" y="2871881"/>
                    <a:pt x="59096" y="2833484"/>
                    <a:pt x="11730" y="2833484"/>
                  </a:cubicBezTo>
                  <a:lnTo>
                    <a:pt x="0" y="2835852"/>
                  </a:lnTo>
                  <a:lnTo>
                    <a:pt x="0" y="2760166"/>
                  </a:lnTo>
                  <a:lnTo>
                    <a:pt x="11730" y="2762534"/>
                  </a:lnTo>
                  <a:cubicBezTo>
                    <a:pt x="59096" y="2762534"/>
                    <a:pt x="97493" y="2724137"/>
                    <a:pt x="97493" y="2676772"/>
                  </a:cubicBezTo>
                  <a:cubicBezTo>
                    <a:pt x="97493" y="2629407"/>
                    <a:pt x="59096" y="2591010"/>
                    <a:pt x="11730" y="2591010"/>
                  </a:cubicBezTo>
                  <a:lnTo>
                    <a:pt x="0" y="2593378"/>
                  </a:lnTo>
                  <a:lnTo>
                    <a:pt x="0" y="2517692"/>
                  </a:lnTo>
                  <a:lnTo>
                    <a:pt x="11730" y="2520060"/>
                  </a:lnTo>
                  <a:cubicBezTo>
                    <a:pt x="59096" y="2520060"/>
                    <a:pt x="97493" y="2481663"/>
                    <a:pt x="97493" y="2434298"/>
                  </a:cubicBezTo>
                  <a:cubicBezTo>
                    <a:pt x="97493" y="2386933"/>
                    <a:pt x="59096" y="2348536"/>
                    <a:pt x="11730" y="2348536"/>
                  </a:cubicBezTo>
                  <a:lnTo>
                    <a:pt x="0" y="2350904"/>
                  </a:lnTo>
                  <a:lnTo>
                    <a:pt x="0" y="2275219"/>
                  </a:lnTo>
                  <a:lnTo>
                    <a:pt x="11730" y="2277587"/>
                  </a:lnTo>
                  <a:cubicBezTo>
                    <a:pt x="59096" y="2277587"/>
                    <a:pt x="97493" y="2239190"/>
                    <a:pt x="97493" y="2191825"/>
                  </a:cubicBezTo>
                  <a:cubicBezTo>
                    <a:pt x="97493" y="2144460"/>
                    <a:pt x="59096" y="2106063"/>
                    <a:pt x="11730" y="2106063"/>
                  </a:cubicBezTo>
                  <a:lnTo>
                    <a:pt x="0" y="2108431"/>
                  </a:lnTo>
                  <a:lnTo>
                    <a:pt x="0" y="2032745"/>
                  </a:lnTo>
                  <a:lnTo>
                    <a:pt x="11730" y="2035113"/>
                  </a:lnTo>
                  <a:cubicBezTo>
                    <a:pt x="59096" y="2035113"/>
                    <a:pt x="97493" y="1996716"/>
                    <a:pt x="97493" y="1949351"/>
                  </a:cubicBezTo>
                  <a:cubicBezTo>
                    <a:pt x="97493" y="1901986"/>
                    <a:pt x="59096" y="1863589"/>
                    <a:pt x="11730" y="1863589"/>
                  </a:cubicBezTo>
                  <a:lnTo>
                    <a:pt x="0" y="1865957"/>
                  </a:lnTo>
                  <a:lnTo>
                    <a:pt x="0" y="1790271"/>
                  </a:lnTo>
                  <a:lnTo>
                    <a:pt x="11730" y="1792639"/>
                  </a:lnTo>
                  <a:cubicBezTo>
                    <a:pt x="59096" y="1792639"/>
                    <a:pt x="97493" y="1754242"/>
                    <a:pt x="97493" y="1706877"/>
                  </a:cubicBezTo>
                  <a:cubicBezTo>
                    <a:pt x="97493" y="1659512"/>
                    <a:pt x="59096" y="1621115"/>
                    <a:pt x="11730" y="1621115"/>
                  </a:cubicBezTo>
                  <a:lnTo>
                    <a:pt x="0" y="1623483"/>
                  </a:lnTo>
                  <a:lnTo>
                    <a:pt x="0" y="1547798"/>
                  </a:lnTo>
                  <a:lnTo>
                    <a:pt x="11730" y="1550166"/>
                  </a:lnTo>
                  <a:cubicBezTo>
                    <a:pt x="59096" y="1550166"/>
                    <a:pt x="97493" y="1511769"/>
                    <a:pt x="97493" y="1464404"/>
                  </a:cubicBezTo>
                  <a:cubicBezTo>
                    <a:pt x="97493" y="1417039"/>
                    <a:pt x="59096" y="1378642"/>
                    <a:pt x="11730" y="1378642"/>
                  </a:cubicBezTo>
                  <a:lnTo>
                    <a:pt x="0" y="1381010"/>
                  </a:lnTo>
                  <a:lnTo>
                    <a:pt x="0" y="1305324"/>
                  </a:lnTo>
                  <a:lnTo>
                    <a:pt x="11730" y="1307692"/>
                  </a:lnTo>
                  <a:cubicBezTo>
                    <a:pt x="59096" y="1307692"/>
                    <a:pt x="97493" y="1269295"/>
                    <a:pt x="97493" y="1221930"/>
                  </a:cubicBezTo>
                  <a:cubicBezTo>
                    <a:pt x="97493" y="1174565"/>
                    <a:pt x="59096" y="1136168"/>
                    <a:pt x="11730" y="1136168"/>
                  </a:cubicBezTo>
                  <a:lnTo>
                    <a:pt x="0" y="1138536"/>
                  </a:lnTo>
                  <a:lnTo>
                    <a:pt x="0" y="1062850"/>
                  </a:lnTo>
                  <a:lnTo>
                    <a:pt x="11730" y="1065218"/>
                  </a:lnTo>
                  <a:cubicBezTo>
                    <a:pt x="59096" y="1065218"/>
                    <a:pt x="97493" y="1026821"/>
                    <a:pt x="97493" y="979456"/>
                  </a:cubicBezTo>
                  <a:cubicBezTo>
                    <a:pt x="97493" y="932091"/>
                    <a:pt x="59096" y="893694"/>
                    <a:pt x="11730" y="893694"/>
                  </a:cubicBezTo>
                  <a:lnTo>
                    <a:pt x="0" y="896062"/>
                  </a:lnTo>
                  <a:lnTo>
                    <a:pt x="0" y="820377"/>
                  </a:lnTo>
                  <a:lnTo>
                    <a:pt x="11730" y="822745"/>
                  </a:lnTo>
                  <a:cubicBezTo>
                    <a:pt x="59096" y="822745"/>
                    <a:pt x="97493" y="784348"/>
                    <a:pt x="97493" y="736983"/>
                  </a:cubicBezTo>
                  <a:cubicBezTo>
                    <a:pt x="97493" y="689618"/>
                    <a:pt x="59096" y="651221"/>
                    <a:pt x="11730" y="651221"/>
                  </a:cubicBezTo>
                  <a:lnTo>
                    <a:pt x="0" y="653589"/>
                  </a:lnTo>
                  <a:lnTo>
                    <a:pt x="0" y="577903"/>
                  </a:lnTo>
                  <a:lnTo>
                    <a:pt x="11730" y="580271"/>
                  </a:lnTo>
                  <a:cubicBezTo>
                    <a:pt x="59096" y="580271"/>
                    <a:pt x="97493" y="541874"/>
                    <a:pt x="97493" y="494509"/>
                  </a:cubicBezTo>
                  <a:cubicBezTo>
                    <a:pt x="97493" y="447144"/>
                    <a:pt x="59096" y="408747"/>
                    <a:pt x="11730" y="408747"/>
                  </a:cubicBezTo>
                  <a:lnTo>
                    <a:pt x="0" y="411115"/>
                  </a:lnTo>
                  <a:lnTo>
                    <a:pt x="0" y="335429"/>
                  </a:lnTo>
                  <a:lnTo>
                    <a:pt x="11730" y="337797"/>
                  </a:lnTo>
                  <a:cubicBezTo>
                    <a:pt x="59096" y="337797"/>
                    <a:pt x="97493" y="299400"/>
                    <a:pt x="97493" y="252035"/>
                  </a:cubicBezTo>
                  <a:cubicBezTo>
                    <a:pt x="97493" y="204670"/>
                    <a:pt x="59096" y="166273"/>
                    <a:pt x="11730" y="166273"/>
                  </a:cubicBezTo>
                  <a:lnTo>
                    <a:pt x="0" y="168641"/>
                  </a:lnTo>
                  <a:lnTo>
                    <a:pt x="0" y="92956"/>
                  </a:lnTo>
                  <a:lnTo>
                    <a:pt x="11730" y="95324"/>
                  </a:lnTo>
                  <a:cubicBezTo>
                    <a:pt x="59096" y="95324"/>
                    <a:pt x="97493" y="56927"/>
                    <a:pt x="97493" y="9562"/>
                  </a:cubicBezTo>
                  <a:cubicBezTo>
                    <a:pt x="97493" y="6276"/>
                    <a:pt x="97308" y="3034"/>
                    <a:pt x="95563" y="0"/>
                  </a:cubicBezTo>
                  <a:close/>
                </a:path>
              </a:pathLst>
            </a:custGeom>
            <a:solidFill>
              <a:schemeClr val="bg2">
                <a:lumMod val="90000"/>
              </a:schemeClr>
            </a:solidFill>
            <a:ln>
              <a:noFill/>
            </a:ln>
            <a:effectLst>
              <a:outerShdw blurRad="1270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11053410_xl.jpg"/>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932548" y="2348880"/>
              <a:ext cx="2844000" cy="3312368"/>
            </a:xfrm>
            <a:prstGeom prst="rect">
              <a:avLst/>
            </a:prstGeom>
          </p:spPr>
        </p:pic>
      </p:grpSp>
      <p:pic>
        <p:nvPicPr>
          <p:cNvPr id="14" name="Picture 13">
            <a:extLst>
              <a:ext uri="{FF2B5EF4-FFF2-40B4-BE49-F238E27FC236}">
                <a16:creationId xmlns:a16="http://schemas.microsoft.com/office/drawing/2014/main" id="{B58E33EB-4215-48CD-9927-26A74A4387AF}"/>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cSld>
  <p:clrMapOvr>
    <a:masterClrMapping/>
  </p:clrMapOvr>
  <mc:AlternateContent xmlns:mc="http://schemas.openxmlformats.org/markup-compatibility/2006">
    <mc:Choice xmlns:p14="http://schemas.microsoft.com/office/powerpoint/2010/main" Requires="p14">
      <p:transition spd="med" p14:dur="700" advTm="17000">
        <p:fade/>
      </p:transition>
    </mc:Choice>
    <mc:Fallback>
      <p:transition spd="med" advTm="17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53"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 calcmode="lin" valueType="num">
                                      <p:cBhvr>
                                        <p:cTn id="10" dur="1000" fill="hold"/>
                                        <p:tgtEl>
                                          <p:spTgt spid="13"/>
                                        </p:tgtEl>
                                        <p:attrNameLst>
                                          <p:attrName>ppt_w</p:attrName>
                                        </p:attrNameLst>
                                      </p:cBhvr>
                                      <p:tavLst>
                                        <p:tav tm="0">
                                          <p:val>
                                            <p:fltVal val="0"/>
                                          </p:val>
                                        </p:tav>
                                        <p:tav tm="100000">
                                          <p:val>
                                            <p:strVal val="#ppt_w"/>
                                          </p:val>
                                        </p:tav>
                                      </p:tavLst>
                                    </p:anim>
                                    <p:anim calcmode="lin" valueType="num">
                                      <p:cBhvr>
                                        <p:cTn id="11" dur="1000" fill="hold"/>
                                        <p:tgtEl>
                                          <p:spTgt spid="13"/>
                                        </p:tgtEl>
                                        <p:attrNameLst>
                                          <p:attrName>ppt_h</p:attrName>
                                        </p:attrNameLst>
                                      </p:cBhvr>
                                      <p:tavLst>
                                        <p:tav tm="0">
                                          <p:val>
                                            <p:fltVal val="0"/>
                                          </p:val>
                                        </p:tav>
                                        <p:tav tm="100000">
                                          <p:val>
                                            <p:strVal val="#ppt_h"/>
                                          </p:val>
                                        </p:tav>
                                      </p:tavLst>
                                    </p:anim>
                                    <p:animEffect transition="in" filter="fade">
                                      <p:cBhvr>
                                        <p:cTn id="1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35496" y="742216"/>
            <a:ext cx="9108504" cy="6143168"/>
            <a:chOff x="35496" y="742216"/>
            <a:chExt cx="9108504" cy="6143168"/>
          </a:xfrm>
        </p:grpSpPr>
        <p:pic>
          <p:nvPicPr>
            <p:cNvPr id="7" name="Picture 6" descr="23045446_xl.jpg"/>
            <p:cNvPicPr>
              <a:picLocks noChangeAspect="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3779912" y="742216"/>
              <a:ext cx="5364088" cy="6115784"/>
            </a:xfrm>
            <a:prstGeom prst="rect">
              <a:avLst/>
            </a:prstGeom>
          </p:spPr>
        </p:pic>
        <p:pic>
          <p:nvPicPr>
            <p:cNvPr id="8" name="Picture 7" descr="23045446_xl.jpg"/>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a:xfrm>
              <a:off x="35496" y="769600"/>
              <a:ext cx="4176464" cy="6115784"/>
            </a:xfrm>
            <a:prstGeom prst="rect">
              <a:avLst/>
            </a:prstGeom>
          </p:spPr>
        </p:pic>
      </p:grpSp>
      <p:sp>
        <p:nvSpPr>
          <p:cNvPr id="9" name="TextBox 8"/>
          <p:cNvSpPr txBox="1"/>
          <p:nvPr/>
        </p:nvSpPr>
        <p:spPr>
          <a:xfrm>
            <a:off x="2339752" y="908720"/>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What is Total Quality Management (TQM)</a:t>
            </a:r>
          </a:p>
        </p:txBody>
      </p:sp>
      <p:sp>
        <p:nvSpPr>
          <p:cNvPr id="10" name="TextBox 9"/>
          <p:cNvSpPr txBox="1"/>
          <p:nvPr/>
        </p:nvSpPr>
        <p:spPr>
          <a:xfrm>
            <a:off x="2339752" y="1304269"/>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Describe the Evolution of TQM</a:t>
            </a:r>
          </a:p>
        </p:txBody>
      </p:sp>
      <p:sp>
        <p:nvSpPr>
          <p:cNvPr id="11" name="TextBox 10"/>
          <p:cNvSpPr txBox="1"/>
          <p:nvPr/>
        </p:nvSpPr>
        <p:spPr>
          <a:xfrm>
            <a:off x="2339752" y="1699819"/>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Concepts in TQM</a:t>
            </a:r>
          </a:p>
        </p:txBody>
      </p:sp>
      <p:sp>
        <p:nvSpPr>
          <p:cNvPr id="12" name="TextBox 11"/>
          <p:cNvSpPr txBox="1"/>
          <p:nvPr/>
        </p:nvSpPr>
        <p:spPr>
          <a:xfrm>
            <a:off x="2339752" y="2095368"/>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What is Cost Benefit Analysis</a:t>
            </a:r>
          </a:p>
        </p:txBody>
      </p:sp>
      <p:sp>
        <p:nvSpPr>
          <p:cNvPr id="13" name="TextBox 12"/>
          <p:cNvSpPr txBox="1"/>
          <p:nvPr/>
        </p:nvSpPr>
        <p:spPr>
          <a:xfrm>
            <a:off x="2339752" y="2490917"/>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Principles of TQM Pyramid</a:t>
            </a:r>
          </a:p>
        </p:txBody>
      </p:sp>
      <p:sp>
        <p:nvSpPr>
          <p:cNvPr id="14" name="TextBox 13"/>
          <p:cNvSpPr txBox="1"/>
          <p:nvPr/>
        </p:nvSpPr>
        <p:spPr>
          <a:xfrm>
            <a:off x="2339752" y="2886467"/>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Kano’s Five Types of Quality</a:t>
            </a:r>
          </a:p>
        </p:txBody>
      </p:sp>
      <p:sp>
        <p:nvSpPr>
          <p:cNvPr id="15" name="TextBox 14"/>
          <p:cNvSpPr txBox="1"/>
          <p:nvPr/>
        </p:nvSpPr>
        <p:spPr>
          <a:xfrm>
            <a:off x="2339752" y="3282016"/>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Kinds of Measurements in TQM</a:t>
            </a:r>
          </a:p>
        </p:txBody>
      </p:sp>
      <p:sp>
        <p:nvSpPr>
          <p:cNvPr id="16" name="TextBox 15"/>
          <p:cNvSpPr txBox="1"/>
          <p:nvPr/>
        </p:nvSpPr>
        <p:spPr>
          <a:xfrm>
            <a:off x="2339752" y="3677565"/>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STINGER Principle </a:t>
            </a:r>
          </a:p>
        </p:txBody>
      </p:sp>
      <p:sp>
        <p:nvSpPr>
          <p:cNvPr id="17" name="TextBox 16"/>
          <p:cNvSpPr txBox="1"/>
          <p:nvPr/>
        </p:nvSpPr>
        <p:spPr>
          <a:xfrm>
            <a:off x="2339752" y="4073115"/>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Describe the Various Tools used in TQM</a:t>
            </a:r>
          </a:p>
        </p:txBody>
      </p:sp>
      <p:sp>
        <p:nvSpPr>
          <p:cNvPr id="18" name="TextBox 17"/>
          <p:cNvSpPr txBox="1"/>
          <p:nvPr/>
        </p:nvSpPr>
        <p:spPr>
          <a:xfrm>
            <a:off x="2339752" y="4468664"/>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Describe the Focus Areas of TQM</a:t>
            </a:r>
          </a:p>
        </p:txBody>
      </p:sp>
      <p:sp>
        <p:nvSpPr>
          <p:cNvPr id="19" name="TextBox 18"/>
          <p:cNvSpPr txBox="1"/>
          <p:nvPr/>
        </p:nvSpPr>
        <p:spPr>
          <a:xfrm>
            <a:off x="2339752" y="4864213"/>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Steps for the Quality Improvement Process </a:t>
            </a:r>
          </a:p>
        </p:txBody>
      </p:sp>
      <p:sp>
        <p:nvSpPr>
          <p:cNvPr id="20" name="TextBox 19"/>
          <p:cNvSpPr txBox="1"/>
          <p:nvPr/>
        </p:nvSpPr>
        <p:spPr>
          <a:xfrm>
            <a:off x="2339752" y="5259763"/>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Four Absolutes of Quality Improvement Process</a:t>
            </a:r>
          </a:p>
        </p:txBody>
      </p:sp>
      <p:sp>
        <p:nvSpPr>
          <p:cNvPr id="21" name="TextBox 20"/>
          <p:cNvSpPr txBox="1"/>
          <p:nvPr/>
        </p:nvSpPr>
        <p:spPr>
          <a:xfrm>
            <a:off x="2339752" y="5655312"/>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the Implementation of TQM</a:t>
            </a:r>
          </a:p>
        </p:txBody>
      </p:sp>
      <p:sp>
        <p:nvSpPr>
          <p:cNvPr id="22" name="TextBox 21"/>
          <p:cNvSpPr txBox="1"/>
          <p:nvPr/>
        </p:nvSpPr>
        <p:spPr>
          <a:xfrm>
            <a:off x="2339752" y="6050861"/>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Explain Deming’s 14 Points to Improve Quality</a:t>
            </a:r>
          </a:p>
        </p:txBody>
      </p:sp>
      <p:sp>
        <p:nvSpPr>
          <p:cNvPr id="23" name="TextBox 22"/>
          <p:cNvSpPr txBox="1"/>
          <p:nvPr/>
        </p:nvSpPr>
        <p:spPr>
          <a:xfrm>
            <a:off x="2339752" y="6446411"/>
            <a:ext cx="6696744" cy="400110"/>
          </a:xfrm>
          <a:prstGeom prst="rect">
            <a:avLst/>
          </a:prstGeom>
          <a:solidFill>
            <a:srgbClr val="FFFFFF">
              <a:alpha val="50196"/>
            </a:srgbClr>
          </a:solidFill>
          <a:ln>
            <a:noFill/>
          </a:ln>
        </p:spPr>
        <p:txBody>
          <a:bodyPr wrap="square" rtlCol="0">
            <a:spAutoFit/>
          </a:bodyPr>
          <a:lstStyle/>
          <a:p>
            <a:pPr marL="457200" indent="-457200">
              <a:buFont typeface="Arial" pitchFamily="34" charset="0"/>
              <a:buChar char="•"/>
            </a:pPr>
            <a:r>
              <a:rPr lang="en-IN" sz="2000" dirty="0"/>
              <a:t>List the Benefits of TQM</a:t>
            </a:r>
          </a:p>
        </p:txBody>
      </p:sp>
      <p:grpSp>
        <p:nvGrpSpPr>
          <p:cNvPr id="3"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sz="3600" dirty="0">
                <a:latin typeface="Garamond" pitchFamily="18" charset="0"/>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r>
                <a:rPr lang="en-US" sz="3200" dirty="0"/>
                <a:t>Objectives</a:t>
              </a:r>
              <a:endParaRPr lang="en-IN" sz="3200" dirty="0"/>
            </a:p>
          </p:txBody>
        </p:sp>
      </p:grpSp>
      <p:pic>
        <p:nvPicPr>
          <p:cNvPr id="25" name="Picture 24">
            <a:extLst>
              <a:ext uri="{FF2B5EF4-FFF2-40B4-BE49-F238E27FC236}">
                <a16:creationId xmlns:a16="http://schemas.microsoft.com/office/drawing/2014/main" id="{C122E63B-E09B-468A-B2CC-20F46B12C9EE}"/>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extLst>
      <p:ext uri="{BB962C8B-B14F-4D97-AF65-F5344CB8AC3E}">
        <p14:creationId xmlns:p14="http://schemas.microsoft.com/office/powerpoint/2010/main" val="278410235"/>
      </p:ext>
    </p:extLst>
  </p:cSld>
  <p:clrMapOvr>
    <a:masterClrMapping/>
  </p:clrMapOvr>
  <mc:AlternateContent xmlns:mc="http://schemas.openxmlformats.org/markup-compatibility/2006">
    <mc:Choice xmlns:p14="http://schemas.microsoft.com/office/powerpoint/2010/main" Requires="p14">
      <p:transition spd="med" p14:dur="700" advTm="50000">
        <p:fade/>
      </p:transition>
    </mc:Choice>
    <mc:Fallback>
      <p:transition spd="med" advTm="5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Right)">
                                      <p:cBhvr>
                                        <p:cTn id="7" dur="1000"/>
                                        <p:tgtEl>
                                          <p:spTgt spid="2"/>
                                        </p:tgtEl>
                                      </p:cBhvr>
                                    </p:animEffect>
                                  </p:childTnLst>
                                </p:cTn>
                              </p:par>
                            </p:childTnLst>
                          </p:cTn>
                        </p:par>
                        <p:par>
                          <p:cTn id="8" fill="hold">
                            <p:stCondLst>
                              <p:cond delay="1000"/>
                            </p:stCondLst>
                            <p:childTnLst>
                              <p:par>
                                <p:cTn id="9" presetID="12" presetClass="entr" presetSubtype="2" fill="hold" grpId="0" nodeType="afterEffect">
                                  <p:stCondLst>
                                    <p:cond delay="1000"/>
                                  </p:stCondLst>
                                  <p:childTnLst>
                                    <p:set>
                                      <p:cBhvr>
                                        <p:cTn id="10" dur="1" fill="hold">
                                          <p:stCondLst>
                                            <p:cond delay="0"/>
                                          </p:stCondLst>
                                        </p:cTn>
                                        <p:tgtEl>
                                          <p:spTgt spid="9"/>
                                        </p:tgtEl>
                                        <p:attrNameLst>
                                          <p:attrName>style.visibility</p:attrName>
                                        </p:attrNameLst>
                                      </p:cBhvr>
                                      <p:to>
                                        <p:strVal val="visible"/>
                                      </p:to>
                                    </p:set>
                                    <p:animEffect transition="in" filter="slide(fromRight)">
                                      <p:cBhvr>
                                        <p:cTn id="11" dur="1000"/>
                                        <p:tgtEl>
                                          <p:spTgt spid="9"/>
                                        </p:tgtEl>
                                      </p:cBhvr>
                                    </p:animEffect>
                                  </p:childTnLst>
                                </p:cTn>
                              </p:par>
                            </p:childTnLst>
                          </p:cTn>
                        </p:par>
                        <p:par>
                          <p:cTn id="12" fill="hold">
                            <p:stCondLst>
                              <p:cond delay="3000"/>
                            </p:stCondLst>
                            <p:childTnLst>
                              <p:par>
                                <p:cTn id="13" presetID="12" presetClass="entr" presetSubtype="2" fill="hold" grpId="0" nodeType="afterEffect">
                                  <p:stCondLst>
                                    <p:cond delay="2500"/>
                                  </p:stCondLst>
                                  <p:childTnLst>
                                    <p:set>
                                      <p:cBhvr>
                                        <p:cTn id="14" dur="1" fill="hold">
                                          <p:stCondLst>
                                            <p:cond delay="0"/>
                                          </p:stCondLst>
                                        </p:cTn>
                                        <p:tgtEl>
                                          <p:spTgt spid="10"/>
                                        </p:tgtEl>
                                        <p:attrNameLst>
                                          <p:attrName>style.visibility</p:attrName>
                                        </p:attrNameLst>
                                      </p:cBhvr>
                                      <p:to>
                                        <p:strVal val="visible"/>
                                      </p:to>
                                    </p:set>
                                    <p:animEffect transition="in" filter="slide(fromRight)">
                                      <p:cBhvr>
                                        <p:cTn id="15" dur="1000"/>
                                        <p:tgtEl>
                                          <p:spTgt spid="10"/>
                                        </p:tgtEl>
                                      </p:cBhvr>
                                    </p:animEffect>
                                  </p:childTnLst>
                                </p:cTn>
                              </p:par>
                            </p:childTnLst>
                          </p:cTn>
                        </p:par>
                        <p:par>
                          <p:cTn id="16" fill="hold">
                            <p:stCondLst>
                              <p:cond delay="6500"/>
                            </p:stCondLst>
                            <p:childTnLst>
                              <p:par>
                                <p:cTn id="17" presetID="12" presetClass="entr" presetSubtype="2" fill="hold" grpId="0" nodeType="afterEffect">
                                  <p:stCondLst>
                                    <p:cond delay="2250"/>
                                  </p:stCondLst>
                                  <p:childTnLst>
                                    <p:set>
                                      <p:cBhvr>
                                        <p:cTn id="18" dur="1" fill="hold">
                                          <p:stCondLst>
                                            <p:cond delay="0"/>
                                          </p:stCondLst>
                                        </p:cTn>
                                        <p:tgtEl>
                                          <p:spTgt spid="11"/>
                                        </p:tgtEl>
                                        <p:attrNameLst>
                                          <p:attrName>style.visibility</p:attrName>
                                        </p:attrNameLst>
                                      </p:cBhvr>
                                      <p:to>
                                        <p:strVal val="visible"/>
                                      </p:to>
                                    </p:set>
                                    <p:animEffect transition="in" filter="slide(fromRight)">
                                      <p:cBhvr>
                                        <p:cTn id="19" dur="1000"/>
                                        <p:tgtEl>
                                          <p:spTgt spid="11"/>
                                        </p:tgtEl>
                                      </p:cBhvr>
                                    </p:animEffect>
                                  </p:childTnLst>
                                </p:cTn>
                              </p:par>
                            </p:childTnLst>
                          </p:cTn>
                        </p:par>
                        <p:par>
                          <p:cTn id="20" fill="hold">
                            <p:stCondLst>
                              <p:cond delay="9750"/>
                            </p:stCondLst>
                            <p:childTnLst>
                              <p:par>
                                <p:cTn id="21" presetID="12" presetClass="entr" presetSubtype="2" fill="hold" grpId="0" nodeType="afterEffect">
                                  <p:stCondLst>
                                    <p:cond delay="2000"/>
                                  </p:stCondLst>
                                  <p:childTnLst>
                                    <p:set>
                                      <p:cBhvr>
                                        <p:cTn id="22" dur="1" fill="hold">
                                          <p:stCondLst>
                                            <p:cond delay="0"/>
                                          </p:stCondLst>
                                        </p:cTn>
                                        <p:tgtEl>
                                          <p:spTgt spid="12"/>
                                        </p:tgtEl>
                                        <p:attrNameLst>
                                          <p:attrName>style.visibility</p:attrName>
                                        </p:attrNameLst>
                                      </p:cBhvr>
                                      <p:to>
                                        <p:strVal val="visible"/>
                                      </p:to>
                                    </p:set>
                                    <p:animEffect transition="in" filter="slide(fromRight)">
                                      <p:cBhvr>
                                        <p:cTn id="23" dur="1000"/>
                                        <p:tgtEl>
                                          <p:spTgt spid="12"/>
                                        </p:tgtEl>
                                      </p:cBhvr>
                                    </p:animEffect>
                                  </p:childTnLst>
                                </p:cTn>
                              </p:par>
                            </p:childTnLst>
                          </p:cTn>
                        </p:par>
                        <p:par>
                          <p:cTn id="24" fill="hold">
                            <p:stCondLst>
                              <p:cond delay="12750"/>
                            </p:stCondLst>
                            <p:childTnLst>
                              <p:par>
                                <p:cTn id="25" presetID="12" presetClass="entr" presetSubtype="2" fill="hold" grpId="0" nodeType="afterEffect">
                                  <p:stCondLst>
                                    <p:cond delay="2250"/>
                                  </p:stCondLst>
                                  <p:childTnLst>
                                    <p:set>
                                      <p:cBhvr>
                                        <p:cTn id="26" dur="1" fill="hold">
                                          <p:stCondLst>
                                            <p:cond delay="0"/>
                                          </p:stCondLst>
                                        </p:cTn>
                                        <p:tgtEl>
                                          <p:spTgt spid="13"/>
                                        </p:tgtEl>
                                        <p:attrNameLst>
                                          <p:attrName>style.visibility</p:attrName>
                                        </p:attrNameLst>
                                      </p:cBhvr>
                                      <p:to>
                                        <p:strVal val="visible"/>
                                      </p:to>
                                    </p:set>
                                    <p:animEffect transition="in" filter="slide(fromRight)">
                                      <p:cBhvr>
                                        <p:cTn id="27" dur="1000"/>
                                        <p:tgtEl>
                                          <p:spTgt spid="13"/>
                                        </p:tgtEl>
                                      </p:cBhvr>
                                    </p:animEffect>
                                  </p:childTnLst>
                                </p:cTn>
                              </p:par>
                            </p:childTnLst>
                          </p:cTn>
                        </p:par>
                        <p:par>
                          <p:cTn id="28" fill="hold">
                            <p:stCondLst>
                              <p:cond delay="16000"/>
                            </p:stCondLst>
                            <p:childTnLst>
                              <p:par>
                                <p:cTn id="29" presetID="12" presetClass="entr" presetSubtype="2" fill="hold" grpId="0" nodeType="afterEffect">
                                  <p:stCondLst>
                                    <p:cond delay="2250"/>
                                  </p:stCondLst>
                                  <p:childTnLst>
                                    <p:set>
                                      <p:cBhvr>
                                        <p:cTn id="30" dur="1" fill="hold">
                                          <p:stCondLst>
                                            <p:cond delay="0"/>
                                          </p:stCondLst>
                                        </p:cTn>
                                        <p:tgtEl>
                                          <p:spTgt spid="14"/>
                                        </p:tgtEl>
                                        <p:attrNameLst>
                                          <p:attrName>style.visibility</p:attrName>
                                        </p:attrNameLst>
                                      </p:cBhvr>
                                      <p:to>
                                        <p:strVal val="visible"/>
                                      </p:to>
                                    </p:set>
                                    <p:animEffect transition="in" filter="slide(fromRight)">
                                      <p:cBhvr>
                                        <p:cTn id="31" dur="1000"/>
                                        <p:tgtEl>
                                          <p:spTgt spid="14"/>
                                        </p:tgtEl>
                                      </p:cBhvr>
                                    </p:animEffect>
                                  </p:childTnLst>
                                </p:cTn>
                              </p:par>
                            </p:childTnLst>
                          </p:cTn>
                        </p:par>
                        <p:par>
                          <p:cTn id="32" fill="hold">
                            <p:stCondLst>
                              <p:cond delay="19250"/>
                            </p:stCondLst>
                            <p:childTnLst>
                              <p:par>
                                <p:cTn id="33" presetID="12" presetClass="entr" presetSubtype="2" fill="hold" grpId="0" nodeType="afterEffect">
                                  <p:stCondLst>
                                    <p:cond delay="1750"/>
                                  </p:stCondLst>
                                  <p:childTnLst>
                                    <p:set>
                                      <p:cBhvr>
                                        <p:cTn id="34" dur="1" fill="hold">
                                          <p:stCondLst>
                                            <p:cond delay="0"/>
                                          </p:stCondLst>
                                        </p:cTn>
                                        <p:tgtEl>
                                          <p:spTgt spid="15"/>
                                        </p:tgtEl>
                                        <p:attrNameLst>
                                          <p:attrName>style.visibility</p:attrName>
                                        </p:attrNameLst>
                                      </p:cBhvr>
                                      <p:to>
                                        <p:strVal val="visible"/>
                                      </p:to>
                                    </p:set>
                                    <p:animEffect transition="in" filter="slide(fromRight)">
                                      <p:cBhvr>
                                        <p:cTn id="35" dur="1000"/>
                                        <p:tgtEl>
                                          <p:spTgt spid="15"/>
                                        </p:tgtEl>
                                      </p:cBhvr>
                                    </p:animEffect>
                                  </p:childTnLst>
                                </p:cTn>
                              </p:par>
                            </p:childTnLst>
                          </p:cTn>
                        </p:par>
                        <p:par>
                          <p:cTn id="36" fill="hold">
                            <p:stCondLst>
                              <p:cond delay="22000"/>
                            </p:stCondLst>
                            <p:childTnLst>
                              <p:par>
                                <p:cTn id="37" presetID="12" presetClass="entr" presetSubtype="2" fill="hold" grpId="0" nodeType="afterEffect">
                                  <p:stCondLst>
                                    <p:cond delay="1750"/>
                                  </p:stCondLst>
                                  <p:childTnLst>
                                    <p:set>
                                      <p:cBhvr>
                                        <p:cTn id="38" dur="1" fill="hold">
                                          <p:stCondLst>
                                            <p:cond delay="0"/>
                                          </p:stCondLst>
                                        </p:cTn>
                                        <p:tgtEl>
                                          <p:spTgt spid="16"/>
                                        </p:tgtEl>
                                        <p:attrNameLst>
                                          <p:attrName>style.visibility</p:attrName>
                                        </p:attrNameLst>
                                      </p:cBhvr>
                                      <p:to>
                                        <p:strVal val="visible"/>
                                      </p:to>
                                    </p:set>
                                    <p:animEffect transition="in" filter="slide(fromRight)">
                                      <p:cBhvr>
                                        <p:cTn id="39" dur="1000"/>
                                        <p:tgtEl>
                                          <p:spTgt spid="16"/>
                                        </p:tgtEl>
                                      </p:cBhvr>
                                    </p:animEffect>
                                  </p:childTnLst>
                                </p:cTn>
                              </p:par>
                            </p:childTnLst>
                          </p:cTn>
                        </p:par>
                        <p:par>
                          <p:cTn id="40" fill="hold">
                            <p:stCondLst>
                              <p:cond delay="24750"/>
                            </p:stCondLst>
                            <p:childTnLst>
                              <p:par>
                                <p:cTn id="41" presetID="12" presetClass="entr" presetSubtype="2" fill="hold" grpId="0" nodeType="afterEffect">
                                  <p:stCondLst>
                                    <p:cond delay="1250"/>
                                  </p:stCondLst>
                                  <p:childTnLst>
                                    <p:set>
                                      <p:cBhvr>
                                        <p:cTn id="42" dur="1" fill="hold">
                                          <p:stCondLst>
                                            <p:cond delay="0"/>
                                          </p:stCondLst>
                                        </p:cTn>
                                        <p:tgtEl>
                                          <p:spTgt spid="17"/>
                                        </p:tgtEl>
                                        <p:attrNameLst>
                                          <p:attrName>style.visibility</p:attrName>
                                        </p:attrNameLst>
                                      </p:cBhvr>
                                      <p:to>
                                        <p:strVal val="visible"/>
                                      </p:to>
                                    </p:set>
                                    <p:animEffect transition="in" filter="slide(fromRight)">
                                      <p:cBhvr>
                                        <p:cTn id="43" dur="1000"/>
                                        <p:tgtEl>
                                          <p:spTgt spid="17"/>
                                        </p:tgtEl>
                                      </p:cBhvr>
                                    </p:animEffect>
                                  </p:childTnLst>
                                </p:cTn>
                              </p:par>
                            </p:childTnLst>
                          </p:cTn>
                        </p:par>
                        <p:par>
                          <p:cTn id="44" fill="hold">
                            <p:stCondLst>
                              <p:cond delay="27000"/>
                            </p:stCondLst>
                            <p:childTnLst>
                              <p:par>
                                <p:cTn id="45" presetID="12" presetClass="entr" presetSubtype="2" fill="hold" grpId="0" nodeType="afterEffect">
                                  <p:stCondLst>
                                    <p:cond delay="2000"/>
                                  </p:stCondLst>
                                  <p:childTnLst>
                                    <p:set>
                                      <p:cBhvr>
                                        <p:cTn id="46" dur="1" fill="hold">
                                          <p:stCondLst>
                                            <p:cond delay="0"/>
                                          </p:stCondLst>
                                        </p:cTn>
                                        <p:tgtEl>
                                          <p:spTgt spid="18"/>
                                        </p:tgtEl>
                                        <p:attrNameLst>
                                          <p:attrName>style.visibility</p:attrName>
                                        </p:attrNameLst>
                                      </p:cBhvr>
                                      <p:to>
                                        <p:strVal val="visible"/>
                                      </p:to>
                                    </p:set>
                                    <p:animEffect transition="in" filter="slide(fromRight)">
                                      <p:cBhvr>
                                        <p:cTn id="47" dur="1000"/>
                                        <p:tgtEl>
                                          <p:spTgt spid="18"/>
                                        </p:tgtEl>
                                      </p:cBhvr>
                                    </p:animEffect>
                                  </p:childTnLst>
                                </p:cTn>
                              </p:par>
                            </p:childTnLst>
                          </p:cTn>
                        </p:par>
                        <p:par>
                          <p:cTn id="48" fill="hold">
                            <p:stCondLst>
                              <p:cond delay="30000"/>
                            </p:stCondLst>
                            <p:childTnLst>
                              <p:par>
                                <p:cTn id="49" presetID="12" presetClass="entr" presetSubtype="2" fill="hold" grpId="0" nodeType="afterEffect">
                                  <p:stCondLst>
                                    <p:cond delay="1750"/>
                                  </p:stCondLst>
                                  <p:childTnLst>
                                    <p:set>
                                      <p:cBhvr>
                                        <p:cTn id="50" dur="1" fill="hold">
                                          <p:stCondLst>
                                            <p:cond delay="0"/>
                                          </p:stCondLst>
                                        </p:cTn>
                                        <p:tgtEl>
                                          <p:spTgt spid="19"/>
                                        </p:tgtEl>
                                        <p:attrNameLst>
                                          <p:attrName>style.visibility</p:attrName>
                                        </p:attrNameLst>
                                      </p:cBhvr>
                                      <p:to>
                                        <p:strVal val="visible"/>
                                      </p:to>
                                    </p:set>
                                    <p:animEffect transition="in" filter="slide(fromRight)">
                                      <p:cBhvr>
                                        <p:cTn id="51" dur="1000"/>
                                        <p:tgtEl>
                                          <p:spTgt spid="19"/>
                                        </p:tgtEl>
                                      </p:cBhvr>
                                    </p:animEffect>
                                  </p:childTnLst>
                                </p:cTn>
                              </p:par>
                            </p:childTnLst>
                          </p:cTn>
                        </p:par>
                        <p:par>
                          <p:cTn id="52" fill="hold">
                            <p:stCondLst>
                              <p:cond delay="32750"/>
                            </p:stCondLst>
                            <p:childTnLst>
                              <p:par>
                                <p:cTn id="53" presetID="12" presetClass="entr" presetSubtype="2" fill="hold" grpId="0" nodeType="afterEffect">
                                  <p:stCondLst>
                                    <p:cond delay="2250"/>
                                  </p:stCondLst>
                                  <p:childTnLst>
                                    <p:set>
                                      <p:cBhvr>
                                        <p:cTn id="54" dur="1" fill="hold">
                                          <p:stCondLst>
                                            <p:cond delay="0"/>
                                          </p:stCondLst>
                                        </p:cTn>
                                        <p:tgtEl>
                                          <p:spTgt spid="20"/>
                                        </p:tgtEl>
                                        <p:attrNameLst>
                                          <p:attrName>style.visibility</p:attrName>
                                        </p:attrNameLst>
                                      </p:cBhvr>
                                      <p:to>
                                        <p:strVal val="visible"/>
                                      </p:to>
                                    </p:set>
                                    <p:animEffect transition="in" filter="slide(fromRight)">
                                      <p:cBhvr>
                                        <p:cTn id="55" dur="1000"/>
                                        <p:tgtEl>
                                          <p:spTgt spid="20"/>
                                        </p:tgtEl>
                                      </p:cBhvr>
                                    </p:animEffect>
                                  </p:childTnLst>
                                </p:cTn>
                              </p:par>
                            </p:childTnLst>
                          </p:cTn>
                        </p:par>
                        <p:par>
                          <p:cTn id="56" fill="hold">
                            <p:stCondLst>
                              <p:cond delay="36000"/>
                            </p:stCondLst>
                            <p:childTnLst>
                              <p:par>
                                <p:cTn id="57" presetID="12" presetClass="entr" presetSubtype="2" fill="hold" grpId="0" nodeType="afterEffect">
                                  <p:stCondLst>
                                    <p:cond delay="2250"/>
                                  </p:stCondLst>
                                  <p:childTnLst>
                                    <p:set>
                                      <p:cBhvr>
                                        <p:cTn id="58" dur="1" fill="hold">
                                          <p:stCondLst>
                                            <p:cond delay="0"/>
                                          </p:stCondLst>
                                        </p:cTn>
                                        <p:tgtEl>
                                          <p:spTgt spid="21"/>
                                        </p:tgtEl>
                                        <p:attrNameLst>
                                          <p:attrName>style.visibility</p:attrName>
                                        </p:attrNameLst>
                                      </p:cBhvr>
                                      <p:to>
                                        <p:strVal val="visible"/>
                                      </p:to>
                                    </p:set>
                                    <p:animEffect transition="in" filter="slide(fromRight)">
                                      <p:cBhvr>
                                        <p:cTn id="59" dur="1000"/>
                                        <p:tgtEl>
                                          <p:spTgt spid="21"/>
                                        </p:tgtEl>
                                      </p:cBhvr>
                                    </p:animEffect>
                                  </p:childTnLst>
                                </p:cTn>
                              </p:par>
                            </p:childTnLst>
                          </p:cTn>
                        </p:par>
                        <p:par>
                          <p:cTn id="60" fill="hold">
                            <p:stCondLst>
                              <p:cond delay="39250"/>
                            </p:stCondLst>
                            <p:childTnLst>
                              <p:par>
                                <p:cTn id="61" presetID="12" presetClass="entr" presetSubtype="2" fill="hold" grpId="0" nodeType="afterEffect">
                                  <p:stCondLst>
                                    <p:cond delay="1500"/>
                                  </p:stCondLst>
                                  <p:childTnLst>
                                    <p:set>
                                      <p:cBhvr>
                                        <p:cTn id="62" dur="1" fill="hold">
                                          <p:stCondLst>
                                            <p:cond delay="0"/>
                                          </p:stCondLst>
                                        </p:cTn>
                                        <p:tgtEl>
                                          <p:spTgt spid="22"/>
                                        </p:tgtEl>
                                        <p:attrNameLst>
                                          <p:attrName>style.visibility</p:attrName>
                                        </p:attrNameLst>
                                      </p:cBhvr>
                                      <p:to>
                                        <p:strVal val="visible"/>
                                      </p:to>
                                    </p:set>
                                    <p:animEffect transition="in" filter="slide(fromRight)">
                                      <p:cBhvr>
                                        <p:cTn id="63" dur="1000"/>
                                        <p:tgtEl>
                                          <p:spTgt spid="22"/>
                                        </p:tgtEl>
                                      </p:cBhvr>
                                    </p:animEffect>
                                  </p:childTnLst>
                                </p:cTn>
                              </p:par>
                            </p:childTnLst>
                          </p:cTn>
                        </p:par>
                        <p:par>
                          <p:cTn id="64" fill="hold">
                            <p:stCondLst>
                              <p:cond delay="41750"/>
                            </p:stCondLst>
                            <p:childTnLst>
                              <p:par>
                                <p:cTn id="65" presetID="12" presetClass="entr" presetSubtype="2" fill="hold" grpId="0" nodeType="afterEffect">
                                  <p:stCondLst>
                                    <p:cond delay="2500"/>
                                  </p:stCondLst>
                                  <p:childTnLst>
                                    <p:set>
                                      <p:cBhvr>
                                        <p:cTn id="66" dur="1" fill="hold">
                                          <p:stCondLst>
                                            <p:cond delay="0"/>
                                          </p:stCondLst>
                                        </p:cTn>
                                        <p:tgtEl>
                                          <p:spTgt spid="23"/>
                                        </p:tgtEl>
                                        <p:attrNameLst>
                                          <p:attrName>style.visibility</p:attrName>
                                        </p:attrNameLst>
                                      </p:cBhvr>
                                      <p:to>
                                        <p:strVal val="visible"/>
                                      </p:to>
                                    </p:set>
                                    <p:animEffect transition="in" filter="slide(fromRight)">
                                      <p:cBhvr>
                                        <p:cTn id="6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36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Evolution of TQM</a:t>
              </a:r>
              <a:endParaRPr kumimoji="0" lang="en-IN" sz="32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3" name="Group 5"/>
          <p:cNvGrpSpPr/>
          <p:nvPr/>
        </p:nvGrpSpPr>
        <p:grpSpPr>
          <a:xfrm>
            <a:off x="-180528" y="3869242"/>
            <a:ext cx="9353550" cy="847380"/>
            <a:chOff x="-180528" y="3429000"/>
            <a:chExt cx="9353550" cy="733425"/>
          </a:xfrm>
        </p:grpSpPr>
        <p:pic>
          <p:nvPicPr>
            <p:cNvPr id="7"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80528" y="3429000"/>
              <a:ext cx="9353550" cy="733425"/>
            </a:xfrm>
            <a:prstGeom prst="rect">
              <a:avLst/>
            </a:prstGeom>
            <a:noFill/>
            <a:ln w="9525">
              <a:noFill/>
              <a:miter lim="800000"/>
              <a:headEnd/>
              <a:tailEnd/>
            </a:ln>
          </p:spPr>
        </p:pic>
        <p:sp>
          <p:nvSpPr>
            <p:cNvPr id="8" name="TextBox 7"/>
            <p:cNvSpPr txBox="1"/>
            <p:nvPr/>
          </p:nvSpPr>
          <p:spPr>
            <a:xfrm>
              <a:off x="273269" y="3590009"/>
              <a:ext cx="7539091" cy="39958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1" i="0" u="none" strike="noStrike" kern="1200" cap="none" spc="0" normalizeH="0" baseline="0" noProof="0" dirty="0">
                  <a:ln>
                    <a:noFill/>
                  </a:ln>
                  <a:solidFill>
                    <a:prstClr val="black"/>
                  </a:solidFill>
                  <a:effectLst>
                    <a:glow rad="228600">
                      <a:prstClr val="white">
                        <a:alpha val="40000"/>
                      </a:prstClr>
                    </a:glow>
                  </a:effectLst>
                  <a:uLnTx/>
                  <a:uFillTx/>
                  <a:latin typeface="Calibri"/>
                  <a:ea typeface="+mn-ea"/>
                  <a:cs typeface="+mn-cs"/>
                </a:rPr>
                <a:t>Stage 3: Quality Assurance (QA)</a:t>
              </a:r>
            </a:p>
          </p:txBody>
        </p:sp>
      </p:grpSp>
      <p:grpSp>
        <p:nvGrpSpPr>
          <p:cNvPr id="6" name="Group 8"/>
          <p:cNvGrpSpPr/>
          <p:nvPr/>
        </p:nvGrpSpPr>
        <p:grpSpPr>
          <a:xfrm>
            <a:off x="-180528" y="2371709"/>
            <a:ext cx="9296400" cy="847380"/>
            <a:chOff x="-108520" y="2132856"/>
            <a:chExt cx="9296400" cy="733425"/>
          </a:xfrm>
        </p:grpSpPr>
        <p:pic>
          <p:nvPicPr>
            <p:cNvPr id="10" name="Picture 6"/>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08520" y="2132856"/>
              <a:ext cx="9296400" cy="733425"/>
            </a:xfrm>
            <a:prstGeom prst="rect">
              <a:avLst/>
            </a:prstGeom>
            <a:noFill/>
            <a:ln w="9525">
              <a:noFill/>
              <a:miter lim="800000"/>
              <a:headEnd/>
              <a:tailEnd/>
            </a:ln>
          </p:spPr>
        </p:pic>
        <p:sp>
          <p:nvSpPr>
            <p:cNvPr id="11" name="TextBox 10"/>
            <p:cNvSpPr txBox="1"/>
            <p:nvPr/>
          </p:nvSpPr>
          <p:spPr>
            <a:xfrm>
              <a:off x="273269" y="2237746"/>
              <a:ext cx="7539091" cy="39958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1" i="0" u="none" strike="noStrike" kern="1200" cap="none" spc="0" normalizeH="0" baseline="0" noProof="0" dirty="0">
                  <a:ln>
                    <a:noFill/>
                  </a:ln>
                  <a:solidFill>
                    <a:prstClr val="black"/>
                  </a:solidFill>
                  <a:effectLst>
                    <a:glow rad="228600">
                      <a:prstClr val="white">
                        <a:alpha val="40000"/>
                      </a:prstClr>
                    </a:glow>
                  </a:effectLst>
                  <a:uLnTx/>
                  <a:uFillTx/>
                  <a:latin typeface="Calibri"/>
                  <a:ea typeface="+mn-ea"/>
                  <a:cs typeface="+mn-cs"/>
                </a:rPr>
                <a:t>Stage 1: Quality Inspection (QI)</a:t>
              </a:r>
            </a:p>
          </p:txBody>
        </p:sp>
      </p:grpSp>
      <p:grpSp>
        <p:nvGrpSpPr>
          <p:cNvPr id="9" name="Group 11"/>
          <p:cNvGrpSpPr/>
          <p:nvPr/>
        </p:nvGrpSpPr>
        <p:grpSpPr>
          <a:xfrm>
            <a:off x="-180528" y="3120476"/>
            <a:ext cx="9363075" cy="836375"/>
            <a:chOff x="-180528" y="2780928"/>
            <a:chExt cx="9363075" cy="723900"/>
          </a:xfrm>
        </p:grpSpPr>
        <p:pic>
          <p:nvPicPr>
            <p:cNvPr id="13" name="Picture 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80528" y="2780928"/>
              <a:ext cx="9363075" cy="723900"/>
            </a:xfrm>
            <a:prstGeom prst="rect">
              <a:avLst/>
            </a:prstGeom>
            <a:noFill/>
            <a:ln w="9525">
              <a:noFill/>
              <a:miter lim="800000"/>
              <a:headEnd/>
              <a:tailEnd/>
            </a:ln>
          </p:spPr>
        </p:pic>
        <p:sp>
          <p:nvSpPr>
            <p:cNvPr id="14" name="TextBox 13"/>
            <p:cNvSpPr txBox="1"/>
            <p:nvPr/>
          </p:nvSpPr>
          <p:spPr>
            <a:xfrm>
              <a:off x="273269" y="2924318"/>
              <a:ext cx="7539091" cy="39958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1" i="0" u="none" strike="noStrike" kern="1200" cap="none" spc="0" normalizeH="0" baseline="0" noProof="0" dirty="0">
                  <a:ln>
                    <a:noFill/>
                  </a:ln>
                  <a:solidFill>
                    <a:prstClr val="black"/>
                  </a:solidFill>
                  <a:effectLst>
                    <a:glow rad="228600">
                      <a:prstClr val="white">
                        <a:alpha val="40000"/>
                      </a:prstClr>
                    </a:glow>
                  </a:effectLst>
                  <a:uLnTx/>
                  <a:uFillTx/>
                  <a:latin typeface="Calibri"/>
                  <a:ea typeface="+mn-ea"/>
                  <a:cs typeface="+mn-cs"/>
                </a:rPr>
                <a:t>Stage 2: Quality Control (QC)</a:t>
              </a:r>
            </a:p>
          </p:txBody>
        </p:sp>
      </p:grpSp>
      <p:grpSp>
        <p:nvGrpSpPr>
          <p:cNvPr id="12" name="Group 14"/>
          <p:cNvGrpSpPr/>
          <p:nvPr/>
        </p:nvGrpSpPr>
        <p:grpSpPr>
          <a:xfrm>
            <a:off x="-173038" y="4618009"/>
            <a:ext cx="9353550" cy="825371"/>
            <a:chOff x="-173038" y="4077072"/>
            <a:chExt cx="9353550" cy="714375"/>
          </a:xfrm>
        </p:grpSpPr>
        <p:pic>
          <p:nvPicPr>
            <p:cNvPr id="16" name="Picture 9"/>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73038" y="4077072"/>
              <a:ext cx="9353550" cy="714375"/>
            </a:xfrm>
            <a:prstGeom prst="rect">
              <a:avLst/>
            </a:prstGeom>
            <a:noFill/>
            <a:ln w="9525">
              <a:noFill/>
              <a:miter lim="800000"/>
              <a:headEnd/>
              <a:tailEnd/>
            </a:ln>
          </p:spPr>
        </p:pic>
        <p:sp>
          <p:nvSpPr>
            <p:cNvPr id="17" name="TextBox 16"/>
            <p:cNvSpPr txBox="1"/>
            <p:nvPr/>
          </p:nvSpPr>
          <p:spPr>
            <a:xfrm>
              <a:off x="273269" y="4233129"/>
              <a:ext cx="7539091" cy="399580"/>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1" i="0" u="none" strike="noStrike" kern="1200" cap="none" spc="0" normalizeH="0" baseline="0" noProof="0" dirty="0">
                  <a:ln>
                    <a:noFill/>
                  </a:ln>
                  <a:solidFill>
                    <a:prstClr val="black"/>
                  </a:solidFill>
                  <a:effectLst>
                    <a:glow rad="228600">
                      <a:prstClr val="white">
                        <a:alpha val="40000"/>
                      </a:prstClr>
                    </a:glow>
                  </a:effectLst>
                  <a:uLnTx/>
                  <a:uFillTx/>
                  <a:latin typeface="Calibri"/>
                  <a:ea typeface="+mn-ea"/>
                  <a:cs typeface="+mn-cs"/>
                </a:rPr>
                <a:t>Stage 4: Total Quality Management (TQM)</a:t>
              </a:r>
            </a:p>
          </p:txBody>
        </p:sp>
      </p:grpSp>
      <p:sp>
        <p:nvSpPr>
          <p:cNvPr id="18" name="TextBox 17"/>
          <p:cNvSpPr txBox="1"/>
          <p:nvPr/>
        </p:nvSpPr>
        <p:spPr>
          <a:xfrm>
            <a:off x="755576" y="1268760"/>
            <a:ext cx="820891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The evolution of Total Quality Management (TQM) in history has taken place in four stages. These four stages are:</a:t>
            </a:r>
          </a:p>
        </p:txBody>
      </p:sp>
      <p:sp>
        <p:nvSpPr>
          <p:cNvPr id="19" name="TextBox 18"/>
          <p:cNvSpPr txBox="1"/>
          <p:nvPr/>
        </p:nvSpPr>
        <p:spPr>
          <a:xfrm>
            <a:off x="467544" y="6372036"/>
            <a:ext cx="813690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Let us look at each in detail.</a:t>
            </a:r>
          </a:p>
        </p:txBody>
      </p:sp>
      <p:pic>
        <p:nvPicPr>
          <p:cNvPr id="21" name="Picture 20">
            <a:extLst>
              <a:ext uri="{FF2B5EF4-FFF2-40B4-BE49-F238E27FC236}">
                <a16:creationId xmlns:a16="http://schemas.microsoft.com/office/drawing/2014/main" id="{9348AD01-D2D0-457C-891D-F74631B6EDC2}"/>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extLst>
      <p:ext uri="{BB962C8B-B14F-4D97-AF65-F5344CB8AC3E}">
        <p14:creationId xmlns:p14="http://schemas.microsoft.com/office/powerpoint/2010/main" val="4042264312"/>
      </p:ext>
    </p:extLst>
  </p:cSld>
  <p:clrMapOvr>
    <a:masterClrMapping/>
  </p:clrMapOvr>
  <mc:AlternateContent xmlns:mc="http://schemas.openxmlformats.org/markup-compatibility/2006">
    <mc:Choice xmlns:p14="http://schemas.microsoft.com/office/powerpoint/2010/main" Requires="p14">
      <p:transition spd="med" p14:dur="700" advTm="31000">
        <p:fade/>
      </p:transition>
    </mc:Choice>
    <mc:Fallback>
      <p:transition spd="med" advTm="3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childTnLst>
                          </p:cTn>
                        </p:par>
                        <p:par>
                          <p:cTn id="8" fill="hold">
                            <p:stCondLst>
                              <p:cond delay="1000"/>
                            </p:stCondLst>
                            <p:childTnLst>
                              <p:par>
                                <p:cTn id="9" presetID="12" presetClass="entr" presetSubtype="8" fill="hold" nodeType="afterEffect">
                                  <p:stCondLst>
                                    <p:cond delay="8250"/>
                                  </p:stCondLst>
                                  <p:childTnLst>
                                    <p:set>
                                      <p:cBhvr>
                                        <p:cTn id="10" dur="1" fill="hold">
                                          <p:stCondLst>
                                            <p:cond delay="0"/>
                                          </p:stCondLst>
                                        </p:cTn>
                                        <p:tgtEl>
                                          <p:spTgt spid="6"/>
                                        </p:tgtEl>
                                        <p:attrNameLst>
                                          <p:attrName>style.visibility</p:attrName>
                                        </p:attrNameLst>
                                      </p:cBhvr>
                                      <p:to>
                                        <p:strVal val="visible"/>
                                      </p:to>
                                    </p:set>
                                    <p:animEffect transition="in" filter="slide(fromLeft)">
                                      <p:cBhvr>
                                        <p:cTn id="11" dur="1000"/>
                                        <p:tgtEl>
                                          <p:spTgt spid="6"/>
                                        </p:tgtEl>
                                      </p:cBhvr>
                                    </p:animEffect>
                                  </p:childTnLst>
                                </p:cTn>
                              </p:par>
                            </p:childTnLst>
                          </p:cTn>
                        </p:par>
                        <p:par>
                          <p:cTn id="12" fill="hold">
                            <p:stCondLst>
                              <p:cond delay="10250"/>
                            </p:stCondLst>
                            <p:childTnLst>
                              <p:par>
                                <p:cTn id="13" presetID="12" presetClass="entr" presetSubtype="8" fill="hold" nodeType="afterEffect">
                                  <p:stCondLst>
                                    <p:cond delay="2750"/>
                                  </p:stCondLst>
                                  <p:childTnLst>
                                    <p:set>
                                      <p:cBhvr>
                                        <p:cTn id="14" dur="1" fill="hold">
                                          <p:stCondLst>
                                            <p:cond delay="0"/>
                                          </p:stCondLst>
                                        </p:cTn>
                                        <p:tgtEl>
                                          <p:spTgt spid="9"/>
                                        </p:tgtEl>
                                        <p:attrNameLst>
                                          <p:attrName>style.visibility</p:attrName>
                                        </p:attrNameLst>
                                      </p:cBhvr>
                                      <p:to>
                                        <p:strVal val="visible"/>
                                      </p:to>
                                    </p:set>
                                    <p:animEffect transition="in" filter="slide(fromLeft)">
                                      <p:cBhvr>
                                        <p:cTn id="15" dur="1000"/>
                                        <p:tgtEl>
                                          <p:spTgt spid="9"/>
                                        </p:tgtEl>
                                      </p:cBhvr>
                                    </p:animEffect>
                                  </p:childTnLst>
                                </p:cTn>
                              </p:par>
                            </p:childTnLst>
                          </p:cTn>
                        </p:par>
                        <p:par>
                          <p:cTn id="16" fill="hold">
                            <p:stCondLst>
                              <p:cond delay="14000"/>
                            </p:stCondLst>
                            <p:childTnLst>
                              <p:par>
                                <p:cTn id="17" presetID="12" presetClass="entr" presetSubtype="8" fill="hold" nodeType="afterEffect">
                                  <p:stCondLst>
                                    <p:cond delay="2750"/>
                                  </p:stCondLst>
                                  <p:childTnLst>
                                    <p:set>
                                      <p:cBhvr>
                                        <p:cTn id="18" dur="1" fill="hold">
                                          <p:stCondLst>
                                            <p:cond delay="0"/>
                                          </p:stCondLst>
                                        </p:cTn>
                                        <p:tgtEl>
                                          <p:spTgt spid="3"/>
                                        </p:tgtEl>
                                        <p:attrNameLst>
                                          <p:attrName>style.visibility</p:attrName>
                                        </p:attrNameLst>
                                      </p:cBhvr>
                                      <p:to>
                                        <p:strVal val="visible"/>
                                      </p:to>
                                    </p:set>
                                    <p:animEffect transition="in" filter="slide(fromLeft)">
                                      <p:cBhvr>
                                        <p:cTn id="19" dur="1000"/>
                                        <p:tgtEl>
                                          <p:spTgt spid="3"/>
                                        </p:tgtEl>
                                      </p:cBhvr>
                                    </p:animEffect>
                                  </p:childTnLst>
                                </p:cTn>
                              </p:par>
                            </p:childTnLst>
                          </p:cTn>
                        </p:par>
                        <p:par>
                          <p:cTn id="20" fill="hold">
                            <p:stCondLst>
                              <p:cond delay="17750"/>
                            </p:stCondLst>
                            <p:childTnLst>
                              <p:par>
                                <p:cTn id="21" presetID="12" presetClass="entr" presetSubtype="8" fill="hold" nodeType="afterEffect">
                                  <p:stCondLst>
                                    <p:cond delay="3000"/>
                                  </p:stCondLst>
                                  <p:childTnLst>
                                    <p:set>
                                      <p:cBhvr>
                                        <p:cTn id="22" dur="1" fill="hold">
                                          <p:stCondLst>
                                            <p:cond delay="0"/>
                                          </p:stCondLst>
                                        </p:cTn>
                                        <p:tgtEl>
                                          <p:spTgt spid="12"/>
                                        </p:tgtEl>
                                        <p:attrNameLst>
                                          <p:attrName>style.visibility</p:attrName>
                                        </p:attrNameLst>
                                      </p:cBhvr>
                                      <p:to>
                                        <p:strVal val="visible"/>
                                      </p:to>
                                    </p:set>
                                    <p:animEffect transition="in" filter="slide(fromLeft)">
                                      <p:cBhvr>
                                        <p:cTn id="23" dur="1000"/>
                                        <p:tgtEl>
                                          <p:spTgt spid="12"/>
                                        </p:tgtEl>
                                      </p:cBhvr>
                                    </p:animEffect>
                                  </p:childTnLst>
                                </p:cTn>
                              </p:par>
                            </p:childTnLst>
                          </p:cTn>
                        </p:par>
                        <p:par>
                          <p:cTn id="24" fill="hold">
                            <p:stCondLst>
                              <p:cond delay="21750"/>
                            </p:stCondLst>
                            <p:childTnLst>
                              <p:par>
                                <p:cTn id="25" presetID="10" presetClass="entr" presetSubtype="0" fill="hold" grpId="0" nodeType="afterEffect">
                                  <p:stCondLst>
                                    <p:cond delay="150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36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Kaizen</a:t>
              </a:r>
              <a:endParaRPr kumimoji="0" lang="en-IN" sz="32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6" name="TextBox 5"/>
          <p:cNvSpPr txBox="1"/>
          <p:nvPr/>
        </p:nvSpPr>
        <p:spPr>
          <a:xfrm>
            <a:off x="683568" y="980728"/>
            <a:ext cx="81369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Some of the most important concepts in Total Quality Management (TQM) are:</a:t>
            </a:r>
          </a:p>
        </p:txBody>
      </p:sp>
      <p:grpSp>
        <p:nvGrpSpPr>
          <p:cNvPr id="3" name="Group 20"/>
          <p:cNvGrpSpPr/>
          <p:nvPr/>
        </p:nvGrpSpPr>
        <p:grpSpPr>
          <a:xfrm>
            <a:off x="467544" y="2051521"/>
            <a:ext cx="4425350" cy="1724025"/>
            <a:chOff x="467544" y="2051521"/>
            <a:chExt cx="4425350" cy="1724025"/>
          </a:xfrm>
        </p:grpSpPr>
        <p:sp>
          <p:nvSpPr>
            <p:cNvPr id="8" name="Freeform 7"/>
            <p:cNvSpPr>
              <a:spLocks/>
            </p:cNvSpPr>
            <p:nvPr/>
          </p:nvSpPr>
          <p:spPr bwMode="auto">
            <a:xfrm flipH="1">
              <a:off x="492344" y="2051521"/>
              <a:ext cx="4400550" cy="1724025"/>
            </a:xfrm>
            <a:custGeom>
              <a:avLst/>
              <a:gdLst/>
              <a:ahLst/>
              <a:cxnLst>
                <a:cxn ang="0">
                  <a:pos x="0" y="758"/>
                </a:cxn>
                <a:cxn ang="0">
                  <a:pos x="0" y="246"/>
                </a:cxn>
                <a:cxn ang="0">
                  <a:pos x="512" y="0"/>
                </a:cxn>
                <a:cxn ang="0">
                  <a:pos x="2772" y="607"/>
                </a:cxn>
                <a:cxn ang="0">
                  <a:pos x="2772" y="1004"/>
                </a:cxn>
                <a:cxn ang="0">
                  <a:pos x="2194" y="1086"/>
                </a:cxn>
                <a:cxn ang="0">
                  <a:pos x="0" y="758"/>
                </a:cxn>
              </a:cxnLst>
              <a:rect l="0" t="0" r="r" b="b"/>
              <a:pathLst>
                <a:path w="2772" h="1086">
                  <a:moveTo>
                    <a:pt x="0" y="758"/>
                  </a:moveTo>
                  <a:lnTo>
                    <a:pt x="0" y="246"/>
                  </a:lnTo>
                  <a:lnTo>
                    <a:pt x="512" y="0"/>
                  </a:lnTo>
                  <a:lnTo>
                    <a:pt x="2772" y="607"/>
                  </a:lnTo>
                  <a:lnTo>
                    <a:pt x="2772" y="1004"/>
                  </a:lnTo>
                  <a:lnTo>
                    <a:pt x="2194" y="1086"/>
                  </a:lnTo>
                  <a:lnTo>
                    <a:pt x="0" y="758"/>
                  </a:lnTo>
                  <a:close/>
                </a:path>
              </a:pathLst>
            </a:custGeom>
            <a:solidFill>
              <a:srgbClr val="9ABCE6"/>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Freeform 8"/>
            <p:cNvSpPr>
              <a:spLocks/>
            </p:cNvSpPr>
            <p:nvPr/>
          </p:nvSpPr>
          <p:spPr bwMode="auto">
            <a:xfrm flipH="1">
              <a:off x="492344" y="2981796"/>
              <a:ext cx="4400550" cy="793750"/>
            </a:xfrm>
            <a:custGeom>
              <a:avLst/>
              <a:gdLst/>
              <a:ahLst/>
              <a:cxnLst>
                <a:cxn ang="0">
                  <a:pos x="0" y="172"/>
                </a:cxn>
                <a:cxn ang="0">
                  <a:pos x="512" y="0"/>
                </a:cxn>
                <a:cxn ang="0">
                  <a:pos x="2772" y="418"/>
                </a:cxn>
                <a:cxn ang="0">
                  <a:pos x="2194" y="500"/>
                </a:cxn>
                <a:cxn ang="0">
                  <a:pos x="0" y="172"/>
                </a:cxn>
              </a:cxnLst>
              <a:rect l="0" t="0" r="r" b="b"/>
              <a:pathLst>
                <a:path w="2772" h="500">
                  <a:moveTo>
                    <a:pt x="0" y="172"/>
                  </a:moveTo>
                  <a:lnTo>
                    <a:pt x="512" y="0"/>
                  </a:lnTo>
                  <a:lnTo>
                    <a:pt x="2772" y="418"/>
                  </a:lnTo>
                  <a:lnTo>
                    <a:pt x="2194" y="500"/>
                  </a:lnTo>
                  <a:lnTo>
                    <a:pt x="0" y="172"/>
                  </a:lnTo>
                  <a:close/>
                </a:path>
              </a:pathLst>
            </a:custGeom>
            <a:solidFill>
              <a:srgbClr val="000000">
                <a:alpha val="70000"/>
              </a:srgbClr>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reeform 24"/>
            <p:cNvSpPr>
              <a:spLocks/>
            </p:cNvSpPr>
            <p:nvPr/>
          </p:nvSpPr>
          <p:spPr bwMode="auto">
            <a:xfrm flipH="1">
              <a:off x="4080094" y="2051521"/>
              <a:ext cx="812800" cy="1203325"/>
            </a:xfrm>
            <a:custGeom>
              <a:avLst/>
              <a:gdLst/>
              <a:ahLst/>
              <a:cxnLst>
                <a:cxn ang="0">
                  <a:pos x="512" y="0"/>
                </a:cxn>
                <a:cxn ang="0">
                  <a:pos x="512" y="586"/>
                </a:cxn>
                <a:cxn ang="0">
                  <a:pos x="512" y="586"/>
                </a:cxn>
                <a:cxn ang="0">
                  <a:pos x="385" y="631"/>
                </a:cxn>
                <a:cxn ang="0">
                  <a:pos x="258" y="672"/>
                </a:cxn>
                <a:cxn ang="0">
                  <a:pos x="127" y="713"/>
                </a:cxn>
                <a:cxn ang="0">
                  <a:pos x="0" y="758"/>
                </a:cxn>
                <a:cxn ang="0">
                  <a:pos x="0" y="246"/>
                </a:cxn>
                <a:cxn ang="0">
                  <a:pos x="512" y="0"/>
                </a:cxn>
                <a:cxn ang="0">
                  <a:pos x="512" y="0"/>
                </a:cxn>
              </a:cxnLst>
              <a:rect l="0" t="0" r="r" b="b"/>
              <a:pathLst>
                <a:path w="512" h="758">
                  <a:moveTo>
                    <a:pt x="512" y="0"/>
                  </a:moveTo>
                  <a:lnTo>
                    <a:pt x="512" y="586"/>
                  </a:lnTo>
                  <a:lnTo>
                    <a:pt x="512" y="586"/>
                  </a:lnTo>
                  <a:lnTo>
                    <a:pt x="385" y="631"/>
                  </a:lnTo>
                  <a:lnTo>
                    <a:pt x="258" y="672"/>
                  </a:lnTo>
                  <a:lnTo>
                    <a:pt x="127" y="713"/>
                  </a:lnTo>
                  <a:lnTo>
                    <a:pt x="0" y="758"/>
                  </a:lnTo>
                  <a:lnTo>
                    <a:pt x="0" y="246"/>
                  </a:lnTo>
                  <a:lnTo>
                    <a:pt x="512" y="0"/>
                  </a:lnTo>
                  <a:lnTo>
                    <a:pt x="512" y="0"/>
                  </a:lnTo>
                  <a:close/>
                </a:path>
              </a:pathLst>
            </a:custGeom>
            <a:solidFill>
              <a:srgbClr val="1F1A17">
                <a:alpha val="50000"/>
              </a:srgbClr>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extBox 57"/>
            <p:cNvSpPr txBox="1"/>
            <p:nvPr/>
          </p:nvSpPr>
          <p:spPr>
            <a:xfrm flipH="1">
              <a:off x="467544" y="2636912"/>
              <a:ext cx="3633848" cy="584775"/>
            </a:xfrm>
            <a:prstGeom prst="rect">
              <a:avLst/>
            </a:prstGeom>
            <a:noFill/>
            <a:scene3d>
              <a:camera prst="perspectiveContrastingLeftFacing">
                <a:rot lat="20101566" lon="1922434" rev="21486000"/>
              </a:camera>
              <a:lightRig rig="threePt" dir="t"/>
            </a:scene3d>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800" b="0" i="0" u="none" strike="noStrike" kern="1200" cap="none" spc="0" normalizeH="0" baseline="0" noProof="0" dirty="0">
                  <a:ln>
                    <a:noFill/>
                  </a:ln>
                  <a:solidFill>
                    <a:prstClr val="black"/>
                  </a:solidFill>
                  <a:effectLst/>
                  <a:uLnTx/>
                  <a:uFillTx/>
                  <a:latin typeface="Calibri"/>
                  <a:ea typeface="+mn-ea"/>
                  <a:cs typeface="+mn-cs"/>
                </a:rPr>
                <a:t>Kanban</a:t>
              </a: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7" name="Group 25"/>
          <p:cNvGrpSpPr/>
          <p:nvPr/>
        </p:nvGrpSpPr>
        <p:grpSpPr>
          <a:xfrm>
            <a:off x="467544" y="3086571"/>
            <a:ext cx="4425350" cy="1320800"/>
            <a:chOff x="467544" y="3086571"/>
            <a:chExt cx="4425350" cy="1320800"/>
          </a:xfrm>
        </p:grpSpPr>
        <p:sp>
          <p:nvSpPr>
            <p:cNvPr id="13" name="Freeform 12"/>
            <p:cNvSpPr>
              <a:spLocks/>
            </p:cNvSpPr>
            <p:nvPr/>
          </p:nvSpPr>
          <p:spPr bwMode="auto">
            <a:xfrm flipH="1">
              <a:off x="492344" y="3086571"/>
              <a:ext cx="4400550" cy="1320800"/>
            </a:xfrm>
            <a:custGeom>
              <a:avLst/>
              <a:gdLst/>
              <a:ahLst/>
              <a:cxnLst>
                <a:cxn ang="0">
                  <a:pos x="0" y="672"/>
                </a:cxn>
                <a:cxn ang="0">
                  <a:pos x="0" y="160"/>
                </a:cxn>
                <a:cxn ang="0">
                  <a:pos x="127" y="123"/>
                </a:cxn>
                <a:cxn ang="0">
                  <a:pos x="258" y="82"/>
                </a:cxn>
                <a:cxn ang="0">
                  <a:pos x="385" y="41"/>
                </a:cxn>
                <a:cxn ang="0">
                  <a:pos x="512" y="0"/>
                </a:cxn>
                <a:cxn ang="0">
                  <a:pos x="795" y="49"/>
                </a:cxn>
                <a:cxn ang="0">
                  <a:pos x="1078" y="98"/>
                </a:cxn>
                <a:cxn ang="0">
                  <a:pos x="1361" y="147"/>
                </a:cxn>
                <a:cxn ang="0">
                  <a:pos x="1644" y="197"/>
                </a:cxn>
                <a:cxn ang="0">
                  <a:pos x="1923" y="246"/>
                </a:cxn>
                <a:cxn ang="0">
                  <a:pos x="2206" y="295"/>
                </a:cxn>
                <a:cxn ang="0">
                  <a:pos x="2489" y="344"/>
                </a:cxn>
                <a:cxn ang="0">
                  <a:pos x="2772" y="393"/>
                </a:cxn>
                <a:cxn ang="0">
                  <a:pos x="2772" y="791"/>
                </a:cxn>
                <a:cxn ang="0">
                  <a:pos x="2198" y="832"/>
                </a:cxn>
                <a:cxn ang="0">
                  <a:pos x="0" y="672"/>
                </a:cxn>
              </a:cxnLst>
              <a:rect l="0" t="0" r="r" b="b"/>
              <a:pathLst>
                <a:path w="2772" h="832">
                  <a:moveTo>
                    <a:pt x="0" y="672"/>
                  </a:moveTo>
                  <a:lnTo>
                    <a:pt x="0" y="160"/>
                  </a:lnTo>
                  <a:lnTo>
                    <a:pt x="127" y="123"/>
                  </a:lnTo>
                  <a:lnTo>
                    <a:pt x="258" y="82"/>
                  </a:lnTo>
                  <a:lnTo>
                    <a:pt x="385" y="41"/>
                  </a:lnTo>
                  <a:lnTo>
                    <a:pt x="512" y="0"/>
                  </a:lnTo>
                  <a:lnTo>
                    <a:pt x="795" y="49"/>
                  </a:lnTo>
                  <a:lnTo>
                    <a:pt x="1078" y="98"/>
                  </a:lnTo>
                  <a:lnTo>
                    <a:pt x="1361" y="147"/>
                  </a:lnTo>
                  <a:lnTo>
                    <a:pt x="1644" y="197"/>
                  </a:lnTo>
                  <a:lnTo>
                    <a:pt x="1923" y="246"/>
                  </a:lnTo>
                  <a:lnTo>
                    <a:pt x="2206" y="295"/>
                  </a:lnTo>
                  <a:lnTo>
                    <a:pt x="2489" y="344"/>
                  </a:lnTo>
                  <a:lnTo>
                    <a:pt x="2772" y="393"/>
                  </a:lnTo>
                  <a:lnTo>
                    <a:pt x="2772" y="791"/>
                  </a:lnTo>
                  <a:lnTo>
                    <a:pt x="2198" y="832"/>
                  </a:lnTo>
                  <a:lnTo>
                    <a:pt x="0" y="672"/>
                  </a:lnTo>
                  <a:close/>
                </a:path>
              </a:pathLst>
            </a:custGeom>
            <a:solidFill>
              <a:srgbClr val="FFFF00"/>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Freeform 13"/>
            <p:cNvSpPr>
              <a:spLocks/>
            </p:cNvSpPr>
            <p:nvPr/>
          </p:nvSpPr>
          <p:spPr bwMode="auto">
            <a:xfrm flipH="1">
              <a:off x="492344" y="4023196"/>
              <a:ext cx="4400550" cy="384175"/>
            </a:xfrm>
            <a:custGeom>
              <a:avLst/>
              <a:gdLst/>
              <a:ahLst/>
              <a:cxnLst>
                <a:cxn ang="0">
                  <a:pos x="0" y="82"/>
                </a:cxn>
                <a:cxn ang="0">
                  <a:pos x="512" y="0"/>
                </a:cxn>
                <a:cxn ang="0">
                  <a:pos x="2772" y="201"/>
                </a:cxn>
                <a:cxn ang="0">
                  <a:pos x="2198" y="242"/>
                </a:cxn>
                <a:cxn ang="0">
                  <a:pos x="0" y="82"/>
                </a:cxn>
              </a:cxnLst>
              <a:rect l="0" t="0" r="r" b="b"/>
              <a:pathLst>
                <a:path w="2772" h="242">
                  <a:moveTo>
                    <a:pt x="0" y="82"/>
                  </a:moveTo>
                  <a:lnTo>
                    <a:pt x="512" y="0"/>
                  </a:lnTo>
                  <a:lnTo>
                    <a:pt x="2772" y="201"/>
                  </a:lnTo>
                  <a:lnTo>
                    <a:pt x="2198" y="242"/>
                  </a:lnTo>
                  <a:lnTo>
                    <a:pt x="0" y="82"/>
                  </a:lnTo>
                  <a:close/>
                </a:path>
              </a:pathLst>
            </a:custGeom>
            <a:solidFill>
              <a:srgbClr val="000000">
                <a:alpha val="70000"/>
              </a:srgbClr>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Freeform 22"/>
            <p:cNvSpPr>
              <a:spLocks/>
            </p:cNvSpPr>
            <p:nvPr/>
          </p:nvSpPr>
          <p:spPr bwMode="auto">
            <a:xfrm flipH="1">
              <a:off x="4080094" y="3086571"/>
              <a:ext cx="812800" cy="1066800"/>
            </a:xfrm>
            <a:custGeom>
              <a:avLst/>
              <a:gdLst/>
              <a:ahLst/>
              <a:cxnLst>
                <a:cxn ang="0">
                  <a:pos x="512" y="0"/>
                </a:cxn>
                <a:cxn ang="0">
                  <a:pos x="512" y="590"/>
                </a:cxn>
                <a:cxn ang="0">
                  <a:pos x="512" y="590"/>
                </a:cxn>
                <a:cxn ang="0">
                  <a:pos x="385" y="611"/>
                </a:cxn>
                <a:cxn ang="0">
                  <a:pos x="258" y="631"/>
                </a:cxn>
                <a:cxn ang="0">
                  <a:pos x="127" y="652"/>
                </a:cxn>
                <a:cxn ang="0">
                  <a:pos x="0" y="672"/>
                </a:cxn>
                <a:cxn ang="0">
                  <a:pos x="0" y="160"/>
                </a:cxn>
                <a:cxn ang="0">
                  <a:pos x="127" y="123"/>
                </a:cxn>
                <a:cxn ang="0">
                  <a:pos x="258" y="82"/>
                </a:cxn>
                <a:cxn ang="0">
                  <a:pos x="385" y="41"/>
                </a:cxn>
                <a:cxn ang="0">
                  <a:pos x="512" y="0"/>
                </a:cxn>
                <a:cxn ang="0">
                  <a:pos x="512" y="0"/>
                </a:cxn>
              </a:cxnLst>
              <a:rect l="0" t="0" r="r" b="b"/>
              <a:pathLst>
                <a:path w="512" h="672">
                  <a:moveTo>
                    <a:pt x="512" y="0"/>
                  </a:moveTo>
                  <a:lnTo>
                    <a:pt x="512" y="590"/>
                  </a:lnTo>
                  <a:lnTo>
                    <a:pt x="512" y="590"/>
                  </a:lnTo>
                  <a:lnTo>
                    <a:pt x="385" y="611"/>
                  </a:lnTo>
                  <a:lnTo>
                    <a:pt x="258" y="631"/>
                  </a:lnTo>
                  <a:lnTo>
                    <a:pt x="127" y="652"/>
                  </a:lnTo>
                  <a:lnTo>
                    <a:pt x="0" y="672"/>
                  </a:lnTo>
                  <a:lnTo>
                    <a:pt x="0" y="160"/>
                  </a:lnTo>
                  <a:lnTo>
                    <a:pt x="127" y="123"/>
                  </a:lnTo>
                  <a:lnTo>
                    <a:pt x="258" y="82"/>
                  </a:lnTo>
                  <a:lnTo>
                    <a:pt x="385" y="41"/>
                  </a:lnTo>
                  <a:lnTo>
                    <a:pt x="512" y="0"/>
                  </a:lnTo>
                  <a:lnTo>
                    <a:pt x="512" y="0"/>
                  </a:lnTo>
                  <a:close/>
                </a:path>
              </a:pathLst>
            </a:custGeom>
            <a:solidFill>
              <a:srgbClr val="1F1A17">
                <a:alpha val="50000"/>
              </a:srgbClr>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TextBox 58"/>
            <p:cNvSpPr txBox="1"/>
            <p:nvPr/>
          </p:nvSpPr>
          <p:spPr>
            <a:xfrm flipH="1">
              <a:off x="467544" y="3503216"/>
              <a:ext cx="3633848" cy="584775"/>
            </a:xfrm>
            <a:prstGeom prst="rect">
              <a:avLst/>
            </a:prstGeom>
            <a:noFill/>
            <a:scene3d>
              <a:camera prst="perspectiveContrastingLeftFacing">
                <a:rot lat="21061738" lon="1856223" rev="87442"/>
              </a:camera>
              <a:lightRig rig="threePt" dir="t"/>
            </a:scene3d>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Deming Cycle</a:t>
              </a:r>
            </a:p>
          </p:txBody>
        </p:sp>
      </p:grpSp>
      <p:grpSp>
        <p:nvGrpSpPr>
          <p:cNvPr id="12" name="Group 30"/>
          <p:cNvGrpSpPr/>
          <p:nvPr/>
        </p:nvGrpSpPr>
        <p:grpSpPr>
          <a:xfrm>
            <a:off x="531490" y="4169246"/>
            <a:ext cx="4400550" cy="936625"/>
            <a:chOff x="531490" y="4169246"/>
            <a:chExt cx="4400550" cy="936625"/>
          </a:xfrm>
        </p:grpSpPr>
        <p:sp>
          <p:nvSpPr>
            <p:cNvPr id="18" name="Freeform 15"/>
            <p:cNvSpPr>
              <a:spLocks/>
            </p:cNvSpPr>
            <p:nvPr/>
          </p:nvSpPr>
          <p:spPr bwMode="auto">
            <a:xfrm flipH="1">
              <a:off x="531490" y="4169246"/>
              <a:ext cx="4400550" cy="936625"/>
            </a:xfrm>
            <a:custGeom>
              <a:avLst/>
              <a:gdLst/>
              <a:ahLst/>
              <a:cxnLst>
                <a:cxn ang="0">
                  <a:pos x="2772" y="578"/>
                </a:cxn>
                <a:cxn ang="0">
                  <a:pos x="2489" y="582"/>
                </a:cxn>
                <a:cxn ang="0">
                  <a:pos x="2206" y="582"/>
                </a:cxn>
                <a:cxn ang="0">
                  <a:pos x="1923" y="582"/>
                </a:cxn>
                <a:cxn ang="0">
                  <a:pos x="1644" y="586"/>
                </a:cxn>
                <a:cxn ang="0">
                  <a:pos x="1361" y="586"/>
                </a:cxn>
                <a:cxn ang="0">
                  <a:pos x="1078" y="586"/>
                </a:cxn>
                <a:cxn ang="0">
                  <a:pos x="795" y="586"/>
                </a:cxn>
                <a:cxn ang="0">
                  <a:pos x="512" y="590"/>
                </a:cxn>
                <a:cxn ang="0">
                  <a:pos x="385" y="590"/>
                </a:cxn>
                <a:cxn ang="0">
                  <a:pos x="258" y="586"/>
                </a:cxn>
                <a:cxn ang="0">
                  <a:pos x="127" y="586"/>
                </a:cxn>
                <a:cxn ang="0">
                  <a:pos x="0" y="586"/>
                </a:cxn>
                <a:cxn ang="0">
                  <a:pos x="0" y="78"/>
                </a:cxn>
                <a:cxn ang="0">
                  <a:pos x="127" y="57"/>
                </a:cxn>
                <a:cxn ang="0">
                  <a:pos x="258" y="37"/>
                </a:cxn>
                <a:cxn ang="0">
                  <a:pos x="385" y="20"/>
                </a:cxn>
                <a:cxn ang="0">
                  <a:pos x="512" y="0"/>
                </a:cxn>
                <a:cxn ang="0">
                  <a:pos x="795" y="24"/>
                </a:cxn>
                <a:cxn ang="0">
                  <a:pos x="1078" y="49"/>
                </a:cxn>
                <a:cxn ang="0">
                  <a:pos x="1361" y="69"/>
                </a:cxn>
                <a:cxn ang="0">
                  <a:pos x="1644" y="94"/>
                </a:cxn>
                <a:cxn ang="0">
                  <a:pos x="1923" y="115"/>
                </a:cxn>
                <a:cxn ang="0">
                  <a:pos x="2206" y="139"/>
                </a:cxn>
                <a:cxn ang="0">
                  <a:pos x="2489" y="160"/>
                </a:cxn>
                <a:cxn ang="0">
                  <a:pos x="2772" y="184"/>
                </a:cxn>
                <a:cxn ang="0">
                  <a:pos x="2772" y="578"/>
                </a:cxn>
              </a:cxnLst>
              <a:rect l="0" t="0" r="r" b="b"/>
              <a:pathLst>
                <a:path w="2772" h="590">
                  <a:moveTo>
                    <a:pt x="2772" y="578"/>
                  </a:moveTo>
                  <a:lnTo>
                    <a:pt x="2489" y="582"/>
                  </a:lnTo>
                  <a:lnTo>
                    <a:pt x="2206" y="582"/>
                  </a:lnTo>
                  <a:lnTo>
                    <a:pt x="1923" y="582"/>
                  </a:lnTo>
                  <a:lnTo>
                    <a:pt x="1644" y="586"/>
                  </a:lnTo>
                  <a:lnTo>
                    <a:pt x="1361" y="586"/>
                  </a:lnTo>
                  <a:lnTo>
                    <a:pt x="1078" y="586"/>
                  </a:lnTo>
                  <a:lnTo>
                    <a:pt x="795" y="586"/>
                  </a:lnTo>
                  <a:lnTo>
                    <a:pt x="512" y="590"/>
                  </a:lnTo>
                  <a:lnTo>
                    <a:pt x="385" y="590"/>
                  </a:lnTo>
                  <a:lnTo>
                    <a:pt x="258" y="586"/>
                  </a:lnTo>
                  <a:lnTo>
                    <a:pt x="127" y="586"/>
                  </a:lnTo>
                  <a:lnTo>
                    <a:pt x="0" y="586"/>
                  </a:lnTo>
                  <a:lnTo>
                    <a:pt x="0" y="78"/>
                  </a:lnTo>
                  <a:lnTo>
                    <a:pt x="127" y="57"/>
                  </a:lnTo>
                  <a:lnTo>
                    <a:pt x="258" y="37"/>
                  </a:lnTo>
                  <a:lnTo>
                    <a:pt x="385" y="20"/>
                  </a:lnTo>
                  <a:lnTo>
                    <a:pt x="512" y="0"/>
                  </a:lnTo>
                  <a:lnTo>
                    <a:pt x="795" y="24"/>
                  </a:lnTo>
                  <a:lnTo>
                    <a:pt x="1078" y="49"/>
                  </a:lnTo>
                  <a:lnTo>
                    <a:pt x="1361" y="69"/>
                  </a:lnTo>
                  <a:lnTo>
                    <a:pt x="1644" y="94"/>
                  </a:lnTo>
                  <a:lnTo>
                    <a:pt x="1923" y="115"/>
                  </a:lnTo>
                  <a:lnTo>
                    <a:pt x="2206" y="139"/>
                  </a:lnTo>
                  <a:lnTo>
                    <a:pt x="2489" y="160"/>
                  </a:lnTo>
                  <a:lnTo>
                    <a:pt x="2772" y="184"/>
                  </a:lnTo>
                  <a:lnTo>
                    <a:pt x="2772" y="578"/>
                  </a:lnTo>
                  <a:close/>
                </a:path>
              </a:pathLst>
            </a:custGeom>
            <a:solidFill>
              <a:srgbClr val="1CAE1C"/>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9" name="Freeform 20"/>
            <p:cNvSpPr>
              <a:spLocks/>
            </p:cNvSpPr>
            <p:nvPr/>
          </p:nvSpPr>
          <p:spPr bwMode="auto">
            <a:xfrm flipH="1">
              <a:off x="4119240" y="4169246"/>
              <a:ext cx="812800" cy="936625"/>
            </a:xfrm>
            <a:custGeom>
              <a:avLst/>
              <a:gdLst/>
              <a:ahLst/>
              <a:cxnLst>
                <a:cxn ang="0">
                  <a:pos x="512" y="0"/>
                </a:cxn>
                <a:cxn ang="0">
                  <a:pos x="512" y="590"/>
                </a:cxn>
                <a:cxn ang="0">
                  <a:pos x="512" y="590"/>
                </a:cxn>
                <a:cxn ang="0">
                  <a:pos x="385" y="590"/>
                </a:cxn>
                <a:cxn ang="0">
                  <a:pos x="258" y="586"/>
                </a:cxn>
                <a:cxn ang="0">
                  <a:pos x="127" y="586"/>
                </a:cxn>
                <a:cxn ang="0">
                  <a:pos x="0" y="586"/>
                </a:cxn>
                <a:cxn ang="0">
                  <a:pos x="0" y="78"/>
                </a:cxn>
                <a:cxn ang="0">
                  <a:pos x="127" y="57"/>
                </a:cxn>
                <a:cxn ang="0">
                  <a:pos x="258" y="37"/>
                </a:cxn>
                <a:cxn ang="0">
                  <a:pos x="385" y="20"/>
                </a:cxn>
                <a:cxn ang="0">
                  <a:pos x="512" y="0"/>
                </a:cxn>
                <a:cxn ang="0">
                  <a:pos x="512" y="0"/>
                </a:cxn>
              </a:cxnLst>
              <a:rect l="0" t="0" r="r" b="b"/>
              <a:pathLst>
                <a:path w="512" h="590">
                  <a:moveTo>
                    <a:pt x="512" y="0"/>
                  </a:moveTo>
                  <a:lnTo>
                    <a:pt x="512" y="590"/>
                  </a:lnTo>
                  <a:lnTo>
                    <a:pt x="512" y="590"/>
                  </a:lnTo>
                  <a:lnTo>
                    <a:pt x="385" y="590"/>
                  </a:lnTo>
                  <a:lnTo>
                    <a:pt x="258" y="586"/>
                  </a:lnTo>
                  <a:lnTo>
                    <a:pt x="127" y="586"/>
                  </a:lnTo>
                  <a:lnTo>
                    <a:pt x="0" y="586"/>
                  </a:lnTo>
                  <a:lnTo>
                    <a:pt x="0" y="78"/>
                  </a:lnTo>
                  <a:lnTo>
                    <a:pt x="127" y="57"/>
                  </a:lnTo>
                  <a:lnTo>
                    <a:pt x="258" y="37"/>
                  </a:lnTo>
                  <a:lnTo>
                    <a:pt x="385" y="20"/>
                  </a:lnTo>
                  <a:lnTo>
                    <a:pt x="512" y="0"/>
                  </a:lnTo>
                  <a:lnTo>
                    <a:pt x="512" y="0"/>
                  </a:lnTo>
                  <a:close/>
                </a:path>
              </a:pathLst>
            </a:custGeom>
            <a:solidFill>
              <a:srgbClr val="1F1A17">
                <a:alpha val="50000"/>
              </a:srgbClr>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0" name="TextBox 59"/>
            <p:cNvSpPr txBox="1"/>
            <p:nvPr/>
          </p:nvSpPr>
          <p:spPr>
            <a:xfrm flipH="1">
              <a:off x="539552" y="4428401"/>
              <a:ext cx="3633848" cy="584775"/>
            </a:xfrm>
            <a:prstGeom prst="rect">
              <a:avLst/>
            </a:prstGeom>
            <a:noFill/>
            <a:scene3d>
              <a:camera prst="perspectiveContrastingLeftFacing">
                <a:rot lat="21419807" lon="1792201" rev="60000"/>
              </a:camera>
              <a:lightRig rig="threePt" dir="t"/>
            </a:scene3d>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Kaizen</a:t>
              </a:r>
            </a:p>
          </p:txBody>
        </p:sp>
      </p:grpSp>
      <p:grpSp>
        <p:nvGrpSpPr>
          <p:cNvPr id="17" name="Group 37"/>
          <p:cNvGrpSpPr/>
          <p:nvPr/>
        </p:nvGrpSpPr>
        <p:grpSpPr>
          <a:xfrm>
            <a:off x="492344" y="5104284"/>
            <a:ext cx="4400550" cy="989012"/>
            <a:chOff x="492344" y="5104284"/>
            <a:chExt cx="4400550" cy="989012"/>
          </a:xfrm>
        </p:grpSpPr>
        <p:sp>
          <p:nvSpPr>
            <p:cNvPr id="22" name="Freeform 7"/>
            <p:cNvSpPr>
              <a:spLocks/>
            </p:cNvSpPr>
            <p:nvPr/>
          </p:nvSpPr>
          <p:spPr bwMode="auto">
            <a:xfrm flipH="1">
              <a:off x="492344" y="5104284"/>
              <a:ext cx="4400550" cy="989012"/>
            </a:xfrm>
            <a:custGeom>
              <a:avLst/>
              <a:gdLst/>
              <a:ahLst/>
              <a:cxnLst>
                <a:cxn ang="0">
                  <a:pos x="2772" y="402"/>
                </a:cxn>
                <a:cxn ang="0">
                  <a:pos x="512" y="623"/>
                </a:cxn>
                <a:cxn ang="0">
                  <a:pos x="0" y="533"/>
                </a:cxn>
                <a:cxn ang="0">
                  <a:pos x="0" y="25"/>
                </a:cxn>
                <a:cxn ang="0">
                  <a:pos x="2202" y="0"/>
                </a:cxn>
                <a:cxn ang="0">
                  <a:pos x="2772" y="4"/>
                </a:cxn>
                <a:cxn ang="0">
                  <a:pos x="2772" y="402"/>
                </a:cxn>
              </a:cxnLst>
              <a:rect l="0" t="0" r="r" b="b"/>
              <a:pathLst>
                <a:path w="2772" h="623">
                  <a:moveTo>
                    <a:pt x="2772" y="402"/>
                  </a:moveTo>
                  <a:lnTo>
                    <a:pt x="512" y="623"/>
                  </a:lnTo>
                  <a:lnTo>
                    <a:pt x="0" y="533"/>
                  </a:lnTo>
                  <a:lnTo>
                    <a:pt x="0" y="25"/>
                  </a:lnTo>
                  <a:lnTo>
                    <a:pt x="2202" y="0"/>
                  </a:lnTo>
                  <a:lnTo>
                    <a:pt x="2772" y="4"/>
                  </a:lnTo>
                  <a:lnTo>
                    <a:pt x="2772" y="402"/>
                  </a:lnTo>
                  <a:close/>
                </a:path>
              </a:pathLst>
            </a:custGeom>
            <a:solidFill>
              <a:srgbClr val="0066CC"/>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3" name="Freeform 22"/>
            <p:cNvSpPr>
              <a:spLocks/>
            </p:cNvSpPr>
            <p:nvPr/>
          </p:nvSpPr>
          <p:spPr bwMode="auto">
            <a:xfrm flipH="1">
              <a:off x="492344" y="5104284"/>
              <a:ext cx="4400550" cy="58737"/>
            </a:xfrm>
            <a:custGeom>
              <a:avLst/>
              <a:gdLst/>
              <a:ahLst/>
              <a:cxnLst>
                <a:cxn ang="0">
                  <a:pos x="0" y="25"/>
                </a:cxn>
                <a:cxn ang="0">
                  <a:pos x="512" y="37"/>
                </a:cxn>
                <a:cxn ang="0">
                  <a:pos x="2772" y="4"/>
                </a:cxn>
                <a:cxn ang="0">
                  <a:pos x="2202" y="0"/>
                </a:cxn>
                <a:cxn ang="0">
                  <a:pos x="0" y="25"/>
                </a:cxn>
              </a:cxnLst>
              <a:rect l="0" t="0" r="r" b="b"/>
              <a:pathLst>
                <a:path w="2772" h="37">
                  <a:moveTo>
                    <a:pt x="0" y="25"/>
                  </a:moveTo>
                  <a:lnTo>
                    <a:pt x="512" y="37"/>
                  </a:lnTo>
                  <a:lnTo>
                    <a:pt x="2772" y="4"/>
                  </a:lnTo>
                  <a:lnTo>
                    <a:pt x="2202" y="0"/>
                  </a:lnTo>
                  <a:lnTo>
                    <a:pt x="0" y="25"/>
                  </a:lnTo>
                  <a:close/>
                </a:path>
              </a:pathLst>
            </a:custGeom>
            <a:solidFill>
              <a:srgbClr val="000000">
                <a:alpha val="70000"/>
              </a:srgbClr>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Freeform 23"/>
            <p:cNvSpPr>
              <a:spLocks/>
            </p:cNvSpPr>
            <p:nvPr/>
          </p:nvSpPr>
          <p:spPr bwMode="auto">
            <a:xfrm flipH="1">
              <a:off x="4080094" y="5143971"/>
              <a:ext cx="812800" cy="949325"/>
            </a:xfrm>
            <a:custGeom>
              <a:avLst/>
              <a:gdLst/>
              <a:ahLst/>
              <a:cxnLst>
                <a:cxn ang="0">
                  <a:pos x="512" y="12"/>
                </a:cxn>
                <a:cxn ang="0">
                  <a:pos x="512" y="598"/>
                </a:cxn>
                <a:cxn ang="0">
                  <a:pos x="512" y="598"/>
                </a:cxn>
                <a:cxn ang="0">
                  <a:pos x="0" y="508"/>
                </a:cxn>
                <a:cxn ang="0">
                  <a:pos x="0" y="0"/>
                </a:cxn>
                <a:cxn ang="0">
                  <a:pos x="127" y="0"/>
                </a:cxn>
                <a:cxn ang="0">
                  <a:pos x="258" y="4"/>
                </a:cxn>
                <a:cxn ang="0">
                  <a:pos x="385" y="8"/>
                </a:cxn>
                <a:cxn ang="0">
                  <a:pos x="512" y="12"/>
                </a:cxn>
                <a:cxn ang="0">
                  <a:pos x="512" y="12"/>
                </a:cxn>
              </a:cxnLst>
              <a:rect l="0" t="0" r="r" b="b"/>
              <a:pathLst>
                <a:path w="512" h="598">
                  <a:moveTo>
                    <a:pt x="512" y="12"/>
                  </a:moveTo>
                  <a:lnTo>
                    <a:pt x="512" y="598"/>
                  </a:lnTo>
                  <a:lnTo>
                    <a:pt x="512" y="598"/>
                  </a:lnTo>
                  <a:lnTo>
                    <a:pt x="0" y="508"/>
                  </a:lnTo>
                  <a:lnTo>
                    <a:pt x="0" y="0"/>
                  </a:lnTo>
                  <a:lnTo>
                    <a:pt x="127" y="0"/>
                  </a:lnTo>
                  <a:lnTo>
                    <a:pt x="258" y="4"/>
                  </a:lnTo>
                  <a:lnTo>
                    <a:pt x="385" y="8"/>
                  </a:lnTo>
                  <a:lnTo>
                    <a:pt x="512" y="12"/>
                  </a:lnTo>
                  <a:lnTo>
                    <a:pt x="512" y="12"/>
                  </a:lnTo>
                  <a:close/>
                </a:path>
              </a:pathLst>
            </a:custGeom>
            <a:solidFill>
              <a:srgbClr val="1F1A17">
                <a:alpha val="50000"/>
              </a:srgbClr>
            </a:solidFill>
            <a:ln w="9525">
              <a:no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TextBox 60"/>
            <p:cNvSpPr txBox="1"/>
            <p:nvPr/>
          </p:nvSpPr>
          <p:spPr>
            <a:xfrm flipH="1">
              <a:off x="509463" y="5292497"/>
              <a:ext cx="3550010" cy="584775"/>
            </a:xfrm>
            <a:prstGeom prst="rect">
              <a:avLst/>
            </a:prstGeom>
            <a:noFill/>
            <a:scene3d>
              <a:camera prst="perspectiveContrastingLeftFacing" fov="1500000">
                <a:rot lat="300000" lon="1800000" rev="0"/>
              </a:camera>
              <a:lightRig rig="threePt" dir="t"/>
            </a:scene3d>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TQM</a:t>
              </a:r>
            </a:p>
          </p:txBody>
        </p:sp>
      </p:grpSp>
      <p:sp>
        <p:nvSpPr>
          <p:cNvPr id="26" name="TextBox 25"/>
          <p:cNvSpPr txBox="1"/>
          <p:nvPr/>
        </p:nvSpPr>
        <p:spPr>
          <a:xfrm>
            <a:off x="467544" y="6372036"/>
            <a:ext cx="813690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Let us look at each in detail.</a:t>
            </a:r>
          </a:p>
        </p:txBody>
      </p:sp>
      <p:sp>
        <p:nvSpPr>
          <p:cNvPr id="29" name="Freeform 6"/>
          <p:cNvSpPr>
            <a:spLocks/>
          </p:cNvSpPr>
          <p:nvPr/>
        </p:nvSpPr>
        <p:spPr bwMode="auto">
          <a:xfrm flipV="1">
            <a:off x="5220073" y="1844823"/>
            <a:ext cx="3528338" cy="2866826"/>
          </a:xfrm>
          <a:custGeom>
            <a:avLst/>
            <a:gdLst>
              <a:gd name="connsiteX0" fmla="*/ 0 w 10000"/>
              <a:gd name="connsiteY0" fmla="*/ 0 h 14401"/>
              <a:gd name="connsiteX1" fmla="*/ 1493 w 10000"/>
              <a:gd name="connsiteY1" fmla="*/ 0 h 14401"/>
              <a:gd name="connsiteX2" fmla="*/ 1362 w 10000"/>
              <a:gd name="connsiteY2" fmla="*/ 14401 h 14401"/>
              <a:gd name="connsiteX3" fmla="*/ 10000 w 10000"/>
              <a:gd name="connsiteY3" fmla="*/ 10000 h 14401"/>
              <a:gd name="connsiteX0" fmla="*/ 0 w 11124"/>
              <a:gd name="connsiteY0" fmla="*/ 0 h 14401"/>
              <a:gd name="connsiteX1" fmla="*/ 1493 w 11124"/>
              <a:gd name="connsiteY1" fmla="*/ 0 h 14401"/>
              <a:gd name="connsiteX2" fmla="*/ 1362 w 11124"/>
              <a:gd name="connsiteY2" fmla="*/ 14401 h 14401"/>
              <a:gd name="connsiteX3" fmla="*/ 11124 w 11124"/>
              <a:gd name="connsiteY3" fmla="*/ 14401 h 14401"/>
              <a:gd name="connsiteX0" fmla="*/ 0 w 11124"/>
              <a:gd name="connsiteY0" fmla="*/ 0 h 14401"/>
              <a:gd name="connsiteX1" fmla="*/ 1493 w 11124"/>
              <a:gd name="connsiteY1" fmla="*/ 0 h 14401"/>
              <a:gd name="connsiteX2" fmla="*/ 1362 w 11124"/>
              <a:gd name="connsiteY2" fmla="*/ 14086 h 14401"/>
              <a:gd name="connsiteX3" fmla="*/ 11124 w 11124"/>
              <a:gd name="connsiteY3" fmla="*/ 14401 h 14401"/>
              <a:gd name="connsiteX0" fmla="*/ 0 w 11124"/>
              <a:gd name="connsiteY0" fmla="*/ 0 h 14086"/>
              <a:gd name="connsiteX1" fmla="*/ 1493 w 11124"/>
              <a:gd name="connsiteY1" fmla="*/ 0 h 14086"/>
              <a:gd name="connsiteX2" fmla="*/ 1362 w 11124"/>
              <a:gd name="connsiteY2" fmla="*/ 14086 h 14086"/>
              <a:gd name="connsiteX3" fmla="*/ 11124 w 11124"/>
              <a:gd name="connsiteY3" fmla="*/ 14086 h 14086"/>
            </a:gdLst>
            <a:ahLst/>
            <a:cxnLst>
              <a:cxn ang="0">
                <a:pos x="connsiteX0" y="connsiteY0"/>
              </a:cxn>
              <a:cxn ang="0">
                <a:pos x="connsiteX1" y="connsiteY1"/>
              </a:cxn>
              <a:cxn ang="0">
                <a:pos x="connsiteX2" y="connsiteY2"/>
              </a:cxn>
              <a:cxn ang="0">
                <a:pos x="connsiteX3" y="connsiteY3"/>
              </a:cxn>
            </a:cxnLst>
            <a:rect l="l" t="t" r="r" b="b"/>
            <a:pathLst>
              <a:path w="11124" h="14086">
                <a:moveTo>
                  <a:pt x="0" y="0"/>
                </a:moveTo>
                <a:lnTo>
                  <a:pt x="1493" y="0"/>
                </a:lnTo>
                <a:cubicBezTo>
                  <a:pt x="1449" y="4800"/>
                  <a:pt x="1406" y="9286"/>
                  <a:pt x="1362" y="14086"/>
                </a:cubicBezTo>
                <a:lnTo>
                  <a:pt x="11124" y="14086"/>
                </a:lnTo>
              </a:path>
            </a:pathLst>
          </a:custGeom>
          <a:ln w="12700">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0" name="TextBox 29"/>
          <p:cNvSpPr txBox="1"/>
          <p:nvPr/>
        </p:nvSpPr>
        <p:spPr>
          <a:xfrm>
            <a:off x="5724128" y="1931928"/>
            <a:ext cx="3419872" cy="24622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200" b="1" i="0" u="none" strike="noStrike" kern="1200" cap="none" spc="0" normalizeH="0" baseline="0" noProof="0" dirty="0">
                <a:ln>
                  <a:noFill/>
                </a:ln>
                <a:solidFill>
                  <a:prstClr val="black"/>
                </a:solidFill>
                <a:effectLst/>
                <a:uLnTx/>
                <a:uFillTx/>
                <a:latin typeface="Calibri"/>
                <a:ea typeface="+mn-ea"/>
                <a:cs typeface="+mn-cs"/>
              </a:rPr>
              <a:t>Kaizen: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22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200" b="0" i="0" u="none" strike="noStrike" kern="1200" cap="none" spc="0" normalizeH="0" baseline="0" noProof="0" dirty="0">
                <a:ln>
                  <a:noFill/>
                </a:ln>
                <a:solidFill>
                  <a:prstClr val="black"/>
                </a:solidFill>
                <a:effectLst/>
                <a:uLnTx/>
                <a:uFillTx/>
                <a:latin typeface="Calibri"/>
                <a:ea typeface="+mn-ea"/>
                <a:cs typeface="+mn-cs"/>
              </a:rPr>
              <a:t>Japanese for “Change for better”.</a:t>
            </a:r>
          </a:p>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22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200" b="0" i="0" u="none" strike="noStrike" kern="1200" cap="none" spc="0" normalizeH="0" baseline="0" noProof="0" dirty="0">
                <a:ln>
                  <a:noFill/>
                </a:ln>
                <a:solidFill>
                  <a:prstClr val="black"/>
                </a:solidFill>
                <a:effectLst/>
                <a:uLnTx/>
                <a:uFillTx/>
                <a:latin typeface="Calibri"/>
                <a:ea typeface="+mn-ea"/>
                <a:cs typeface="+mn-cs"/>
              </a:rPr>
              <a:t>Small, continuous improvements</a:t>
            </a:r>
          </a:p>
        </p:txBody>
      </p:sp>
      <p:pic>
        <p:nvPicPr>
          <p:cNvPr id="31" name="Picture 30">
            <a:extLst>
              <a:ext uri="{FF2B5EF4-FFF2-40B4-BE49-F238E27FC236}">
                <a16:creationId xmlns:a16="http://schemas.microsoft.com/office/drawing/2014/main" id="{8B309819-5928-48D6-BEDC-57852EA3721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extLst>
      <p:ext uri="{BB962C8B-B14F-4D97-AF65-F5344CB8AC3E}">
        <p14:creationId xmlns:p14="http://schemas.microsoft.com/office/powerpoint/2010/main" val="2072005224"/>
      </p:ext>
    </p:extLst>
  </p:cSld>
  <p:clrMapOvr>
    <a:masterClrMapping/>
  </p:clrMapOvr>
  <mc:AlternateContent xmlns:mc="http://schemas.openxmlformats.org/markup-compatibility/2006">
    <mc:Choice xmlns:p14="http://schemas.microsoft.com/office/powerpoint/2010/main" Requires="p14">
      <p:transition spd="slow" p14:dur="1500" advTm="8000">
        <p:split orient="vert"/>
      </p:transition>
    </mc:Choice>
    <mc:Fallback>
      <p:transition spd="slow" advTm="8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0"/>
                                  </p:stCondLst>
                                  <p:childTnLst>
                                    <p:animMotion origin="layout" path="M -4.72222E-6 2.59259E-6 L 0.08316 0.00231 " pathEditMode="relative" rAng="0" ptsTypes="AA">
                                      <p:cBhvr>
                                        <p:cTn id="6" dur="500" fill="hold"/>
                                        <p:tgtEl>
                                          <p:spTgt spid="12"/>
                                        </p:tgtEl>
                                        <p:attrNameLst>
                                          <p:attrName>ppt_x</p:attrName>
                                          <p:attrName>ppt_y</p:attrName>
                                        </p:attrNameLst>
                                      </p:cBhvr>
                                      <p:rCtr x="4100" y="100"/>
                                    </p:animMotion>
                                  </p:childTnLst>
                                </p:cTn>
                              </p:par>
                            </p:childTnLst>
                          </p:cTn>
                        </p:par>
                        <p:par>
                          <p:cTn id="7" fill="hold">
                            <p:stCondLst>
                              <p:cond delay="500"/>
                            </p:stCondLst>
                            <p:childTnLst>
                              <p:par>
                                <p:cTn id="8" presetID="10" presetClass="entr" presetSubtype="0" fill="hold" grpId="0" nodeType="after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1000"/>
                                        <p:tgtEl>
                                          <p:spTgt spid="29"/>
                                        </p:tgtEl>
                                      </p:cBhvr>
                                    </p:animEffec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0" y="0"/>
            <a:ext cx="9144000" cy="908720"/>
            <a:chOff x="0" y="0"/>
            <a:chExt cx="9144000" cy="908720"/>
          </a:xfrm>
        </p:grpSpPr>
        <p:pic>
          <p:nvPicPr>
            <p:cNvPr id="102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0" y="0"/>
              <a:ext cx="9144000" cy="908720"/>
            </a:xfrm>
            <a:prstGeom prst="rect">
              <a:avLst/>
            </a:prstGeom>
            <a:noFill/>
            <a:ln w="9525">
              <a:noFill/>
              <a:miter lim="800000"/>
              <a:headEnd/>
              <a:tailEnd/>
            </a:ln>
          </p:spPr>
        </p:pic>
        <p:sp>
          <p:nvSpPr>
            <p:cNvPr id="4" name="Rectangle 3"/>
            <p:cNvSpPr/>
            <p:nvPr/>
          </p:nvSpPr>
          <p:spPr>
            <a:xfrm>
              <a:off x="512" y="188720"/>
              <a:ext cx="9143488" cy="720000"/>
            </a:xfrm>
            <a:prstGeom prst="rect">
              <a:avLst/>
            </a:prstGeom>
            <a:solidFill>
              <a:schemeClr val="tx1">
                <a:lumMod val="75000"/>
                <a:lumOff val="2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3600" b="0" i="0" u="none" strike="noStrike" kern="1200" cap="none" spc="0" normalizeH="0" baseline="0" noProof="0" dirty="0">
                <a:ln>
                  <a:noFill/>
                </a:ln>
                <a:solidFill>
                  <a:prstClr val="white"/>
                </a:solidFill>
                <a:effectLst/>
                <a:uLnTx/>
                <a:uFillTx/>
                <a:latin typeface="Garamond" pitchFamily="18" charset="0"/>
                <a:ea typeface="+mn-ea"/>
                <a:cs typeface="+mn-cs"/>
              </a:endParaRPr>
            </a:p>
          </p:txBody>
        </p:sp>
        <p:sp>
          <p:nvSpPr>
            <p:cNvPr id="5" name="TextBox 4"/>
            <p:cNvSpPr txBox="1"/>
            <p:nvPr/>
          </p:nvSpPr>
          <p:spPr>
            <a:xfrm>
              <a:off x="683568" y="252017"/>
              <a:ext cx="8064896" cy="584775"/>
            </a:xfrm>
            <a:prstGeom prst="rect">
              <a:avLst/>
            </a:prstGeom>
            <a:solidFill>
              <a:srgbClr val="FFFFFF">
                <a:alpha val="69804"/>
              </a:srgb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3200" b="0" i="0" u="none" strike="noStrike" kern="1200" cap="none" spc="0" normalizeH="0" baseline="0" noProof="0" dirty="0">
                  <a:ln>
                    <a:noFill/>
                  </a:ln>
                  <a:solidFill>
                    <a:prstClr val="black"/>
                  </a:solidFill>
                  <a:effectLst/>
                  <a:uLnTx/>
                  <a:uFillTx/>
                  <a:latin typeface="Calibri"/>
                  <a:ea typeface="+mn-ea"/>
                  <a:cs typeface="+mn-cs"/>
                </a:rPr>
                <a:t>What is Six Sigma?</a:t>
              </a:r>
            </a:p>
          </p:txBody>
        </p:sp>
      </p:grpSp>
      <p:sp>
        <p:nvSpPr>
          <p:cNvPr id="7" name="Textfeld 10"/>
          <p:cNvSpPr txBox="1"/>
          <p:nvPr/>
        </p:nvSpPr>
        <p:spPr bwMode="gray">
          <a:xfrm>
            <a:off x="1396456" y="-326167"/>
            <a:ext cx="7280000" cy="5555367"/>
          </a:xfrm>
          <a:prstGeom prst="rect">
            <a:avLst/>
          </a:prstGeom>
          <a:noFill/>
          <a:effectLst>
            <a:outerShdw blurRad="444500" dir="5400000" algn="ctr" rotWithShape="0">
              <a:srgbClr val="000000">
                <a:alpha val="39000"/>
              </a:srgbClr>
            </a:outerShdw>
          </a:effectLst>
          <a:scene3d>
            <a:camera prst="perspectiveRelaxedModerately" fov="6000000">
              <a:rot lat="18599996" lon="0" rev="0"/>
            </a:camera>
            <a:lightRig rig="threePt" dir="t"/>
          </a:scene3d>
          <a:sp3d extrusionH="247650">
            <a:bevelT w="254000"/>
          </a:sp3d>
        </p:spPr>
        <p:txBody>
          <a:bodyPr wrap="square" rtlCol="0">
            <a:spAutoFit/>
            <a:sp3d extrusionH="190500">
              <a:bevelT w="38100" h="38100"/>
            </a:sp3d>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5500" b="0" i="0" u="none" strike="noStrike" kern="1200" cap="none" spc="0" normalizeH="0" baseline="0" noProof="1">
                <a:ln w="18415" cmpd="sng">
                  <a:solidFill>
                    <a:srgbClr val="AFAFAF"/>
                  </a:solidFill>
                  <a:prstDash val="solid"/>
                </a:ln>
                <a:solidFill>
                  <a:srgbClr val="4BACC6"/>
                </a:solidFill>
                <a:effectLst>
                  <a:outerShdw blurRad="50800" dir="3600000" algn="tl" rotWithShape="0">
                    <a:srgbClr val="000000">
                      <a:alpha val="80000"/>
                    </a:srgbClr>
                  </a:outerShdw>
                </a:effectLst>
                <a:uLnTx/>
                <a:uFillTx/>
                <a:latin typeface="Arial Black" pitchFamily="34" charset="0"/>
                <a:ea typeface="+mn-ea"/>
                <a:cs typeface="+mn-cs"/>
                <a:sym typeface="Wingdings 2"/>
              </a:rPr>
              <a:t>6</a:t>
            </a:r>
            <a:r>
              <a:rPr kumimoji="0" lang="el-GR" sz="35500" b="0" i="0" u="none" strike="noStrike" kern="1200" cap="none" spc="0" normalizeH="0" baseline="0" noProof="1">
                <a:ln w="18415" cmpd="sng">
                  <a:solidFill>
                    <a:srgbClr val="AFAFAF"/>
                  </a:solidFill>
                  <a:prstDash val="solid"/>
                </a:ln>
                <a:solidFill>
                  <a:srgbClr val="83C937"/>
                </a:solidFill>
                <a:effectLst>
                  <a:outerShdw blurRad="50800" dir="3600000" algn="tl" rotWithShape="0">
                    <a:srgbClr val="000000">
                      <a:alpha val="80000"/>
                    </a:srgbClr>
                  </a:outerShdw>
                </a:effectLst>
                <a:uLnTx/>
                <a:uFillTx/>
                <a:latin typeface="Arial Black" pitchFamily="34" charset="0"/>
                <a:ea typeface="+mn-ea"/>
                <a:cs typeface="+mn-cs"/>
                <a:sym typeface="Wingdings 2"/>
              </a:rPr>
              <a:t>σ</a:t>
            </a:r>
            <a:endParaRPr kumimoji="0" lang="en-US" sz="35500" b="0" i="0" u="none" strike="noStrike" kern="1200" cap="none" spc="0" normalizeH="0" baseline="0" noProof="1">
              <a:ln w="18415" cmpd="sng">
                <a:solidFill>
                  <a:srgbClr val="AFAFAF"/>
                </a:solidFill>
                <a:prstDash val="solid"/>
              </a:ln>
              <a:solidFill>
                <a:srgbClr val="83C937"/>
              </a:solidFill>
              <a:effectLst>
                <a:outerShdw blurRad="50800" dir="3600000" algn="tl" rotWithShape="0">
                  <a:srgbClr val="000000">
                    <a:alpha val="80000"/>
                  </a:srgbClr>
                </a:outerShdw>
              </a:effectLst>
              <a:uLnTx/>
              <a:uFillTx/>
              <a:latin typeface="Arial Black" pitchFamily="34" charset="0"/>
              <a:ea typeface="+mn-ea"/>
              <a:cs typeface="+mn-cs"/>
            </a:endParaRPr>
          </a:p>
        </p:txBody>
      </p:sp>
      <p:sp>
        <p:nvSpPr>
          <p:cNvPr id="8" name="Rectangle 7"/>
          <p:cNvSpPr/>
          <p:nvPr/>
        </p:nvSpPr>
        <p:spPr>
          <a:xfrm flipV="1">
            <a:off x="179512" y="3383121"/>
            <a:ext cx="8640960" cy="668852"/>
          </a:xfrm>
          <a:prstGeom prst="rect">
            <a:avLst/>
          </a:prstGeom>
          <a:solidFill>
            <a:srgbClr val="595959">
              <a:alpha val="69804"/>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grpSp>
        <p:nvGrpSpPr>
          <p:cNvPr id="3" name="Group 30"/>
          <p:cNvGrpSpPr/>
          <p:nvPr/>
        </p:nvGrpSpPr>
        <p:grpSpPr>
          <a:xfrm>
            <a:off x="560239" y="3455129"/>
            <a:ext cx="367225" cy="1224136"/>
            <a:chOff x="802878" y="3212976"/>
            <a:chExt cx="328936" cy="1224136"/>
          </a:xfrm>
        </p:grpSpPr>
        <p:sp>
          <p:nvSpPr>
            <p:cNvPr id="10" name="TextBox 9"/>
            <p:cNvSpPr txBox="1"/>
            <p:nvPr/>
          </p:nvSpPr>
          <p:spPr>
            <a:xfrm>
              <a:off x="802878" y="3212976"/>
              <a:ext cx="32893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B50000"/>
                  </a:solidFill>
                  <a:effectLst/>
                  <a:uLnTx/>
                  <a:uFillTx/>
                  <a:latin typeface="Gill Sans MT Condensed" pitchFamily="34" charset="0"/>
                  <a:ea typeface="+mn-ea"/>
                  <a:cs typeface="+mn-cs"/>
                </a:rPr>
                <a:t>•</a:t>
              </a:r>
            </a:p>
          </p:txBody>
        </p:sp>
        <p:cxnSp>
          <p:nvCxnSpPr>
            <p:cNvPr id="11" name="Straight Connector 10"/>
            <p:cNvCxnSpPr/>
            <p:nvPr/>
          </p:nvCxnSpPr>
          <p:spPr>
            <a:xfrm>
              <a:off x="971600" y="3573016"/>
              <a:ext cx="0" cy="864096"/>
            </a:xfrm>
            <a:prstGeom prst="line">
              <a:avLst/>
            </a:prstGeom>
            <a:ln w="28575">
              <a:solidFill>
                <a:srgbClr val="B50000"/>
              </a:solidFill>
              <a:prstDash val="sysDot"/>
            </a:ln>
          </p:spPr>
          <p:style>
            <a:lnRef idx="1">
              <a:schemeClr val="accent1"/>
            </a:lnRef>
            <a:fillRef idx="0">
              <a:schemeClr val="accent1"/>
            </a:fillRef>
            <a:effectRef idx="0">
              <a:schemeClr val="accent1"/>
            </a:effectRef>
            <a:fontRef idx="minor">
              <a:schemeClr val="tx1"/>
            </a:fontRef>
          </p:style>
        </p:cxnSp>
      </p:grpSp>
      <p:grpSp>
        <p:nvGrpSpPr>
          <p:cNvPr id="6" name="Group 33"/>
          <p:cNvGrpSpPr/>
          <p:nvPr/>
        </p:nvGrpSpPr>
        <p:grpSpPr>
          <a:xfrm>
            <a:off x="2823591" y="3455129"/>
            <a:ext cx="367225" cy="1224136"/>
            <a:chOff x="802878" y="3212976"/>
            <a:chExt cx="328936" cy="1224136"/>
          </a:xfrm>
        </p:grpSpPr>
        <p:sp>
          <p:nvSpPr>
            <p:cNvPr id="13" name="TextBox 12"/>
            <p:cNvSpPr txBox="1"/>
            <p:nvPr/>
          </p:nvSpPr>
          <p:spPr>
            <a:xfrm>
              <a:off x="802878" y="3212976"/>
              <a:ext cx="32893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B50000"/>
                  </a:solidFill>
                  <a:effectLst/>
                  <a:uLnTx/>
                  <a:uFillTx/>
                  <a:latin typeface="Gill Sans MT Condensed" pitchFamily="34" charset="0"/>
                  <a:ea typeface="+mn-ea"/>
                  <a:cs typeface="+mn-cs"/>
                </a:rPr>
                <a:t>•</a:t>
              </a:r>
            </a:p>
          </p:txBody>
        </p:sp>
        <p:cxnSp>
          <p:nvCxnSpPr>
            <p:cNvPr id="14" name="Straight Connector 13"/>
            <p:cNvCxnSpPr/>
            <p:nvPr/>
          </p:nvCxnSpPr>
          <p:spPr>
            <a:xfrm>
              <a:off x="971600" y="3573016"/>
              <a:ext cx="0" cy="864096"/>
            </a:xfrm>
            <a:prstGeom prst="line">
              <a:avLst/>
            </a:prstGeom>
            <a:ln w="28575">
              <a:solidFill>
                <a:srgbClr val="B50000"/>
              </a:solidFill>
              <a:prstDash val="sysDot"/>
            </a:ln>
          </p:spPr>
          <p:style>
            <a:lnRef idx="1">
              <a:schemeClr val="accent1"/>
            </a:lnRef>
            <a:fillRef idx="0">
              <a:schemeClr val="accent1"/>
            </a:fillRef>
            <a:effectRef idx="0">
              <a:schemeClr val="accent1"/>
            </a:effectRef>
            <a:fontRef idx="minor">
              <a:schemeClr val="tx1"/>
            </a:fontRef>
          </p:style>
        </p:cxnSp>
      </p:grpSp>
      <p:grpSp>
        <p:nvGrpSpPr>
          <p:cNvPr id="9" name="Group 36"/>
          <p:cNvGrpSpPr/>
          <p:nvPr/>
        </p:nvGrpSpPr>
        <p:grpSpPr>
          <a:xfrm>
            <a:off x="5096743" y="3455129"/>
            <a:ext cx="367225" cy="1224136"/>
            <a:chOff x="802878" y="3212976"/>
            <a:chExt cx="328936" cy="1224136"/>
          </a:xfrm>
        </p:grpSpPr>
        <p:sp>
          <p:nvSpPr>
            <p:cNvPr id="16" name="TextBox 15"/>
            <p:cNvSpPr txBox="1"/>
            <p:nvPr/>
          </p:nvSpPr>
          <p:spPr>
            <a:xfrm>
              <a:off x="802878" y="3212976"/>
              <a:ext cx="32893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B50000"/>
                  </a:solidFill>
                  <a:effectLst/>
                  <a:uLnTx/>
                  <a:uFillTx/>
                  <a:latin typeface="Gill Sans MT Condensed" pitchFamily="34" charset="0"/>
                  <a:ea typeface="+mn-ea"/>
                  <a:cs typeface="+mn-cs"/>
                </a:rPr>
                <a:t>•</a:t>
              </a:r>
            </a:p>
          </p:txBody>
        </p:sp>
        <p:cxnSp>
          <p:nvCxnSpPr>
            <p:cNvPr id="17" name="Straight Connector 16"/>
            <p:cNvCxnSpPr/>
            <p:nvPr/>
          </p:nvCxnSpPr>
          <p:spPr>
            <a:xfrm>
              <a:off x="971600" y="3573016"/>
              <a:ext cx="0" cy="864096"/>
            </a:xfrm>
            <a:prstGeom prst="line">
              <a:avLst/>
            </a:prstGeom>
            <a:ln w="28575">
              <a:solidFill>
                <a:srgbClr val="B50000"/>
              </a:solidFill>
              <a:prstDash val="sysDot"/>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35496" y="4679265"/>
            <a:ext cx="1929359" cy="16312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Six Sigma is the measure of quality that strives for near perfection. </a:t>
            </a:r>
          </a:p>
        </p:txBody>
      </p:sp>
      <p:sp>
        <p:nvSpPr>
          <p:cNvPr id="19" name="TextBox 18"/>
          <p:cNvSpPr txBox="1"/>
          <p:nvPr/>
        </p:nvSpPr>
        <p:spPr>
          <a:xfrm>
            <a:off x="1979712" y="4679265"/>
            <a:ext cx="2022054"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It is a disciplined, data-driven methodology focused on eliminating defects.</a:t>
            </a:r>
          </a:p>
        </p:txBody>
      </p:sp>
      <p:sp>
        <p:nvSpPr>
          <p:cNvPr id="20" name="TextBox 19"/>
          <p:cNvSpPr txBox="1"/>
          <p:nvPr/>
        </p:nvSpPr>
        <p:spPr>
          <a:xfrm>
            <a:off x="4376663" y="4679265"/>
            <a:ext cx="1929359"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A Six Sigma defect is defined as anything that falls outside of a customer's specifications. </a:t>
            </a:r>
          </a:p>
        </p:txBody>
      </p:sp>
      <p:sp>
        <p:nvSpPr>
          <p:cNvPr id="21" name="TextBox 20"/>
          <p:cNvSpPr txBox="1"/>
          <p:nvPr/>
        </p:nvSpPr>
        <p:spPr>
          <a:xfrm>
            <a:off x="6444209" y="4679265"/>
            <a:ext cx="2699792"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Calibri"/>
                <a:ea typeface="+mn-ea"/>
                <a:cs typeface="+mn-cs"/>
              </a:rPr>
              <a:t>Six Sigma is a reference to a statistical measuring system, equivalent to just 3.4 defects per every million opportunities (Snee, 2003).</a:t>
            </a:r>
          </a:p>
        </p:txBody>
      </p:sp>
      <p:grpSp>
        <p:nvGrpSpPr>
          <p:cNvPr id="12" name="Group 43"/>
          <p:cNvGrpSpPr/>
          <p:nvPr/>
        </p:nvGrpSpPr>
        <p:grpSpPr>
          <a:xfrm>
            <a:off x="560239" y="3455129"/>
            <a:ext cx="367225" cy="1224136"/>
            <a:chOff x="802878" y="3212976"/>
            <a:chExt cx="328936" cy="1224136"/>
          </a:xfrm>
        </p:grpSpPr>
        <p:sp>
          <p:nvSpPr>
            <p:cNvPr id="23" name="TextBox 22"/>
            <p:cNvSpPr txBox="1"/>
            <p:nvPr/>
          </p:nvSpPr>
          <p:spPr>
            <a:xfrm>
              <a:off x="802878" y="3212976"/>
              <a:ext cx="32893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B50000"/>
                  </a:solidFill>
                  <a:effectLst/>
                  <a:uLnTx/>
                  <a:uFillTx/>
                  <a:latin typeface="Gill Sans MT Condensed" pitchFamily="34" charset="0"/>
                  <a:ea typeface="+mn-ea"/>
                  <a:cs typeface="+mn-cs"/>
                </a:rPr>
                <a:t>•</a:t>
              </a:r>
            </a:p>
          </p:txBody>
        </p:sp>
        <p:cxnSp>
          <p:nvCxnSpPr>
            <p:cNvPr id="24" name="Straight Connector 23"/>
            <p:cNvCxnSpPr/>
            <p:nvPr/>
          </p:nvCxnSpPr>
          <p:spPr>
            <a:xfrm>
              <a:off x="971600" y="3573016"/>
              <a:ext cx="0" cy="864096"/>
            </a:xfrm>
            <a:prstGeom prst="line">
              <a:avLst/>
            </a:prstGeom>
            <a:ln w="28575">
              <a:solidFill>
                <a:srgbClr val="B50000"/>
              </a:solidFill>
              <a:prstDash val="sysDot"/>
            </a:ln>
          </p:spPr>
          <p:style>
            <a:lnRef idx="1">
              <a:schemeClr val="accent1"/>
            </a:lnRef>
            <a:fillRef idx="0">
              <a:schemeClr val="accent1"/>
            </a:fillRef>
            <a:effectRef idx="0">
              <a:schemeClr val="accent1"/>
            </a:effectRef>
            <a:fontRef idx="minor">
              <a:schemeClr val="tx1"/>
            </a:fontRef>
          </p:style>
        </p:cxnSp>
      </p:grpSp>
      <p:pic>
        <p:nvPicPr>
          <p:cNvPr id="25" name="Picture 24">
            <a:extLst>
              <a:ext uri="{FF2B5EF4-FFF2-40B4-BE49-F238E27FC236}">
                <a16:creationId xmlns:a16="http://schemas.microsoft.com/office/drawing/2014/main" id="{FFF1AC6F-BBC2-4D8E-BFFD-7618E500C0E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08031" y="15649"/>
            <a:ext cx="952381" cy="965079"/>
          </a:xfrm>
          <a:prstGeom prst="rect">
            <a:avLst/>
          </a:prstGeom>
        </p:spPr>
      </p:pic>
    </p:spTree>
    <p:custDataLst>
      <p:tags r:id="rId1"/>
    </p:custDataLst>
    <p:extLst>
      <p:ext uri="{BB962C8B-B14F-4D97-AF65-F5344CB8AC3E}">
        <p14:creationId xmlns:p14="http://schemas.microsoft.com/office/powerpoint/2010/main" val="3522326728"/>
      </p:ext>
    </p:extLst>
  </p:cSld>
  <p:clrMapOvr>
    <a:masterClrMapping/>
  </p:clrMapOvr>
  <mc:AlternateContent xmlns:mc="http://schemas.openxmlformats.org/markup-compatibility/2006">
    <mc:Choice xmlns:p14="http://schemas.microsoft.com/office/powerpoint/2010/main" Requires="p14">
      <p:transition spd="med" p14:dur="700" advTm="30000">
        <p:fade/>
      </p:transition>
    </mc:Choice>
    <mc:Fallback>
      <p:transition spd="med" advTm="3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par>
                          <p:cTn id="20" fill="hold">
                            <p:stCondLst>
                              <p:cond delay="2500"/>
                            </p:stCondLst>
                            <p:childTnLst>
                              <p:par>
                                <p:cTn id="21" presetID="10" presetClass="entr" presetSubtype="0" fill="hold" nodeType="afterEffect">
                                  <p:stCondLst>
                                    <p:cond delay="400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childTnLst>
                                </p:cTn>
                              </p:par>
                              <p:par>
                                <p:cTn id="24" presetID="63" presetClass="path" presetSubtype="0" accel="50000" decel="50000" fill="hold" nodeType="withEffect">
                                  <p:stCondLst>
                                    <p:cond delay="4000"/>
                                  </p:stCondLst>
                                  <p:childTnLst>
                                    <p:animMotion origin="layout" path="M 0 0  L 0.25 0  E" pathEditMode="relative" ptsTypes="">
                                      <p:cBhvr>
                                        <p:cTn id="25" dur="1000" fill="hold"/>
                                        <p:tgtEl>
                                          <p:spTgt spid="3"/>
                                        </p:tgtEl>
                                        <p:attrNameLst>
                                          <p:attrName>ppt_x</p:attrName>
                                          <p:attrName>ppt_y</p:attrName>
                                        </p:attrNameLst>
                                      </p:cBhvr>
                                    </p:animMotion>
                                  </p:childTnLst>
                                </p:cTn>
                              </p:par>
                              <p:par>
                                <p:cTn id="26" presetID="10" presetClass="entr" presetSubtype="0" fill="hold" grpId="0" nodeType="withEffect">
                                  <p:stCondLst>
                                    <p:cond delay="400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childTnLst>
                                </p:cTn>
                              </p:par>
                            </p:childTnLst>
                          </p:cTn>
                        </p:par>
                        <p:par>
                          <p:cTn id="29" fill="hold">
                            <p:stCondLst>
                              <p:cond delay="7500"/>
                            </p:stCondLst>
                            <p:childTnLst>
                              <p:par>
                                <p:cTn id="30" presetID="10" presetClass="entr" presetSubtype="0" fill="hold" nodeType="afterEffect">
                                  <p:stCondLst>
                                    <p:cond delay="450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childTnLst>
                                </p:cTn>
                              </p:par>
                              <p:par>
                                <p:cTn id="33" presetID="63" presetClass="path" presetSubtype="0" accel="50000" decel="50000" fill="hold" nodeType="withEffect">
                                  <p:stCondLst>
                                    <p:cond delay="4500"/>
                                  </p:stCondLst>
                                  <p:childTnLst>
                                    <p:animMotion origin="layout" path="M 5.55556E-7 4.44444E-6 L 0.25 4.44444E-6 " pathEditMode="relative" rAng="0" ptsTypes="AA">
                                      <p:cBhvr>
                                        <p:cTn id="34" dur="1000" fill="hold"/>
                                        <p:tgtEl>
                                          <p:spTgt spid="6"/>
                                        </p:tgtEl>
                                        <p:attrNameLst>
                                          <p:attrName>ppt_x</p:attrName>
                                          <p:attrName>ppt_y</p:attrName>
                                        </p:attrNameLst>
                                      </p:cBhvr>
                                      <p:rCtr x="12500" y="0"/>
                                    </p:animMotion>
                                  </p:childTnLst>
                                </p:cTn>
                              </p:par>
                              <p:par>
                                <p:cTn id="35" presetID="10" presetClass="entr" presetSubtype="0" fill="hold" grpId="0" nodeType="withEffect">
                                  <p:stCondLst>
                                    <p:cond delay="450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childTnLst>
                                </p:cTn>
                              </p:par>
                            </p:childTnLst>
                          </p:cTn>
                        </p:par>
                        <p:par>
                          <p:cTn id="38" fill="hold">
                            <p:stCondLst>
                              <p:cond delay="13000"/>
                            </p:stCondLst>
                            <p:childTnLst>
                              <p:par>
                                <p:cTn id="39" presetID="10" presetClass="entr" presetSubtype="0" fill="hold" nodeType="afterEffect">
                                  <p:stCondLst>
                                    <p:cond delay="525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childTnLst>
                                </p:cTn>
                              </p:par>
                              <p:par>
                                <p:cTn id="42" presetID="63" presetClass="path" presetSubtype="0" accel="50000" decel="50000" fill="hold" nodeType="withEffect">
                                  <p:stCondLst>
                                    <p:cond delay="5250"/>
                                  </p:stCondLst>
                                  <p:childTnLst>
                                    <p:animMotion origin="layout" path="M 0 0  L 0.25 0  E" pathEditMode="relative" ptsTypes="">
                                      <p:cBhvr>
                                        <p:cTn id="43" dur="1000" fill="hold"/>
                                        <p:tgtEl>
                                          <p:spTgt spid="9"/>
                                        </p:tgtEl>
                                        <p:attrNameLst>
                                          <p:attrName>ppt_x</p:attrName>
                                          <p:attrName>ppt_y</p:attrName>
                                        </p:attrNameLst>
                                      </p:cBhvr>
                                    </p:animMotion>
                                  </p:childTnLst>
                                </p:cTn>
                              </p:par>
                              <p:par>
                                <p:cTn id="44" presetID="10" presetClass="entr" presetSubtype="0" fill="hold" grpId="0" nodeType="withEffect">
                                  <p:stCondLst>
                                    <p:cond delay="525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8" grpId="0"/>
      <p:bldP spid="19" grpId="0"/>
      <p:bldP spid="20" grpId="0"/>
      <p:bldP spid="21"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PRESENTER_PHOTO_0" val="png|iVBORw0KGgoAAAANSUhEUgAAAL4AAADDCAYAAAFLz5sUAAAAAXNSR0IArs4c6QAAAARnQU1BAACx&#10;jwv8YQUAAAAJcEhZcwAAFxEAABcRAcom8z8AAP+lSURBVHhe7P1leFzXlu8L30/vPe/pDQEzg5iZ&#10;mZlbUpWqxMySJUuWZAZZMjPGjI+ZMXbsOHGc2IkpdszMjDL8JN+xSlJgQ3dv6D59zr3zeYarXFVa&#10;a66B/7HWnGP8X3/LcNQ2rnbSNjxw0DSMaPvoHxtywGlO2sYPTgHehGoiKR6uZfDULCobUigcnkRW&#10;bRzK920//9uG8oeWTvYY2drgGBKCe2Qs9v5+FI9MY8C4THKGqsgYFEdWSTza7L/hRI6axp29jIzp&#10;1d8QA2Nz+pma4+jlg2dYBFaevnhERJIzLJnUQRpC1UF4RwVh5RusI2dt/b99EuHvwo69jbA2N+Mz&#10;rTvHq/z5dnAodele2Di54eTrj3tUDNqBybglheMSGU12WSojGqvQFmWSkp1ASHpVS9vh/nx07GeC&#10;q7UFSzXenKsO4G59FA/mJnJlbBCenk44eHoTnJZDxaghdLPyxdo7mrC4RMrqCrDyCyGzUEVxWdJf&#10;ZpfyYT9jK0bHunGxMphb9bHcW6jh1fp0Xi1UU5bgjYN/CKryQaxev4gnL65x9/EDsgc0YOyooo9N&#10;Cnp2gajzMymrTMNR2/C67dBycM0EvT90NiTW34uvy0K4PSyWx5OTeLYwhaaVabxZlsK5kXGYOnrh&#10;Hp/I2q3refXmDs9e3Obx0+vcuXeOq1dPcvTI53x97DCR6jws/dOb2w7fOvv/2VGf/Fhvvi6N4+4I&#10;OfjEFF7PzuDVnGSal2fyZk4kdvYBBKXksGTzJl6/u8frt3flJLd4/OSqnOQCF66c5PiJL/nyy+1s&#10;3rgUB21jpO4EH3U14l86GlCVF4+VhR0HaxN4Ua/l+OA4NM7mfD8miRUqY3wdHTFw82fs3AU8efuI&#10;pvcPef3mPi+f36SubgwXDmzkx9Pf8N2RPezdvf4XWVg6BfJRZxOsfUKwcAmlh54beua2ODi64hIY&#10;golvGEsbCjCwdSZPDlQ7fgYfXt2k5e19Jo5ZLe8/MGLiZuKrP8cpdgLJGTV8vmcNeYOntijWOrFD&#10;L9EeZzfm5kQzJDeErkbm7BieyLNxWXxWpmbD+By2D1Jha27Nx32tCc8so3T4CmHTE5LKtzBnxyk2&#10;PX5F+ubvuX71DKNzGlg2cARr1y1BMaznnfqYkJ6czp7aNH6oSSUuPhw2ZFErut4yWcW72RqYUULL&#10;89v0tnDG2D2cyLxpOGYso+XN99w/9RXcv8PTO2e5dfsCyYXzGDVjPekVjSgCXtlN35yEhET2V6ew&#10;qUpmPEQOuDyF99PD2VSdzrlxlbyYXwmXv8LM2gcD9zBm1M9DO2ARDx7d5t6ls1j5D8TJv4IBi9Yz&#10;/uC3OBTOxHfQfHQy6NDLiI+6WzC5KJGc1DjmlyXwZp6apqmxXJ+Uwa2pRTQvLKPp9Ab0RFWtAhNQ&#10;Fc7BKGozruoVdHUqpL9nJl0tEultlYhxaBn6CePwm7W4VVU79THl4y4mFGVGUZ8TSYUqltPlabwY&#10;k8F0Ud1NVYm8XVzG+b1b6e8UgE9yNiaesew5eZWzj97h5RaCvl8uJu6pdDMO4RPTYP7FQvWLFilv&#10;Pu1hxkddTdk3KoVRKSrebKvhSYMKpifx5rMs3qyroYeRI46xORQ2jGHgpDpGzp7KRz1t+LSXC7ef&#10;v+TRreuoysbSyzpeXEk0It/3uhPIm+a+pnZ07GmFnX84qwdnclw8ZstnmbA0lZY1BXw1u1y0y5nO&#10;5i4EZOaQO6KG0TOHMWZ2NY3zhjNz6RR+J6z+H319CM4dTR/r6Fb+tw8L36TmHgZWfNzZirki2OZR&#10;iTArnfeL83m0uID3T8/IH3mj5xyIQ4yGsMISAopHMmTbcuatns6i5dNYvLKBNavGsmLNhD93eI7J&#10;DSW9jKzprmfPx90sWTO4gqtiXG8WZfNqRTHNzy5i7hGPvp03fVwCcIhKpptTJJEDh/Hg4Ule39/G&#10;kzv72b5hCgOGN/5ll62cta+JA90N7Olr5kZ9YTSnxqfT8vVncGQ2Xaz86WnuyqcW4jK8ouhg5Elv&#10;Efbpa2d4Lpb9+P51bl0+8FvW/OlQTtJFzxZzNx98ggM5M28IbBxI0/ICusgBuxo74xiu4WNDRzmB&#10;B90sA8RNO/Ls2U3u3b2AS3Jj/7ZD/fWhnETf1g17Dw8WVmtoWZrEpRlpdOpvT38rdz7Vs6OzsRuf&#10;6DnTycSOc+tG/sdj8q+H8kcDUuJ4PC2KWA9Huuo7Y+0VQT87PzoZOtHR0AXz4NyWv+vgvx722jEG&#10;ykH+lNq+/ucMsZVUAQWXJRTuaPvoHx/KLG18vXAN8SO3JoXBU3KpGZdOyWgN+UPVOr7/XVei/JGF&#10;sxUmtva4hUbgEBiEXUAAYSlR1EzOonCMhuwhiaSVRxKlCSMwraLFMbVBv+3P/+2hHLyHviG9+5ui&#10;b2GLmYMzHkES6dx95UoiKRiaT1pdEurCeBJzYsX4FNAVgm1AyL+vScoP+hlZkOFlyZ5iL34cFMjS&#10;bHd8fV0xcXAQHORNTG4q0WKA/tGBuAZ7U1qZTUZ5MoVVJWRJTP+rJ1G+6NnHiBRfZ86W+nOtJpgb&#10;U6O4PzNGvKsPXj4CvqLjUZfm0sPGR4wrgP5mQaRkZkqcTidEnUBBuZaSYhVu6vqP2w7bOlzSG7p1&#10;7GVIjIcT+/P8uDVSEN0MNU9XJPNidTKnh4Xg6+eNqZc/qZXlPHh6jftPbvHj1YsCuqLobyeBxjoW&#10;K68gymryCcv8E/iozL6/vhkz0ry5PDice/WJPJ+dwqvlabxekcrb+ckE+Nnhl5xBwcgRPJTY/LLp&#10;Nk+e3eDeg0sSh89w/uwxjv1wgMVrNmHtFvVbVv2hswFOIsxFOaFcHRzLI9GSVzMzaJqZQvMyiQeL&#10;Mphb5I1zcASFw0ax/9AXNL19wMvXd3UnufvgItdunOHM2e/47ug+9uxai3fGuNYTKGf6fSdDImPi&#10;CInwYEZRFNeHxfFqQjJF7hbUR1rycFYeP4xKomM/C6obpzB88hRe8lB3ktdN9yTwP+L19fNc++k7&#10;Tp/8mi8PbGXThqWtXlU5wSfdjelmaIOJkzvdje3oK05NX6JXcFACPSxd6O/gi4O9rcTccCy8Ixkz&#10;a75gogesmTKPt+/v0FC7kvjSpXinTiZM28CRw3vYvm01TprGgf+XnvO/NnfsbUx9bjgT8kJJSIzg&#10;aGMuhfFuzM71ZNHgAg5NzWFXnYbG7ACJB95YhSTy4C1cufeO1eeukT7+CI03H6GqWs/MIQv4Zud2&#10;Du7d0CqHnjLjjoLsJuQm8UO1iuzEUJ5PS+XshHTezRABC8puWVjAc5nVmsHJ9DD1kmATQnDBXmyD&#10;q2jhG941PeDNo5vcvn2CK9fOExQ3AXevytYTGLlFNXfoZcz8wkS+HZrC2KJQXk5O5c0SLVO1nnw9&#10;NIO708ppPrWL3DAvOhm4YhOewqObD6mrHsyHprd4xS7GzLMI+6By1pz/gXEn9lG146vWEyj/dOxl&#10;SlJ8DJOLE8lNSeLFtBxeLsnl3cxk5peqeTc9l5ZDS7B1dqaPpSe101fiN+gHjKMn089tAN0tVfS0&#10;TsLCv0CAmZakGYeJ27lfkpDGA7oTfNTVhI+6WbB7lBZ/Eera7Azejk7jdm0Km9N8uTM9C/ZPxT+5&#10;gL6O/oQVFLNi3yVeNT/lyKmz/MEkka7m0Ri4qOlmHk4Xy3j0BOnptMg2e87//KS7CR16WBAfG8n4&#10;ghiOTCjiw9EJvK6N4M3MRN4tKeD17hX0tfHFNkKLekAp1ZNrdF72454+aCduEuN7x/M7LyTKBdHF&#10;NIpeTppfMhxz7/jmrqLjf+xkxpASDavFWz6YmCGZTRotK7J4vqoEc69oupm64xilpWhsIyPm1Avo&#10;qqV+5iAmLxwr6W0Yn/QLwjmyiD/q+f7WkpX/mIsNdO5tLpmOEScHJ9AyKYWWeZm0bB7KlWWjxEZE&#10;RU1dsBPgW9g4Cf/8gQxcu4aGLUtZvGIiC1dOYeWqMawW0OXj7/Pn0EU5SR8Tez7tbo5K8t9jI/O5&#10;Ni6PpqU5tFz/RjKfEPpauKIn6M7MJwoTv0RM4/O49u4Zz5/u5snNbezbNYVt6xp+O/tfjx6GdvQ0&#10;sKObvg0ufgFMzA6naVEOzYfnY2HrhalrCN3NnLAOSxSAG0xvlwhMQ8RnvZaM88kNHtw6+9cP3j4+&#10;6WNHL1MnXEIEyhdn83ZZBe83ldHDwFaAl6sYmgu24Wpx0cEiTF9Rz2Dun94imebtf//g7UP5ob61&#10;C2WFKTyckUfzqnSBkx4YSKDpbOhAPxs/upp40snYic5mrrzcWPgfP3j7EHgy20kz9sPZRg1N89Wi&#10;fg6YOAahb+8vB3ami0IClP/mA/+loRzkT8lR05Dd9vV//vjTk0cUDW7JGFzaXN6QT0VDNll1Bc3/&#10;Wlqhg5i/JtfksaZth/ivG07JDTXKyR0T6j7YuLmKeThi6yMGHuiPb1w0TkHhOIU5EpYcRqE4Zx0Y&#10;nJhFZWMKZfUacoYmki2UURdHzkChomiis7Kb2y+q7TT/3OGQ1BigHLy/qRk2js7YONlham2NvrkN&#10;+lbO4vKiickuwiMqBvfwaOx8g3EKDBWgL26wOIuq8VkU16eSPUxFpgDOzEEJpFXEkVqeQHSGCmu/&#10;cCwFdVn5BmHtG6DTS4Ha19pO//cPOch95WD9DM0ws7bF2soOJwtTwpwdyPF3JsPPgSjBmNGhzmhi&#10;fAgM9MPYToxFyN7HF8eAYGz9A9GU55Am0DypUk1AfgQhSRF4RkTgG+VP1oBM8gcVklqWTnyulojU&#10;TFyC/UlKl9+mVv99mY2SxCl/2KWvke7WpouNKdleZmxJ9uJ4iS/XBgVzc1gYt0YJApwYJSgwkl2l&#10;fmjDnXDycsPN3UPnKF1Dw/FNVJFYlEfO4HLCsuKxiY4hNC4Mv6A4yf88Sc5MJDktgUh1sEgjAZfQ&#10;MJGewNPcRPKLtRRKbHLRNijq9axtev/2UCbe1ciBLv1MMBLOqz1smKr250ReIFcHBnF1WAQ3x8dx&#10;Z1YCD5dpebwqlcdL1DwTV7U0x4NoQfRuXl74Rcdh5hVAaFY+A0YPZ+r86RRXj6CPURC9zCIEy0UK&#10;Tgijt22MOOMo+lgHYeIm5Bon6lhIXmkapRUplA5Ip6I0nQHFKf++y1N+8GkPEzp1M8BDUo2Bse5s&#10;yfXnTFUAN4ZGcHtULHfHxfBkbjIPBTE9X5XMq7UZvF6VxpulyTyWLGJRsS9hvv5YeQfiqUklODML&#10;7cBy1m5ZzePnN3j+6gbPXtzk8VOFrutw+e275zl7/jg3b9/gwFffoMoaiLGrGmP3TIyc1Ji7xGHq&#10;LHbiJrb11y5C+eKTbob8vrMeVpZW5MV4C0fD+G5AVGuyMDKRu2MSeTJFw/NZkjDMT+P9UgFKAjne&#10;rUjTvTYvzuLZ+FBSvU2xcfbDKjCCxNIKRi+Yz4bd27n9+CZNuhutrYnF85etyYVyIfcfX+GOgv8l&#10;3l68coazF7/l1I+HOHX8a3747gsOHWi9Cbt86Zw/vwiB19v03NQtSgLy+w569DEwx9ZMn+zoANbV&#10;JPDjsAThfqIkJGoeT0yhaYpg1slaXk3PpkkgzfMFAmsWp8A8DSzQ8kWdpFN6NnSzkrjtF8WYeYuY&#10;uXKVqNE8Xry9zysh3YUoN3MleXn64hZPRCoPH13i/v1L3Ln9E9eu/sC5Sz9w4uQhfjh+kMPf7OKL&#10;fZvYuX0169Ys/O1F6Ljf04iPu5nQsbeoUD9LPpFE81M9EwwtzUmIjqYuI5QfBLXfnaThwXg1O0YV&#10;Mqcuh/pCFfMEF28cnsn+Udl8PqOK5UOLyNeKrps40tvBT+LBWBrnLWXKoiU8f/8SeExT8xOO7V/N&#10;m7c3ePruNmeOHiQ6dzlvX9zh+a1znDm0m6ObFrF+3R6+P3iA77/7nK8O7mL3njVs2bT4lwvwTJn0&#10;kWPS2A8mtt4oCZSS47i426CKDyQxJpBUbZTkOpH07mtOt362dHcMYHpdJRtKI8kPtmNQWRoebtYk&#10;JwQSERPNoiI1W4bH0MfdHQNLO7EnN7oau5JTO5a0gYPZv2knb5ru80YkMG/WftJL5vP45XNO33vG&#10;kInfkdDwFXNO3CZ+7AGc85cyZs6XRMaPITWyjhMH93Pwi63s3rWa9WvbpCC+/oueFj7Nn4oEOvc1&#10;ISosiEUFEXxVE8+3dfHyqqEqK5bevQ14MzWFd6vyMOunT7MkzK8kyp5vVHN9osC+xYWS56ZxY3wa&#10;TTumMV08z6YhKXTQs6KnmTeeCZnoe0niVzYDR/VEkqceZtyhn1i/4wgVUxbT8kzU6dVD7n54wtqH&#10;jwkfOJPD+7/n1tUT3D19mprM4XyzdRujBg4lOzKbbVvanhmI/p/Tt/Gma38zPu1pjDYpmZQQHxyM&#10;+mGpp4+lTNbV3YvJA9N4MTWL92vEWJfEMijOg8a8DC5OreDh9Aoeza3k+uI6pmaqCAoIp1mSwFHZ&#10;YRgIAu8kUFPfLRzrcBWx6RO5fPEGb2SSQ3PzoPkMH95e4snpH1CXTSW3cjuDRy1kQGUD9fO/ZuT0&#10;1Szbvo28BevIWbCD0fv24Vg4j6zZG9svoCHJKqyopaehpU59OvU0ZExOPOvKozlYFcv4vDCmSXp2&#10;qD6T11PSaVmSSstS8UKLMmkaF8ayLD+uj0mnaYZ8J+lb80KRxNEVtJzZTaCnO2bOSjrtQT95tQtL&#10;4eX9B+ROOY9L3BZsoiZLZN6KR8ZGHOInYxlRjW3QQIwkpevvosHctwgDz1RmnbtA9qEDjDx6msH7&#10;TxI0cQ2Fm3f9YgfKm096GIgNSH7ZxRR7Zy/mi8EuLIshTRNErjaWsrQ4RiaHsikjUDLnHN5JLGie&#10;mQTTUlhUFcaagencnJwnaXoFLQfn0vzDFrxjkjD2CqK7qSt24UkMnruMq29fc/9DM18ce4Jb7FiM&#10;/cvRsy+gm7GarjZJksqoMXTLpJdNIv0dNXQ2Eik6JKHvoMIpcSR9BkxDvesYjinjPjhrxpn9fAEf&#10;dTPio67GcgEm/KGzKbbuwawfkcFP4jYLEkKYO6KWM1tGcnddFi0nx/ByRzmvNhRztSKKh/VqHk3L&#10;FO7n0rSshPcHpmFmZIZzVDoecTkY+UYTK/EgubqWwLR0PjVwoFPfYD7tG8aoaRu5euUsO9ZPIunB&#10;M04+fEJQTJnkZ1oMXVUYOAoTbBLoYRWry4e7ShTvZiOot5377UP5oGt/U7rpmdNJ0lclu1SepZUV&#10;xjNuUAzVmii25mi4VihRuErDs5pE3s/N5t1SUZ3lOTQtzOGNMvn1I/HyD5aUyocuho4Yekfjn15E&#10;9sjhpFQNpGh0FXmDKwSp+jJ48gCGTa5mzJR6LNzd+KiXAx93d+V/dnEiuXgUm4+c4Pitp5y5fp09&#10;567Q30lDH7vYP598+1C+MHPwRN/Cke4SiD7pZsr/6GhKXHwCe+sLODpCMM84gQ2TM3k7O1l3Z615&#10;WSbvVxXSsq6Sc/PKefHTIUndwull4UF3E1dJoSOx8IvGLTGFkPxCEgbWit4XUj5lHKPmD2Pi7ME0&#10;LKhl6sKRTFg8mNlLhrJgxRAWrBzFinVz8AgMFFzmyP/oZMPve7jpJu+U1GDTNuU/H8oPehtbSxZs&#10;Rbf+lnToYcnHXU3RhoXy5ZBkmoZreD8xlXczxHXOzOHtvFLuzczmxZJ83h9az9snFzCxD8LIOVRy&#10;BfE+DgH0louxDEnAJzUf65B4fJJL6OWpwiO7mEe85iZvuPnkJs/u7+f4D0vYsWUuWzZMZ93qRjas&#10;Gc+mVQ1sWdX41zn/p0P5oYmXurlzXzN6GtjTuY8lnXpY8ZGk/H31HXFwdac6OZglg3N4Pldw0MJk&#10;Xq6p5d25z3l75TCmkjgbusdh4hJIP1sPzN1DsAiOJTirFOtQNb3tQ/mjsQQ67yQsIvPIHTWOptdf&#10;8+7FPt4//YqXj0/z6ukJbt/Yyq7NI7l0eu1/fPK/HsofdeppQU8TZ3oIxO4pmbyBTMjSw5+BufFM&#10;zorh6uJhvF5aLJ5nFi07R/J6bZnkEFYClQN1EVjfxhcjF4EVDr709wzhU3N3+skFdDT2ortVIL2c&#10;ItDzTtQ9n3775gHPXwhifXqNh/fOc+/2ad3EPfOn/65tSn/fUA5iGVba0svMUSbvg5vkve6SrERF&#10;e7F9eI64zoG8WyneSXKDp8uzMRTudhFJdTdxoYtIsJuxI58Y2Ilfj6aDMKG7ROZPjdzEq3iJscuF&#10;mPri4mjGy9111JYkUju89O/j+L83bP917B+VA9vG1bQ4iRfx8XZhXJofuwo9BU5LEFupZU5BCB0M&#10;PURaLhjaecvk7ehh7qazhe4S0DoaOdHNxINP9Z3oqmdPRwNf+uqZsnFqaVti3zCz7XT/+UNgSFDr&#10;SRs/uCU3fHi1MA5rM1Phvh2d9V1xDknCLlAlXHbV3a3qYuxGZwMXibi/usWiaVzSdrj/HkN5TuOo&#10;aZgkdEi4+UagyglHbeN8e22jc9tP/vsMmdjonzkp5CJS0FRXNOePLGqunpBF0Yjs5uSq0mbvjBG/&#10;uaklf3es7RD/9ePnScRXtig3tJwCvfAIDyA+N4bCYUlUjctkyNRchkzK1i0pKx+TTPFILflDVeQM&#10;TiC2KPfnm1h26vp+bYf9zx3tJ7T1cMHa1QkrN2fs/DxFx4Nxj4jAKcQPz0hv0is0MukMBk/Jo3p8&#10;OgMakikY2Xo3LmtIAlmDYsksjCSroPVhmkJtp/jnDzn4JuUEVi6OWDnYYO5gj4mDLSZOzriFReIe&#10;HqZ7fmkXEIitrw+ukgilVqiomZhD3dR8ShvTyRuepLuNmFWbQLpA89TicCKTgkjKjCNZ4sh/ykW0&#10;H9TQ3BIrZzuZvK3kxdaCCJ1xDoomOrOYkORUzFy9sPL0F/LGJThCoHMkuXVayhtTyR+lJUuZ+OBE&#10;0irj5MISic+LwSE4THf70FLIyjcAh4hMnTq1nfofG7pJuwQ39zIwpreeEX30zIRM0DMxx9zRSQCe&#10;FfYeXviHR2ElUMLM1VMm7yP6H4NvjOh2VgqFIzNIH6whrVZLykAtkWnhaIs1hGmCMZcAaOEdiLVf&#10;iO4ZuY1/KE5BQTopKI+i2qbxtw/lAN1662NiaYWllT32Vpb4OTmS6uNMXpCzvNoR5GNFfLgbmqgA&#10;nP38MXdywk44b+/rK3YQRoBaDHRILpqBScSUxRKYG4l/VDjBCWGEqkNIL00jszILVW4mEWmJeMZE&#10;4BsRQmp2gu4C/i4Xq/zhp32M6KlvhomZBb62ZoyMtGdtljPfVPjxU10IxwYFcaAmlEmZXsSGOWFu&#10;44iNizsWzq64BAXjEBRCiFZLalU28aXxBIsn8owLwTMqFJfAADJLM8goUDNiVDn5lfmklCaRlJdF&#10;XEo06XmJ5BX+ahnWf3Qof9DLwrO5az9jjA31ifU2Z1qsO0fyfDk/wJebdaHcGhHOjYYonk2K5cqY&#10;BCbkBeLp64y7jxcOXj6YuwouDw0jMiOdnLoBJMpEPTWR2Ik0kjRJ+IbEoMlIQpuaQF5RItEpGrKq&#10;crD2DUeTJ16pQKO7aVtY0rp4pG1q//aQkH3FLn7oh06i10b9DQh3s6M2xJbDOQH8JBy/WhvCLeWO&#10;8/gIbs+M5ck8FXcmR7KxyIX4UC98/Xxw9vbD2t0b7wRRlaIy6udPwiU8VhL2cPrY+ItdhEkyE0lw&#10;dAax6kQSU+OpGJFDXm0ZtoHhpORpyS3VUjJAQ0lZEgVF2v/YBSg/UlZd9JSU0dfOhjJ/W7aonLlY&#10;FMClmiCuj4nm7nSZ8HwVD5W7zQLKni1M4sGMeLLDnPHw9cAzOBQLMUQfVQqqAQOYs3I+uw4dxCMg&#10;V4BbCF1MQuliESwwOlx3t7m3VQgGTgFY+yRg4hVFaqFE5jINpRUZlJenU16Shkvy2A+OmnHL26b5&#10;50OZeIeeBpLjGuFqbUVJqAerMrw5VRagu8d/Y7RMvDGOB/M03FusFiyfwYt1KbxcmsTLmQmsLQ8h&#10;NsIfe79AfOLVeMQno62pZe7yedy+e4Gnz67w9MVtHjy5x50nj5mzfB22nlpMnOMwclTR315LXxsN&#10;fW3DMZacwF+VQM6APMqqM+ViUv869x2SG7yVLz/pYYyJsQVJwS7M0nhyqNCXqzUh3B4ey60xMTye&#10;qubJohQeLUvi9ZoMmhRaniL4XsOxkUHkR3pi5+6HtzoVU/8AcocPl7x1Dvu/2MqLV3d49vIGT5/f&#10;0t1dfvDwim5J7+VrP3L91mWuXrvC5HkrxNUmYuSWJimmFiMH5TZ5lC5TE5T6l2OA8qGy/PeTbkY4&#10;29pRLQa6MTeAUwNDuTkkirsj47nXmMjzGVqez0/h+ZJU3aJm5R7/2+WpvFmRzIP6CBpTvHB0C5CE&#10;PISgjBwSSkoZMnkc6zev4lXTPd2CZ+X2+NPnN3W3yB8+vioXcYlbd85y7cYpbl//idMnvuLzvRs4&#10;/P1Bdh84QO3oybj4xGNk/1fu8ysf/qGLIR266xPu5UiDNog9heGcq43TTf7eKNHxCUk8nSFqMkcm&#10;vFC5q9B6f19HS1MkWU9gX3UQNjYeGDh645OUSkr1IAbUj2LxqsW8efeIpnd3fr4A3YJqkcBDobty&#10;ATfvnuPK9Qucu3Sc0+cPcerEYY4fO8jhL3eyZ9d61q9ZTPnIac3KLc22abdO/I9d9fldZ0M69TQi&#10;PtibcenB7CiM4mxNoniXRB6M0vBkXDIvpqbQNDub1zOF87PTaV7aSm9WpvJ+mZYbo8KwtzdF38xF&#10;PEc0tVNmMnrOXOavWELTe5k8d3XrhRQpKPf2lQt48vQKD5QHFPcvcPvWWS5dO825i99z+vQRvv9h&#10;P4cP72H/5xvZtWPNL3eV24du8sL1P3TU4w9d9LGWSOrl4MCU0ji+Hqbm2sgE7o9O5OHYJJ5NFg4r&#10;DyampPF+VhovF+TydlEGrxdreLMgiaaZGaSFe9Hf0RfHIBXasmomLl7G7GXLaGp+zYt3d3XrkZQH&#10;E8oFKHbwuF0CDy9y5855bl07wYXL33P2p+90Dye+Pfo5Xx/awd7d69i4/lf39ZXROnkj/mcHfXob&#10;2VCYrSGvIBJbCfUxHvZsrU7g1JA4noxW8bwhicfjNEyNdSbJ3YEiL1N2VUdxZ0oWx4dEsG9AAPNK&#10;xJ+b2dNZz04AWw5Tl69l5opVPHv3lpfc4w2PRIVaV2wpF/D6xQ2ePbsrxvuSR7dvMKYgmWs/HOD8&#10;uaO6pfPHvz/A4a926ri/Y9sqBjfOanbUNO5U7ijv6usQ0aw8kFNWu3fsY06Hfub8XtxlZ31DAoP8&#10;ydaEsrQ4klsNaTydksmFcanMqytgxqBcJhQksHpQCnuHZ3N4RgUbxlWwubGQPia2/KF3fyz9Iikb&#10;2cjoGXM5c+MCb5uf8q75IR94wasXZ3n96jbv3j9g/abjqHOGc+/6UZpu3uHlpa8Ynl/J0iXrOHXs&#10;AN9/s1s81jZ2bl/xi+oo/3zUTV/3NOXTbmZ007eVSZujKSjEwNYLAxtvehu407mXPX36W2CoL6+G&#10;1oQER+IVEEA/Oxe6Wbhg6OBK9aAqRoidWDoFY+MehGtiBj0tPcivq9ddwNmzJ3ly9SjvWp7y7PpF&#10;RlZP582zN5w79g2N01bz6NJrcketJaVuJ6Gl6ygZtY/Y4iUkpIzi2yNHRHU2s0P0ftOGJb9MvmMv&#10;Zdm5EZ/2MsdaUGN0lBdJ8SFoE0OJiwsiIiqMLj3sJBJ60NHcls9rsxgcZUd5chj+fo6E+TnJ7yIo&#10;0iSwf5iKyNAATD1c6WMZxEf9bAXmxhGTW8GSJQsZWVXNWx6AKFBt/Vd8dfgc1x/fJ3/kbrTVK8hZ&#10;coT6PRdQj/2KoRsvMqJhG4Nq1rNt7ga+ObiN3bvXsHXz8l8mr6hLX1NH/tihP9kJAcwuimZKYQT1&#10;OUGkq3yJU4cS4+3Oldn5mFlaio+v5cuKMKamh7BiSCGLh2Wxa2wG++uT2TVIy+jcNE7PGYi1qSXd&#10;jb3oZeUlGGcQmvKxDBixiCdND7n1+LpIdw0Zozex/+FzUkZ8yait3zPz5mNKj15ANesbSvPGcuvc&#10;WWpSGxmXOYLv1q3l0I5l7N7R/hiobfJGNu506NOfwSnh7BkYw5HB8RyrjWdxuZqYBBUbhhTwXjDN&#10;mYVFTM9T8XZOOhcmpHCxMYXHswto+UzFu8W53JpZRlKoP1fn1OBp40BPE2/dPfugjBK8kotxSxxH&#10;9dILbHvVgn/6eFbs/JbvTn5L04t77PlyB8vOfcOEH26QP2AqN66d4qZ4nCObv2HFmFl8t28XpWmD&#10;2LT6V5xXHr517muKs2cAlWkpYpyJHK1I4OQgNYsLVHTq1Y+tI1J5PUd8/JpcHA37c3+2lpYpWt5P&#10;SqRpShIt87JpmV/I3TnDsRA3+2L/YlzsnOhr7ktnIzcC04uxDNLKhFcSULIT55zlfHNsPy1NFziw&#10;bgJNby4xrqKOR/eu8O7RdW7e/IFbt89y8dIJlq7dT2beUmas+o7k0mVEaQf9Mnnl2VUX8TCdellT&#10;oIki0N4WWz1DrAz0sDQyI1Uby9cjU2lemCkwIJOXa/LxlrRw/8gC7s+s5OGsgbzcUMeRSVUE29rz&#10;9PY5Hh5Zh5+LM/2VNV5G3tiGJ4nuqyisnMyH16/J1k6i5eUJ3r+/wIj0DIm6dwnPmMqEJSc5cOAY&#10;gydsYe/Ra+w5dYbi8ZNJnrqZxq++wa9qFpENq36ZfH/xycqDN8XXDxWV2DogmW+HpvPNsFSmi+6P&#10;KYvjzCi1bvItAshaBIhdn5DA9NQwdtYkc2J0IdemDqBpbiUvN0/g3fUfeHZsC/ER0Rg6BtJBOG/q&#10;F02kupYPj59Q17CGlJwxXD53gndvX9JYPpHJM5ah51xHX5cMbL3LsPMrwimmlJmnL7P94g+M+f4w&#10;g/ccILBuBcVbdv8y+V7Gligbjjp1Nyc9WcXikhgOVsezviySUrUHs4ckcXd8JnyWQctSLc1LlPcp&#10;nJ6Qzo7iWF5PTadlWhYtM7Jo2jySdz/u5eZXG3GRrKi3hbhZE3esQ9TMm72M9OKJOGfuwzZ2BsYB&#10;jThqVuGiXYRF2Aj0PFMJSWvA0DsVc688+jur6RtVxMSrF6g/f4KYqSso2XYY34ZFv0y+u/h15ZH/&#10;H7pb0LOvJdVpUcwpjKM6J55cSdWqM4XzY7N4L0b6dGGegLMEWmYm8Xa6hrmFwRweksPL6fk0K489&#10;N4+l5fRuvlw1lf6egRjZ+mPkEoKbKoeahk2oa/cROeI6huHT6OszBrOACfR0L6GrZSL93bPpaBot&#10;cUNNN8sEDJxT0HdKRs8+GbeSWfw+cAhOQxcRu3vrL5NXtjgqT0b+0NWYf+loSGFqNAdGZFKY4E5S&#10;QhDFmkSq0qOYluDNmQFRvJmVAbPVvJULuD4jmwnZgRwZJfB4RgHNm2TyR5aQn5aIiWsIXU2c0XcO&#10;JHnQaM6/fc/t96+59LiFktHb6eNZKYlHumD1AjpZxdHHWot9aCU9bFT0Ux53moTTUT9IYkYGXc2j&#10;cMydSeiWw7hOXtM6eYekBne7fx3yQXlWq2zC+mMXU7x8Alk7NJFVlTGUqGOJ9vZkcrqWfVla7o/Q&#10;0jQshYejM9mVm8SG7Ai2ywVdnZHPq7n5oKjN14voITDD0j+G7tZemPtFESDYXlVdJ1hnMLtPCyh7&#10;85ZLtAhc+MDCmfP5yCwcI/cckVIGXUwjMfVMo6tpKJ0MAnSLkzraRNHBLJHuLtn0cP7VE0PljRJh&#10;P+pipnuo9ke5iOLcWFGVFBYNjCXGxZ3PRubT8sNkWs418kCSkJYvh/BTrh+PhydxfkioTDyT5sX5&#10;vNs2klfHttHNxEd0NpDudj6E5pWTM3wk6oF1/Et/kXJ/H/5HV0/0nHIF+t5k+YgItPs/Z/D3V5m/&#10;cqfEnARJ0jX0MAuT36hFbWTSprF0Mo+gi5Bd4sgPjtrxbj9PXlmn8El3U5QdasoF9DGxY1p1MntG&#10;pVMQHsSQUHeebhkqFzCRUzXevBgmKHN4mKhPEq9maiRI5fB6RQnN26fh7+7OR4KH+tv7S3AqIzCr&#10;kIIxw4kvKqRy4gBqJo0kc2A5n4iddejtyu+6u/GJfQJbvr/Fj5cFJr94wfMbD1i5ajefOsRIsh5F&#10;N7NYuphF0dk8/BeuK8NJ2zDdLCi3RXnIrPj7Dj3N6dzZlqCYaMbVqKgrjGdYZCDnBmRxo1DNo6p4&#10;XgkUUJ7RvlXWLUhkfb0iF5aWc3zVdPTsgoTzwlkHfxyjNXinZDF09gzSawcyaMpg/tCzL8On1TB0&#10;ygDqZ46ktKKKTv2M+EMvZz7pI1HZNIS1+47y9YkLbL1xjeNXztHHQcWnRkF0t4z47eSVoXxgYOlI&#10;d30LuvS1FqBmLgZsRlxSNEuqtCwW2jtUzZWRkozMy5WJSwa1RNk3K+5zZQ4tK/J4tK6W74/sEwMM&#10;pYe4R2VxhYl3OB5JGYTk5gnwqqR66ghGzhpF/fQaRs2u0q08Hzl3CJMlMk9YMpwKSdj/2LcvH/V1&#10;4196ewsTwsmfupYOJsIQ8zDdxJ014zq1Tbt1KB8aOYc1m9gpW2KFA71N+aiTOV30LJlcquHL4Smc&#10;HyXucaKyYyCd95KEKznse+F4y7oKXq8cyIFJpWzZuhUzzyjdA2UFDpv7xOAam4q2dgh+6dniKodR&#10;OGECIz4byrg5w5gwT3kyXs/khcOYtmQony1XnowPZfHKCYyeMFq37OYP3W34fTdnft/T/c+53j6U&#10;L0wd3OhhYEHXftZ8Igb8aVcbEqMiOChe5s5QFS2SSSF5LHPEXS7MkuS7nPcbarm3pISXP+1nytQG&#10;rAOT6G/pqXu8b+wcjLlvFOGF5bhrUwkqGEAfgQmj1uykdO0iGnasZMam+SxeMYlFy6fw2YppLFo1&#10;iaUrxrBmpdDacaxbO4kZs0e3c92nbbq/HY6ahu9toip063R69rfVrVPr0M2Cjl0tWCRqc0vc49sx&#10;GpieybsZIoHZhZJ0VwlELuTV6kFw5yfGDKsVF6nFwNoHfVtf+tv6iLhdMfKLoKRhBi7x6fR2j8FM&#10;U8St5nc8eP+Kw/du8/rpjzy+v5t9uxawY+s8Nq6ZyLpVjWxQaIXyWH/sX+d6+1B+0NPQil5GypoE&#10;KzFeCzEwsYVexsyqq+RQTRHnxuVzZXQuz2al82ZJNo8/S+f57gZ4eplZ08dj5S/h3T0CfRtPzD1C&#10;6WXpjoFnmETTaGzCNHSw8MMoKhMrTTFXPzTzQtLAt01Hef14B8/vbuLxrZ1c+mkju7ZMFvg7nq2r&#10;6//9ibcP5Ye9je3EXdrr9jV07G4mF2Enbs1K7MGB5JgQxmaFcbY+XnRfw6vFeXB6I00/7eO7g7sx&#10;8NJi5hYpqaEPRq4B4qt9sROvY+QfiXVQEp8Ye2LkFY+hfzqOqiKauMq7V5/DiwO8fHySF49O8eD2&#10;AS6eW8y3X87STVwS7uFt0/u3h4OmsUL5g25irMrkO+vb0VNPcls9G/Rs7IkP92dKQRhfjMnh6oR4&#10;ni0rp+XCDlq+msrJnUsw8tWIjw9ET1TGVHJZY6Eejj6oqoZj7BFLB2N3+rnE0Ms1Aj35rU1EkkDj&#10;Ozx/fVe3FuHJw1vcv32B+4LpVZVT/vYF1k6axu+UP+pr4kJPYwe667ZH+GHh7IV7gC8zKzQcbCjn&#10;5uxi3qwdRPPBabzdMZgjUyvpbRdGT1GNvlbedDKyx8A1iKjCQZiHJNHZVPnMk57WQZIP+9LbNZI+&#10;7rE8eqos+X3Ii+dXefzwKg/vnmXEzNV/38pwZShPr5U/7iIc72nshKGdO4bKOvygENQRgUwtTuLJ&#10;ohpYW0XLxmqa15cIJkoR/+5HN2MP3VburnLRnU0cRV0SsAvX0snYjU8N3elq5kcnU18JOoJd7MP5&#10;6dt1tLy5qbt/80gyqbTB8//+ibcPpbCGcpCu+jb0NrfD0s0H54AQolTR5CT68WhGOSjrMNdIsFqW&#10;QUagEd0MneglAaqLkSNdlTU8Irne9j4S5j2E6650NJHvRO+7iRS6mUiCbuHDw89Hc2rrOJwcjXU6&#10;/g9P/NdDOZhFYHqzqXDf3ieIcOF8WWYEqzI9YZEkIisFKkiiYm9kRMd+dhjZ+eu8TVeRWAexmT5W&#10;PnQUSSiT727uI68udDQWdywXpi9/07SljIerC9onPrLttP+80c4R5W5YYGgQs4YXcmCYluuTVLAq&#10;mbcLVegbKFHZAT0rL0zEy/Q0d9ctYexhoexRctYtXelh4U0HAyc66bnTsa8zxzcM/edz+6+N9hMZ&#10;OgQ0LykM4+7kROG+iscSdXsqqqLvgrlzKH3M3LDwjNTBBD3JZTvLd8oG9H42ATJ5ezrpO/88aZek&#10;BsO2w//XDEdt6+Y3hT6rK2z+ZoRKEglvcakOYqyu9FGWBUsm1cXYBcFNOpXpZRP684IJhdoO9b92&#10;iGtd9etJ/TWSC77X9if/5w1lD71c5Mo/veh/hBSGOSU15rSd4v8bjuqxwb82m1+o4YNLbGqzT7Qf&#10;SflqCuvSGTAynUGNuVSPz2DQhFaqm5xN3ZRMaidnUDM+Tb5Po6oxlcr6VMpGaykZqaF4hIbCYWpS&#10;qjKa/bPrfrPY6mf677bU7T9j6DaU/uai6z/Y+IU223o5Yuftgp2vGw5+HjgG++IbG4NnZBju4aG4&#10;hobIZ+74qbxILlWRU5NC0dBUBjYoi8HyGDItlyGTc6iZmEnVuDQqlIVhYzWUjtFSOEpL7jAV2UMT&#10;dOXBlHVWyq7HrKpYcgfGkV4QQXD6n2/r/C933v/s0b6itJ0c4mtabFwdsHZxwNLZSVcAw8zBHnMn&#10;Ryxd3LDx9sElKAgH/9b1XsrKoaBEDc6h4dgFBuAY4ivCCMQ1zJ/wlBjSK1NIr46jemIWtZNyhZR1&#10;YbkMaMigbGwKxfVJ5IvmK0zPHqIs/lGTXZdIRk0cGdUxZAyIJLMonKziaLLyo8nIiyFTKCbjl22o&#10;rfRfuGr1Hx2/nrgk5QLqrIXJllg4WmJpL+9trDCxERBnI+DM0gYrd08sPSTrEtQalpqJr0qDT0IC&#10;LmGRWPkE6ArcWfn4y/dBIhRfXEJCcAgIECEEiBCiSK3QitbnMXR6HtWTMikT5hfVp5A3Uhg+NPFn&#10;jc+ui9cVxkuvjhXmJ5A6IIbkkliSi7U4BytVOETAAT5ybHkf4oNPTCj+8a03u35F/3zw+I+O9hRA&#10;IevwohZlb7GhhRWmVsJkc2shC4zNLTGRVxMLa4ytbLFy9sDY2lm3ocJEULe1ZzCe4fF4RyYQFK/C&#10;JzIGMxd3PMKjMHOV7NLFS7ezQ6ly5xkRL5YSoPsuICGetIpUcTM5FI9JJX9kMlnDNEJJZA5NImNw&#10;EmmD1CSXy+8GqISS0JYkCilr+aLxS4jEwisIc+8wLH3DsPJTKFzehwopa/iCsfMLxT6g9cZdO7Vd&#10;+v+60Z44KtTbyIJ+Ribom5qjZ2JBf0MLjEyssbQW5kpiaCapiJ25DY7WQrbK3mkrHO2ssBWy0r1a&#10;4+Xpgn+gF2HBfngH+gvQdsHK0xMjBydMnd1xFJfkJBZgJ5agbAhXqhDZyWeBSaLhtcXkDcsW/55O&#10;ao0GbXUSiQMSiCyLJbYknhBNKIGxIXiE+hOTHktcRiyB8f4kFSQTmarW7ZZ3iQzB0t9LmO6Lrbg6&#10;Sx8/YX6oJLWhOISIFYgrjNYk4J0y5Oc48R+qj/XPHO23GxTq0FNPt6ZR39QWA0W7LSywsTbHz9GC&#10;RDdzsnwsGBBmw4hYR6aqXVme5cNnCfaszvBmntaNoTEW1KY4U6p2IivGjtQIB2JD3PH18cTZ3Rdr&#10;RzesnVwlVrjpYoOTMNvGy1sCdAC2foG6HfpBmiTiC9NIr8kmrSaVxPI4YotjCCuIwSsjjICUMEJV&#10;4XhHh+EWFUl8djJRKXEEJQSSU5FBVnkq2aUp5JdoJQaoySjKILNMYkqZFk1+upCW7PJswmIDScmQ&#10;oJ2ZSFaOirBfBWuX9Ibft7HnP2cIYhnQfrJOfc10O0K765nQ38AYU3E1rnaWBNiake9tx4RIFzak&#10;eXMgz4/jJd6cHxTM1cGhXB0SwvURQqPDuNEYw63RkdweFsnNUSr2VITSmGxPaqQt4cEuOLi76oKz&#10;lbMzLn4SFzyE6Z7ikwODdFUEvGLjcI+OISojg/iCTFIH5pE8MJOE0iQi82LxTY/CKT4K95gIItXR&#10;RGtVuIZEExAVi0dQAOpMNUliBYmacOJUoeQWqvGLcBe3F4m6UCuxIQvPmCiJL/H4x4kFpcWjzRXm&#10;F8STU6wiv0hNQXESPqnDfhZCG6v+uaP94Hqu/9rcqa8R3fub0KufEYYGBjiYGxPiakOmvymDg8xY&#10;LRp+JNeH0yW+nKn05eJAf64L8+8MUbaqR3JndDi3xoRzY1wEt6ZEcHdGJJdG+3F1dChXxkSzuiKM&#10;sjh3ggPc8PLzxNNLfL+7Ny6i7ZbOrth6++IXl4h7VBz+mhSic/JQl+QzaPxIsmpKcI4KxtzPG/fE&#10;eCxDYzH1CsYtMARVUibhEal4BkSKNbkTr5FYkJFEarqGFHE9qZlRxKcGi3U5SjBOJqeqSAQdJsE+&#10;HJ+ocFLyNQJPVeTJd4UlgqhKk3VUUiLQtqS1XKtC/+Fbrv/eUKofth9U9zRXeaqlZ0ZfPWOcrCwJ&#10;EhST5GlFaZAjn8W78XmaH2cKgrlcFsjlgYFcqgvh4pBQLg8L47ai6RNjuDkjjtvzVTxamsrj5ck8&#10;XprEk4Uqnn+WxMPp8Rwd7MvkNHcyY/11ddk8vVzw8PDETwKsd2ikBF83gZ+hgoxSicwtIiQ3m8px&#10;I5m+cj7Dp04kqWgg1j4qXa3IXkolB/MQOpsF0MXcj+4WAXQ3C6W3fN7bIoj+NgHo2QSibxeIgZ2b&#10;xIYkCoeUkze4SOBsiW7hvFO4aH1mBmkFqeQVpegYXyKuqqRCI69qiss1lJVqRQAaYrIG/HOsQHmU&#10;ohzEMrysRVnDqyxC7tLXGCMDMzxtHEkRrSwLdmWaypu1aYF8m+fDueIArlQE6lZUXxkewY2xcbo1&#10;vvenCLPnaHjwmYb7i4TZCtNXp/J0XRrP1qXyfGUyzxapeLFQzaOpcRyqjWBQjBOJkd74SwD2kQDo&#10;LK7GNTgMh6AwzDz98UtKJyy7iLiiARQPqWP+8jnMWziZi1dO8eDJTZ6/es7zl684fe4KS9ZsJ6Ow&#10;DmP7UGG0ip5mYfS3jaWvTQK9rOPoYxtDP5s4+lrHiNBa3/ez1oqQUulnH0t/uyCsPPxQZaeSU5pF&#10;vsSK4upMSqrSKa9MpXyAhgFlKgaIyysq1vxsBW2s/NtG+x/3c4pu7tDDkI49DenR1xAzSzuCXK1J&#10;8bVjaKwbM9TO7Cjw4ocyPy5UiU8fFMrtoeLHRyn+PIbbY2K5Oz6Wh3O03F8otFTLvWVqnq9J442y&#10;VnldOq/WpvFqtbLoWkPTkmSYq+ZWYzj7a4IYqXEnJcKbIB8PTJ3cBINH4JOYjGVAKD6aNOJLK9HW&#10;1ZBSXcGcVYtYvWkV3584wovXj3j6XKmHrCxOvcOTp3d5+OQ29x/d4M6Dc9y4d5Jbjy5w5+ktbj65&#10;wZX71/ju9E2mzd8kDB6EjU8c+g6hIoRIEVayCEktQkiij51at1Vcz1nISQRlE4SJSwjmLpIY+voT&#10;lhCDOl0Su8KMnwXwVx8U/qXR/kc9TP2alUIXytP/Tt0MsTK3I1JOkCdBaYzai6WZfuwrCuZYeSAX&#10;6kK5rmx8GBrNnRFx3BopjK9vKxg9Q8vj2cm6ReKPFyfzVATwcmUqTavTeS2ke1Vqqyjrrpel6O6o&#10;N4mFXG2I4vPqcAapfAgUCOjsE6zbBesYJgEzKQVLsYDw7FwqJ0wko66asfOms37bOjZuWcmrtnWp&#10;L17f0tVlffbypm6R+ZNnreu0lYW2j55ca110/uiKrj7L/QcijLvnuXHjDNevn+XkyW84cULo+DHO&#10;n/uJsz9d4PjJn9i19xCjxs9GlVsjWXkq1h4qLF21mIhwTJ3VGDpFYOQcJa+Rv+QG/9YG7PYhwUKX&#10;XvexC2/+QxdlFbIen3TTw8jYjAA3OzJjfBie6MX8dD925gdxpCyMc7UxXK4R9FInwXR4LPdGJXJ/&#10;rJoH49S6GjAvZqfp1oi/nJsqbiWVV0vSaFqawfvlabxdIUwXUl6VRe8KvV6m4f1C+f24KG6PjmBN&#10;eRARXuaYWbjg6BOKsasv7vEagjNy5FWNqnwAo+bPZcjkCWzYtYWV65bz8v2T1pXNb1rXl79susmL&#10;V0odGRFG22L5dlKEoCyavyd09+Flbt+/KJZxjmu3z3Dl1imu3DjOpavHuXDxOGfPHePM2e/54Ycv&#10;Of7953x5cDP79m1iz+eb2L5jA5/v3c3unbtZs3oD02fOp7Si7tcW8NsFCr8eylIR5Ucm/tktH3XR&#10;5/fKMqnOygJ8I5wdXYkP8KAozo9xqWEsyYpgd1EE30mafm5wAleHipsRuj9KrVuYf2+M+PgJGh5P&#10;0vB0WjIvZwrD52Tweo4wf55o/bw03oslvF/aulj//cr0nwvzsCSF5sWZNIv2v58Vw4lh4dQnK6Us&#10;PdCXhM05RFyCszdOkfFE5BSSVFFJzZRplAwfxvJN61m4YhE3HlxvW9zfWsDn9VtFCLd1glCWmSvU&#10;vuC/XQhPnl4TQVwRS7jEvfvnuSsCuH33LDdv/cjV66e4dOUkFy6dEAs4xo9nlYI/h/n++BciiP0c&#10;+24vh7/cwaGD29n7+ToRxAq2blvOps1LWL6i9cGzQm2s/u1Qtr61/0C39r6zAX/o1F9HHXubYmXv&#10;jpcgDk1sGNWZAcwfEM3m8igOlsVwalACl4cmcHN4AncUrVfW5tereThOw5NJou1TxKdPF+ZPE5qa&#10;zGuxhnfTUngzQy0C0fBmUapYQYYwPp1m0XxWqGkR5PN+UQLv58fxbKqWNRJPAjzsMbf0orvy0M7J&#10;CxP3YByDY8mtG8mAseMZNWs2izZupH7yJJatXcnLd4/b1veLAN490C2R1wmjba1/+3p/nSWIEB6K&#10;W3qgbB0RV3RfLEBxRUqFpVv3z3Ltzmmu3jjJlevHJaAf5fzFY5w9e/TnYkXf/3CAI0p9/a926Yqk&#10;7tu7QSxgLVs2LdOtUp84Y47Oo4hnaS0F/uvRznhleVo783/X0UBXMr9bfwt8BdplJseRnyTJjasd&#10;psb6WFkakxDkzjTJJL8crObk0ETOD0/khtBDEcLTevH3DVqejdfyaqJCGp5PSef6+Bz2lESwvCCM&#10;pQXhLCsMYU1pMFvLfdlS6MT3g0P4oUqQ04hQnorFvJiVy/dDoqlO9MbS1IauZg5Czrr6hu4RSQSo&#10;0xg6dTYzVq1n2rIVTF24iMENDbxofsPTt/d5LlqvVIDSCeB9qxAUAbQLQdkxoiPdvoVrPHmiPLi/&#10;xtPHt2l6/oRjhw5wWXz/V9tWce/qCa5fO8X5S8c5f/Y7zpz+hlMnvuLEDwdF+/fx7Td7+OrL7RzY&#10;v1lXClfZXbJti7JNYBH+WeN1PP55SZ0ylEWNyoe2bQsbP+mulAMyo1NPCbRCSunWPobmeHq6oY4P&#10;ISMvnZT0BJKSQkhSBZIQ6UpxSiCTFUaWRbK/Opof68RfDxetFd//vEFIqXU0Ip5dAyKoi3InK8SP&#10;Sk0YC2sy+LIxm/MilNfLini3JI8PSytoXlXB8yUDODUlh7lpTuyUuLK+NopoD0f0jK3o0d+Kbvp2&#10;dLF2FAEkisupZ/TsBYxfuJyG2fOZuXwVd54/40XLC162PKZJ6G1zKynu6I1SiquNdBtGmuS9WMFL&#10;QUZPn79g9eYvKKuawuFjV7h58xzv7l3k5qEtnFo/h2fH9nBw7TwuiPv56Yy4oNNHOH3ysG5TydEj&#10;e/jmq506AXyxb7OuP4NSumvzhqWsFTTWruStnJfR/oF7QAzK+pYOwnBFCJ8KylHQTk9DMXNrH7qb&#10;ONDDzB4Hyfj6WDrQydCCLobW9DK1063I62tohZ2lLcl+Xswq0LJ/TDG7hqWwoiybwbGBxLlb4yLW&#10;Ym1sjHkfPfobKruJLdETFGVgplRXdMHYzhVTW2eMHV0wc/HAys4DRycPXQVGx4AgSZ78BEWE0cPU&#10;l34O3kTlVuIaqSW1YggN85aL61lAxahx1M+az8EffoD3L2h+91AQzx3eNz+l+f0jju/bzrPz3/Hi&#10;/k0u/HiFF0+f8JLbXLtwioeXbrDv4FmiYkezdOF6HboZPnYJFVULKa74jMohaymvW8DosTOpqqwX&#10;vL+AsurVJGtqOfyNxAGxhm8O7+Kbr3dx6Mtt7N2zlh07VrNFtF/ZohSQ3ar9v6lcpJDCdAvHAEmm&#10;lFVRprrNM590VWqoOWFu76QrWuge4E9QdDiOXh6YCOa3tHPGxcMHdUoyhibOdO3tRJfervQ0cKSP&#10;uT16EiR72PliYuHG6GJBJdkplGpjiAoORJWiJaW4GANhsr6TJ6buPrhKFhuVkkZfJ2+iY4P4fEo2&#10;52YVcmnJNBwsHPj6x1Ns+GIfRh6SmbpH07GHPZ/o2erWR4QkF1I6coJkp6Opqh/P2WNf8N2Gz/jw&#10;8DzvlELWzY/grcSAZw84fugOlVXryMwax/Mnr3krrujls/t8d+wUEz/7iu3rLjF22A6iitaw5Rpk&#10;TlxPyICVuGcvxa9wubxfx/ANN9HU7sUnaSGxuSsJV48nMryS/JRyvjvwhW5/jOL/d+5aw66dSt23&#10;ZYxv9/26esqahiTlP+bBhS0Kw/sYO9K5j4VOAH8QbG9obY9/iBepyUFkJ/tTmhbEgLQIqrKjqC6K&#10;pSQvBq02nLDYECI0EeIOjDHob4OPoxs+znaSDffHzNaJNUNyuDMjm7OTUtg6RMWi/FCm5gUyviSa&#10;CeJ6ZowsZeKgTOaMKmbqqArqKoporCtlfrWaDQNj2FiZRHlyLGaSZRbk5KIK8sTAwoqP+1rwUW8b&#10;Yb4n/e39SCisITSzhMDUfNIGjOGb4y/ZvPkoLbzhvfj8t+JyPrx5wrixS4nLWUhO7Q5qRq/ku3PX&#10;uNvygbm7f2Da9mdo6g8x9shZpp97hXbR90z78QFTf3pA4Lg9mBWuoHbnbaxU1Xzz3TnuXLhFUUYd&#10;pemTGaQZw5Fla/l212q+/Worhw7s5PPd69izc5XO97dv0FNI0XrdSoG+dmHNyr4fZSW+q3+U+Hkj&#10;0X5DQoICqEqLZHZxFBurE9lVm8yO2iQ2D0xkU0UCKwYkUp8tQkhNIDVVRT8jc0amxvFgRj4Ppyrt&#10;fgaRHeyEg01vLs6o5sPcTB7NyuGbwalsq0lkzYBINlQmsl6Os13+f7hRkrH5ObxeXsjTBUWcGKLh&#10;1Ihsbi0aSn1xDuFeEohnVrJ2cLK4MFs69Lemu5EXXY3d6WjkiFdCFgmlgzHyiSA4p4K4gol4xgyl&#10;aOhy5q87wZGLL5i162vWf/+YyIwNBGumUzBuM5tuvuTz54+58PwVI+ZsZvzyL5iwZhuHXjxm2ZOb&#10;TH/6mJjN+1l4+wODFnxLfvlcTnz3I1fOH+P2+ZN8uWYvY4rG01DUyJi0Wk5+vpcf9+5hYd0EZo4e&#10;z6Fdn+vQz4aNS3/FfE3jOeVNLzMX3eaTDr0MJdgaEhqfxsddepIYGcbQ1FjmZ0Swsyyaw4PiBVpG&#10;SUCN5VxNLCfl/6uKY6nJjtGVsbCxdWD9YAmeU7S8mani3dosHq7OpNTbgxBnZ+59Vk3TzFhapql4&#10;P0MSqskqXk1K4tWUFF5LPtA0S827eUJLMmheUsSbecXcm1vF24NLcXSw4szhfTzcMIkNdRrcxRV2&#10;M1f2RCldR7zpaCjnD1IRml2OvmcoTjG5JJbNxSVpNg6ZK8iYfwXrgVuJn3uUcV88YMu3x2h6/SPv&#10;3l3i8r19fHh2jitH9/Cm+aqgpGs8e3qZZ02XuSlQdNXu3cxfu51d+7/h6cP73L95hhvXv+fG1TPc&#10;u3aGm+dPk5dawZLZB5g2WAQ9YQ07th1k5szlRASXowooZdv6vaL5O35hvuDO58qbvqYSTA3E3fQ2&#10;ppcEUQXh6O7pdOuPva09akEnI7PiWVCWzFZxE5vqUtkk2ruiQkN1RjTdLA2xsbOgtjyNfWNSeDk1&#10;nbfz0mnZmMXbZcr27RQmFYdiYqPH/tp8nk4v5K3g/zeT1bwVAbydpKVpoiRXkog1L8iHhXk0z8vl&#10;nVJIcdkMSlMziE5M5sPj67w4tJpFlbE4mCu1S9zpb6ksqfSks5E7ei4hOERpMfQOwSpMS1jOeLxU&#10;UwmIn8K0+YfYuvccIfFzcbeL4fn907xrOSqB+EdxS0c4tHoKz88clbggGP/ODbIliO7fcZIVs1dz&#10;4+xZXgn8fPHoJieOHefO7Qfcun2Fi9dOc/baCY5dOE3t1GXE1y4kedQarFMmUrt0P1O3fUniyLXY&#10;qUZgkVBF0ZzW7VbtzP9CeWPoGNysLABUqk4qGyGU8pkde1uiTdIwOE/FuHwNU/PTmZyrYUa2ipm5&#10;sUzKjBCMr2ZCoZaSBF/Kxf3Mr0nm6HCNaHEmLQuF8SuVLFaYKonT++XJXJ2ezgS1N+m+EhMc7fCy&#10;NCLAuj9+5r0JMtMjzFyfYKFoc2PyJJ9oVEfww8r5vL9+QWLljzTfPMaTo5sYnBJGsAAAYxtvjByD&#10;+KSfM51EAPpuodiEqTEPSsAjMpsBFZNobnoDL+/R0ix8fdPCrunr+WnDAj48OSyfnZFocIEP726w&#10;edx0mm+dEaZexidhOjG5qwhLno1/6gTsfPJw987GykEjiKsQH+1IRizexdC1u5n6zVEO3rzMngtn&#10;GLXzCyb/8CPTT38nr0cYsfcYCWPXY1c+mpy1m0id1trfoZX52saJyhsT7wRhvrXASiud9nfobcJH&#10;nQxxcfOkUpg9rySRHVWJHKyN5/iwVEn5U/myVsOS0jiGpPgyc2gaU6vi2SuMvzo6SdyJMHxBlm6v&#10;RMtSja6VgNLDqXmBGuZrOF3rw5qSEDZIonV2RAbPJuTQNCmDphm5vJ1ZDDMLaJHkqnlBMa83j+Xd&#10;cWXN+QGaz+3nztcb0Ab7EBGWiJVToMBfF4Ge4naMXdFzDcY8MA6b4GQqhfFnjvxI/bDpNM75DovQ&#10;mYTm7scxcTaWAXVYBQ4kKGsywVnjKRu1kfCESSRkjiY0tR5PcVUGHqVYBZVj6JWHbVgZTpEDsA0o&#10;wtq3EFvfUpxDCtH3UZM/fytLLp9mzsWjZGzaxMgT31J//Bi5K3YRPnYtw/ddJmHmVmKmbiB+Uuv+&#10;VB3zlUq3yhtHzdgPPSRYdtMzFeZLsBX6tKsZv+tujKOnL5XJCUzPTmBJiUYCpJp1FSrGZ4dSkhFK&#10;foYgn8w4JolwPheh3BuXo9sq8XZOKi2fie9frKFlkbxfmCzM1PB+roZ30yVznZzJ9vJo5uRGsmuQ&#10;iusNmTRNzqdlajbN0/J4N7OQdwsrebNpLM2Hl8Op7Xw4u5PvtyzA0UXyAPHrRm4BGNj76Iqv9bDy&#10;Qt89CJe4DAJTKlm54gBNT5oYP/NrHHIPEDr4MlYRG7BTz8cnZy093EfhqF6GuvYopZOuYxzSSH+f&#10;CgnWlXSyjqWvoxbfxAY6mkZiHVhKf+dMelhrBeZm4xBRRj/7RAzls0+d1XTwTKB/XAmjjlxk0Hcn&#10;GfXdddRz9xHauA2j0un4TdpI2sbDRC7e8gvzf43zO/URjZeAqyAeJcn6vdLSo6sFH3cyIioqhorM&#10;WOpzwvgsT+ChMCwtypV0bQQZyTFkCnbPTY5igEDSSZLpbqxK4uiYXE7VZ3K8NpFTg6O5MiqS51NV&#10;MDtZGKvlpa6LTTE7quOZK0F7Q4mao4PTdKVaX87Ik4CsaH556wbMg4to/n4DzWe2snr6MNyDQujj&#10;4o+JZ6D4fC+6SY5h6BwkGp+IqnIkMzft5967D1x63sKc3Weo+Ow7rJI+wzxqCTaxS7FNnId+UB3m&#10;YbUYuBfTyzYDA+d8+lpnSxCPoaeNGmMXpQ9chq7ZXDdLFR8bhtPFIo4u5nH0E8Eo9/Z7WcbTzyoR&#10;Pfm9oVMKnUyjMAmqIHb4Fv7/PlX0Sm0gdNXnhOw9SMiuPXgNbV2uL0BnYCvzNQ27lA/6OUY0Kw/F&#10;lV2rSi8VZf+kUi72d11N6Sz+PzE6lPrSGA6MTmbDoDgml0RRnBJCdKA3mqBwSlVqapLVjE1RsSI3&#10;hSOVaVyo0fB0uDBcIOT7cRqYIto/LZX3E7Q0T0jn1cRUHkzP4eT4TKaleLOkMp3d4tpOjdLwbFou&#10;7xcMoGXzGFoOzKD5q894/e1u7B0c8RZIaeERjqGbuB1LDzqL69FzDcQ/JY/IggriK2sZtXkXX16/&#10;z42mtxy/dpU7L18KinnHq/fNPH4Li/ddJ6t6DfZeRZKtR2HsnEYv83i62mrpZqalk5EIwS0Nl/CB&#10;kgSmSTKYSk+rOEw908Xq0uhjE4eFV7oIPkz39KubRYRQON0lmHexVvOJdSr9MhtwH7OcXjGVdPHO&#10;/K3Wt4/2DxWs37r3U5jfWbReXpVtZB91s6VLXyuiEyKZUBHL52OyODBUxTrB5oNTw0jy8yPa3p26&#10;1CQacxNYWBjPxpxg9mZ68m1tKJfrorlaEcqlIVHcmJDMlQYN20tVlFn1ZmtqBMcGqdlbHcSZxhRe&#10;zBL3MzdLXE4eb5eXwJYRtHw+lRdfr2JoWTl9+jsTklZCPw+lc5iKnpJcGftE4ZKQSkB6LuH5RUQU&#10;FEt2WoGbwM2P9QP4l74B/LGPst6niHHzd/P9lafM/eoS9/hAy7v7Ah9/Ytf8PBrE/W199pyQlbuw&#10;yx+FpbiXHuYJurrAPSxjsPTNEmtLoYtZCN3NQzFwiKOnvO9rEyWWEM0fjfzlu0ihCDpaKls9hZQe&#10;O45xGPrntN/Z3NnG9tYhZrBN+cLAXdPSenPNmI+7mer2rn6i3GZoo449LYkSATSUaTgqvv2yaO3e&#10;MZkMyYqhLDGWysQo5kumeu+LyTR9O5rmY8N4d0ncxqVGPhwbzocvBvNhZy0360N5OCCMpjGJNE9P&#10;FqyfwMPGGF7MVgosC9RcXMDbpYW8WVPJ++3y91/MYd2k4fTVs6CzpT+mXrHo2QfgHJOFfWQyVqFq&#10;AjOLSaqWpG7YUNJr6kiuGkTFhGEMnCjvBxRj4OTN75Xitr3s+WNPF/7Yw42Ofb35tJcT5nbBLJk8&#10;iwsXbpK381v6TV/GpievePD+Hq9a4PT5a9x58JZdO49RPXAqRqLheuKe+luo6GoprkgY3VE+62Ua&#10;LagrSkheTSLpbN5KncQq2hW8jeW/He1f6nb6C3XuqxR4NtUVee7Yy0IyXnOdAP7YwRR78bVpaVEs&#10;FKSyWhDOuPIwKiUZKwrxZ1FuJvtKUjhWHMOx7ECOFYVwY3AiTaPSaBaLeSGJ2buRKlrmKdV8U3j7&#10;mYY3EoTfKh0PFou2L5FgvayI98tKaV47lEdbZrNgyCBMbH3oIli+s4knvS2FrL2F6Sn4pRTgm1qI&#10;e1IapRPHUj11AvElhaQNqqBifA2Dpg5iQGMV0TnJDJs6nuESM+om1jJ4wlAKagZi5ebPxz1s+Jdu&#10;7nzSx5nf9XDmo95iLZ1dMLAMpXDgTHYfvMy5y484d+EiL18+4ObDy9x9cJMf7zxk4fGzbPziJOV1&#10;UzB2V9HBOELcYKQE51j6OSRKPInBXjVax9ufW9z+pdEuAGXvZB8Tm9Y9lHqWvwighyWfdrLhjx0t&#10;5HsHolQxFGaJJUiyNaE8njG50br9ZdPTgtiQFcq3JQn8WBTJlcFxPBII+n6yJF7zM3WPCxXo+W55&#10;iu4hSssyyQuU7bur8gWe5vJmVRmvVldxf/0wDmz4DAv/GIycwnTM7yHM72XmKe7AjX5O/gIto/DS&#10;5uIiSVhSdRXaqoEUjBhFzrAh5I0cSM3UoSTkSTDU0ycxO4cR02tEANWMnlFF/exBjJxeSf2sSsbO&#10;GUTD3OFMmzuB4iFDMPHz5OPegviE/tjPlt/1teF/9rXn/yfC6WoeQUBSLdULtzF10xdcud/Egu+O&#10;MkSy4K6WknRaRUmADhDtD8bAO6t15fOvy139paF0TW4XgLGNsvfZQaQvabyYe7f+1iIEKzHZtkDc&#10;2ZT/u4cp/rFx5GUmMF9c0c7h+ewUzH9gTAYnxqZyZ1wWzybm83JKDm9mZcGCDN0O9ZYlkgMsVep+&#10;ZcCyrDbGF9C8uhBWlvB8Uy0/za/gm2XjOXrsCLbu0ZhKAqWgmp5mbuJHXSTIeWMguL6vuB9zv2ic&#10;45NxV6cSVzFQV3lcXVmJtraGvPoRlE8exZB5oxg5dyiTZtbQqPSFVWjWQOpnVjNqTi1j5w1lgtDE&#10;z4YxadEwpi0aysyFQ5n6WR3zVtYzY2kjw8YNx8UvqPXOby9bPu3tzMd9vCTJ8+H3vTz4l14u/KGf&#10;G3/s70EHPT+ZV14r44XaWPxvj/aydQqZ2Lui7OE2tnGhn5k93fUt6dBXsQAzPu4gGtHRmn/pYIKJ&#10;jQfVWYlsGJXLYXFDPw5N5PrQON6IT28ZJ5otGs90QTmzlN4jkngtFN++JF2Yn8P7lcU0b6imRRj+&#10;dm0VD5eWc2X5CH7aNFOy0HMsWDgffVvRcO8YgYLe9FX2gosAulu4oe8SJIgjCscwjUDGYEKyiwnM&#10;LhDmF+OuTSO+qo64qmEEFg3Cr6iW0tlLKV88lUFr5zF03VwaVk5n4vIJTBEhT13SyPTF9UxfOpqp&#10;i0Yya0kD85dOYN6yiSyU3yxa0ciiZWNZsnwsy1c1sGrteHmdwpIVcxkzfhT+4SHCl/78sYu5KKeN&#10;BOSwv43x7cMlvaFb+x8qy7gNLJxQajAo5eV79rOjSz9xP72UGGApaMhKh4h6ClIaVZzMliFqvh+S&#10;xL3h6bwfJhltvYrmiQrElP8Ltn8/UyxgZjbv5kgy9plksyuVra+Debq0mMcSaB8skdeNkurfOyVp&#10;/1UaxgzB1DkYu9A0+okQlD2OPU0cBRYqBdEDdI8TewncdI/PwD5Kg6s6nYzhDQRmFeESL4lSap4I&#10;pJKeHjHYJZbjnVPD5vOX2Xv9HMee3uLUu2ec+vCGz29d5PLjq5w5vY9tm6azfv0kYfAkVqybxsq1&#10;01glr2s3TGHN2kbWrBnL2pWNraXuVzewdsUYea0XGsGGNSPJqR2vw/OOv27G/reOdgH0s/LQ3XrQ&#10;FQKQ1x4G1rr99J37Wus6LnzSzZw/drala0cDyjSC8+tyOTIim5/EBT0YKkF2fBZvpmQKzi/g/dQS&#10;3s4q5s1sQTPzi3izqITHczJ5sShPt3393fYxvDv9OS2PrvDh0QVGDa6SJMYP64AUzJRCAU7B9DFz&#10;xtQpEEMHf4ycA+lr4a7bl2/kFYaeu7LUO5aIvEr8kgtxS8jEOTaHLvbh9HCNQz8iC7vUMjxyyzj3&#10;5i13eCmo5inPWt7Q9OYeLx59y4vHu3j5eAtND3fw9v4h7l/exY/freTQ3lns3jqF7ZvHs3PrVDau&#10;ncBmEcYWEcbm1ePYsmoc7qmtPPs3y3n+R4cEiivKwRwSh0sgthXm29BN3E9vI3t6GdrrCnooKOjj&#10;HvLaw04H5f4gyKh3PwvcbVyJ9fEmPz6EsfnxzC4QKCoZ8NZhqTyancqbhWINC7UgLujJZ+k8XV4q&#10;EHU+zbeP8uL2CZ4Lbd24BnPJXs390zHxiMfMLRx9aw/6SCyy9A4RgYRIwhUiGWYAJv5RGPqEYx2S&#10;SF83yXgFgrolZKPnFs1HJl78UYK1UYhWstt0jMJzsYjNI3nkOM69VpYWnuXp4y9582qv0C7ePxV6&#10;uJNn93bx6PYuHt7aK6/7uHdrF9cvrxfrGM6uTY0c2DmDnesaWLe0taiCQn/WavcfGe391RTqZ+Pf&#10;3LW/hU77leYQSk2DHkqtPhFC197WdO9jQ6d+NoKhreln7Ia5izfOHn6kx0cxIiOSMckBzC7V8tXw&#10;JI4Pi+TZLBVvF6bxaIEgnT0TaTm/k6ajK3n/7SLen1zHj19ux94tGD3PJPq7RouPj8bKK4Le5i7o&#10;O/jSz84DU5dA+th60kdgo753GNFF1fhnFGMRnIh1oFbgXjCfClL6xMhDEFK0WEesrtSAUUAyNjH5&#10;2EZnMmP5Z5L9XqDp5THevPyR1yKMVy9+4tXz67x8dpMXT27x6sk1Htw5yYPbR7hzbQ+Xz29k95ZR&#10;uKW08kboP9bz7e8ZjpqGRe1C6CLws4+BA31NnAT+KZ0+BZYa2ApJYDZyFFfgpmsjaubkiYmzB8Gh&#10;/owqimZ+eRQzi6M5MqmCH6cN4PZMSaiWFPFyZRUthxfRcnY9zfum0rSvkXdfjuPLmUPobyTIyy2W&#10;btYB9LDyk4zSF0PHABGABF5xQUaCerpZuuEQlUJ/CbxuSdnElg6jr2sYPWwCRUChdDQUBGLkKe/D&#10;BSGF08U6iP5e8ej7qXVk6KchNr+cptf3dKSs93z5/AYvnt3iuTD9ycNLuoYaj4Qe3P6J+7fPUD1h&#10;6X/u2vy/NCRF1rVIVKizou2GTkLCdCGF+d2M7HTFMQxs3bAVbbT2Ehfg7UVUuB9jitOZUZrDpqEF&#10;nBSY93xlHW9XV9K8qY6W/eNo2TyM95sF/WyvglVFHJ5URudehvS2CaW3lTDZ1Jsuxq50NxHhSvBV&#10;yrR9omeNpU8kpj5RuMalE1NSS2drT7pYeNHJ1B0Dx3BdLw2F+V3MfOUzH8k8feluF0IXEU4vxzC6&#10;20u8cPXl5MmDNL++rlvxoFvR9uwGjx5f5/HD6zy4d4n7d89S3rjkZ6b/L+sGodynaJ+Esq+/c3+l&#10;sIeDpNmOGNq5CdP96G9pj42nPw7+QcSmpRETH0F0kAtDJQacWTSKlwtrBPsP5N3SIlhbQMt6eV0j&#10;uH9ZNk8lHxiXJ5pr4EpnQ1c66ilWphQCcdHV01A6z/ZQOs4qgjdzEQF56QRg7heDobtot3lrjY1e&#10;ln668ixKp5VOpp66TisKKYLsbuajq4yi/MbS3orrB2dwb984JgzSMrS2iCtXz/H42TXuPzqLT9ZE&#10;3bUq9A8VuP9njvYup+3UR3m2KhBVqa5iLdpkLBbgHBiBk48fUTGhJKvCyE8JZmpeKGfG5fBinqCf&#10;hZLZ6jJdyQVWpfF+VTr3F6Tia2NEHyOBuvrOdO7vJFDTRwKuN71NXekjfl+pCaIIoZNY3McSa7qJ&#10;RSh95ztKvFEesCjUxUyYbeYt2u+GUgOzgzC+k/yuq4mLuEhBSqb+9JYEbsaQPJq219C8o5y7q0u4&#10;va6CqTMn/YzXRdmutV3yf88hk9Q1uGgnQ3tv+okgLMT3O3v74OPrTlG+hiEFMcwqiWZPVRxflvnx&#10;Yk6K7qnXO2F8i9C7hWq+rtdi3M+IjvqedNIXd2boKMfyaC3Aa+uh6w+vML+jMP5TPVtdEqbUNlHa&#10;8nQWZir1TRTN72LiLlruKe7JmU6GQvL7jgIUOhi7CCnfO5IV78nLreW8Xp/JiLrflgtQakK0Xd7/&#10;PqO9WfHPF5E45IOrvz/eAf6E+7owpyqDbdXx7C/34+6MFF4tSoVlasl8tboFtOXREiAF3naQmNJF&#10;XI5SzsTGM0qH8Y3sfTATlGPkFEQfJfES328g73tZedPZ1EU0XBgvf6dQN2F+X2t/ee+iK13bVU9c&#10;lp4HXQzc6dPXAG1Ka7OPX1PbJfyfMxy1jdP+9CLDU2pavhqRx+1GFSzS0LxIJclWPGcnZeBuL7DV&#10;TIKknmTV+sKw/i70EhdiJv5cYbipWyT9bHxEix107qa/ZMCGjiFiDeLbReOVnk7t1NvCl08MnOjl&#10;+q9/xmiF/ssa9vx3GiKQ37Rp+lNSni+bhxS3GHhomvs5/WuziUdis2NYKq4RyRi7R9HHIaS5r3N0&#10;s567qtk8OLfFPmHob1zGn5Kc75hr8sT/+p7l/zuO1oZfjam6pl/axtVtjb8uC70RetC2E367o7Zh&#10;vvxu+H/LRmD/uw6FmQpTFeYqTG5ltjC9lfmXFWG0CWWSIqR/amr//6YhDMwWJt/7tZv4h0nTuMpe&#10;O8ag7RT/32gfiu9VfPBfZFob+WWPbEmsqGpJrSlvzh5W3Fw0Or+5anweVeMzKRudTe6w3Ob0QcXN&#10;6oqy5pD8mhbnZF1f/b9KSoxpO/3/O4do45K/xBinhMoWz9iY5pj0GPJqMigZnsbA+iwGjc/+ucyX&#10;UlVKKfOllPiqnZDGoHFpVDe0lvhS2g+WjtJQNDyJohEaCoaqiC4qaf5LAhELQ+YR1Dal/7OHAuX+&#10;lAEK2YcmNtv5eqCQc5C3jpT+jv7xYUSkRpJSpqJgiJbCoUlU1KcL87Na+z0KDZ6URd2ETKob03S9&#10;HweIAEpHa3X9HwtFAAXD1OQPVZM7JFFX8ChtYAJ+mX9eb02sYVrbNP/PGkrNsj+9WPuo/BZbdwds&#10;vZyw93XT1VhzCvTBIyIM7+hI3MKCcQ9XatzIZ9EeRGWFklWdTP7gVLGGVGqV6lLThKbkigWIZYhF&#10;6JjfoKWsXjR/tPx2RNLP1aaUdpAZg+PJHBRLtmTUWWXRJGZrm521Y38zL7GG2W3T/t9//PrCFLIL&#10;Tmi2cXfG2tUZK1cnLF0csfFyw9bHA3t/LxwD/fGKisQnNhrnYIX5wTiFuuEa5opfnD/qAtHgGnEt&#10;I1OpmZSjK3JX11bgbuC4VF3j0PKxovnC/Lzh6t+U+soU5mfVxumYn10eQ3ZhpFA0GQWReKYM+808&#10;lcy87RL+9xsCAWf++mLsAuOabVztsRZmmzkIOTpgam+HpasLFq7u2Pn4ttZOCw3DKThItD+GQFUy&#10;SndKxxA/XMQNuQl5xwSTVKQld7Bo+VjFBSmMF/8vghg4LovyhnRKhfmtlQUV5isF7uR1iAigVgRQ&#10;E0tmZRQZpWHklMhrQRSZefJZXgwZudF4Jv82QVMK9bVd0n//0VaU9BemR2S3WDpbYSFk6WCHhY7p&#10;jhjZ2WIq/ze0tcPK0wu/2ATcIqJwCQsVDY/VFbQLT83ENTwSW39/bP1826oOBohVhKIuVJEu/lsp&#10;bqcwX6ksWDkhi7KGTIrHtrscpchdq8vJGawSxsfrCtylVUaTVhJOWrFofVEC0Ro5XmYsSVnxJOfE&#10;oclJ/PlxYBttaru8/75DJjny15M2sbVCqS5orlQWVCoMynsTWxuMbYTp1nYiBCcs3LxwCYnEN0GD&#10;W3QsPgmJ+KuSdJUF3SJicA6NxD4gGCul9GOwUlkwUMgXz6hAnQCKh2cwfGYJgyZlUCFoqKQ+jQIJ&#10;uK3uptXlKE2XFY3/ubJgZawE8RiShfFRafFy/gDdMZXKgo6BvmJ1IfjGheKpKvjNPaC2y/zvN5T7&#10;3O2TNPdJbNY3M8fM2hY78e3WTnbYODlgbqtUFrRB31IpvG+rq6Ju5x2MvV+EaHw8wdpM4vOLCU1O&#10;xdzDW5gRKt8F4xgQJtbhq6ur5qRUfvINEvIjRJMgWpxCeX0mleMVd5NK4egUckXrlbbFmYqf16Ec&#10;NWni59MqROsHqnT9mdWFMcRkxeEdH41dYARWfiG0tjMWQSutjf2U9sYB2Hv7/8YKlOcWbZf832P8&#10;enJ6VvbomyklHG0wtRIGm1piZKYUvrPSkbGFNWa2juL7vehnZoeBpTPmTj44+oYLo0MJUaUQqtJg&#10;La5IqaNm6xOIqYsPSo9o5f9KaUeX4EhshCmeEZHEZQueH54rATadglHC+OFKacfWso6ZQzSk12pI&#10;Lo8jRVfWURhfnkRyaSKJ+bFEpcfhEByMmVewMPqX0o6t7xVhhGAjZCeCcYwf+KtY0LCw7dL/141f&#10;F8twVI/60MvIGIV66hvpelb36m8orya63tW9+xnTz8AUfRNz9ExFOLYOGIll9BfBGFiKa3IQK3D3&#10;xMXHH9+wSN17ZQOEiZMr5m7eWLj7YOToQqC4J8UavCLjxApCCFKryKjMoXBEtqCbFEE1yaTVJQlp&#10;SavRklKtIbEgDlV+PKGaYEFLKjRFaqLTw+RvxeoC/DBT+ql6i6b7BLX1w1a0v7UvtvJ/pTe2vZzL&#10;Iybt10+0frvM+79y/HopiXVkeUsfA2P0jM1aa2oaWwijzXQ1Nc3MJcCaOGJhbI2jWIKTrS32NtbY&#10;CdnYmGHrYCO/s8DZyRYfP3cCBO8HBweIZbiIS/JBz0YCs7Mrlh5euAryUdyNvbgEN4kFNt5+eERG&#10;kVCQQdHIEkE16WTUpZA8SIOmUkWM+PXosjhiBM0EJ4TgFxlMmDqSmLQoQoXxESnyPiOJELUE+5gI&#10;7AVVmXt7Y6OUGZAYoLgfK3F91kIOwQIEYqJQZbQ2Z9aRpuFEGzv+64Zyl7F9AhZBuS09lSqDos2m&#10;1qLBVoJexPXYCaMdLExxt7EiwMGeBA9nMv2U5ueuZPs7keHrQKK3NSE+FgT72xAf4a5rhp4eH0R0&#10;qDDVTxjh5CwoyVlXd1npLe7o46dzR0q9ZUXrFSTkGh5BRKZofF0B6TXppAjjkyrVqAckEloUiX9e&#10;BCHpkSSkJeElSVtIYrSQvKpCSMhOIGtApq6Rem5NIakDUkkuziIxJ0PiQSLhKSkEaQT5hAbgESrz&#10;0saTmqUmI6u1wbpCYgH329jynz8886f/rv3Exj4pLZ37GIqmW4uft8bIwgJzC3Oc7MyJcLEg2cOM&#10;ogAr6qIdaIhzZGG6N4u1rixSObIqy4/x8bbUJthSnepCbqwdGTEOJEW4EOznioe4H1snT6wdXbEW&#10;xlu7ebR1phcBePnIayDOYeF4REUTlZ1GcmUmGbUZaKuSiCuJIUoCakB2BF5pIfgnBqHNT8UlMpww&#10;rYogVQTBiaFklqUK3k+huCaf3JJkckvFhRWlyGcZZJZrSClMQ5UjVpSfLFBURVJaHKmZ8WRnqyUv&#10;iP+VBTR+18ae/9zRfkKTgKyWDn2M6NpPfLr4ckMTS8wk0LrYmBPtbE65vxVTE91YlurKljx3DpT5&#10;crTSl7O1IULBnKgJ4jt5f3hwKFtL/JiV5sroLG9y5W/Cgl2xE3Rkae8iSMkNS6Wsr4ubTgDeoulK&#10;WV1bBXJKTPBLEJyek46qJJ30QZmoBqiJKYomokBgq2i8W0IoPlH+xKUl4hwRIQgqABfJoqNT4sir&#10;yGytJFueRt2QEsaMG8iAumLyBuaRUppAenk6SXmZ5FYUE5kURbJofFq2ZMm5Al8LE37u0K+Qo6Zh&#10;URuL/nNG+4msowa2KNtFuyqFTSWwGhgaY2tjiaf4cI27HXVBouVqT3ZmenGkyJcfKwO5JAy/NiSU&#10;a8NCuT5SaGwkN8ZGc3tEhK5T+qnBsSzN96Es1oqEMEc8vJ2wluzX2sUZRy9P7MTn24vmK+5HKe9o&#10;6e2rqyYbKq4hJjeTpNJsMkSDVeXJxBWrCM6Kxk0TiXNslLgMP4qrivGWJM4/RoWn5AuhCZGoMyQQ&#10;p0YRrw4nTqxDkyluKipAYoGSjGUISsrC3j8C97BosZQoNHkqUiRwZxUlkluk0lWTzS36pYyj0haq&#10;jVX/3CEHf6acwDGp/kOXvkYo1F18fT89PaxMDQl0tUTlYcLQCCdWJHmxP8ObY0V+nBKNv1IVyI1a&#10;pat7GLeE2TdHhXOzPoJb4yJ5NDmGl5MTuDkmWiwhjJWlwZTFORMR7Ia7BF93H2+cRAjO4mqUNT82&#10;goJ8omJxkuCrJGQhyclEZ4vfriqjcFgViaXpxInrCMqMwT42AtvIWNF2H4oHFBAcEoN/SAL27t6E&#10;xUWizVAJJaBJSUQtWW5emYaAmGCC1ZKMVWQJjNViLRDYRgJviDBfK5lvRr6avKJk8oTxhSUaITWp&#10;+b+sfPinF7ZWHuG1H7xjHxOdxvcU6Ni3vwEWJoai8aYk+thQ4GPIrFhH9qZ5clwYf7rMm3NV/lyt&#10;CuKmuJj7w6K4OyqS22PCuDk2jOsTw7kzXT6bFsG5YT7cGRfPocHhjEv3QR3qiqe3C25ebnh7eeMs&#10;mbC9aL+tkLLyzSk0XBIkNWEZEiAL8ykYWk3l2CEEJsfjKsjFRwKldXg0FkExkiN4o07JJDxcS0BY&#10;IrYuvviK9WjTBYpmJpGSqkGbEkWRJGw+Evi9o7zJqc4lOi0ZO9F8h8BAErPkd7mSMRcmUVCSSlFb&#10;KV8diRDis0t/FkAb2/7xoTwPbT9oJ31rOvU31W2S6NfXAEsjI/wcrUnwdiDXz5ZJsS5sT/PlZEEA&#10;P5UHcFapoyy+Xakue0Po7sgI7jZGcWNiJLdmxHJ3VjyP5ifyeG4Cd6aI+5kYwaGBLiwWwRXE++Hr&#10;6aQr5evp5UuAQEtvYZii+XYSbP0lGfOMTyIsu4Dkqkoqxg5m8MQRqIsLMfEMpbddEB1NPehh7avb&#10;UGHsHCJ4XtyVW6zkF+HYusURGKUiSpWISqxHnaYhtzyDssHZlA4XP1+TQ6B8ZxcUpbMyTU4qaXnC&#10;/GIN+WXJlEhA1lFZkghATYm4Oo+U1k1vypL6Nvb9Y6Od8Yae6hZlh3oXfXNd5XAzwfRedlbEediS&#10;IZBxVIQz6zVefJcTxIWiAC6V+3FZ/PzFwSFcGhLCNUXjJ8Rwe1osN2bF8mBxclsdZS1PFqt5tlDD&#10;kzmJ3JoSzbpCNwYlegvk9MLd0xkvH09CI6PxEiZYuHpg4emDV6wa9zgNMSXlgu2rGFA/mEmLZjNy&#10;2kw8ozPQd4ijq0koPS3C6GYeTFfzQLpbKhumg+htFUUfq3D6WgWhZ+2Pvm0QBnZekkl7kFKmWFEJ&#10;eUPKcY+MxDYoUo6XQFJumvj6ZNF6QUdlaRRXaMSVCeMlY1YEUFqqFLP+xf8rNajbWPj3DWVnhe5A&#10;6jEfWssCGNNNtL63IBxHc0vCnazJ8rZhuMDDZVofvhIoeSbPn+sVIVweFKRj/PVRoukNsdwWv353&#10;poq7c1XcW5TEgxUpPF6VxsNVWh4tS9IJ4OlnIoQ5CRwdGsLwRBcSw7xE48UCgv1wE9wfGB2Hc2Ao&#10;pq4+opER+GnSicwrImPQIKrqh7Bk/VK2f7GHhmmziNEOFO3W0MMgkJ4mIfQwDae7WQTdLMPoaiVC&#10;sY6gt22UUDQ9FGHI//vbhdNbLMXYNRAzj1CMnKIxcI3EMTQBVV6OIKMsYX4ypQO0lFamUVohliKI&#10;aEBZOuUlaVQUpwoC+iu7zP/W0X4QpYB1h54GdBbN7ya43sbUmmgPD/IC3RkR7cECjQ97swM4Wegr&#10;Gh+kC7CXFWQzOppbDXHcnZDAw5lJPJyv1FPW8GipaPmqFJ6sUQpZp/JibSrPlPrKC9W8mqfmQn0U&#10;i3L9yIl0IzDIk7DoCEE8wnDB/t4iABM3H1wjEwjLKpBkqobkAZWMnNjA5p1r2LBlGbfuX+Lxs4e8&#10;etPE9bsP2PfV94yeOA+PIDX9dNXDI9GzjRV3FC9WkEAvm1h6iQD628QJ82Poq/tORV/LNPrYJtLX&#10;PgJjJyXRCiOnLIc8cU+FVUoRa2H+wDTKRBgDxAIqylSUlGjxT2vtLCHw8/s2Vv5tw1Hb8Fo5gLFv&#10;WovCeIV66ZthLJlskLMD6f5u1ES6M0vrybZswfDias5XBnOlIogbQ8O5MVI0vl7czNg47k2K5+Ec&#10;Dfc+S9Jp/UPR9JdK/eR1abwUer42mZcrk3mxWEXTPJUgoHi+lsA7Qu2KJtKLoAAvPAXbW4m7cQyJ&#10;EK0PxzE8loicEuLKKokvK2HoxLF8fewAm7au4NnLOzx5cY0nz6/oKsU+eHydB0/ucP/JA+4+fcLt&#10;Jw/Zsv8LBgydTLh6IMb20RjaR2LqnIiRo0pclor+9mr62qXSxyZZrEIpBy/CsQ3GwCEAczfJrsUl&#10;RUtmnVGaS2FljuQHeTprKKvMEAj6yy0IZWNhG0v/Y0Opet3+x0rJL4XxHXvoo29sib2tLXFetpSF&#10;uzA23pkVmR58WeTN2YFBXKoSOFkngVNQTXsF8TuC5R9MVYnWJwvjRQBLhfkrtTStzeDtWkUA6bxa&#10;k8KrFSKAJWpYmEzTzASO1fqwtiKU8gQfIgRyevj546b0LQkV3B6nwtgrAF+tZKIjR5JSWy0ws4YN&#10;uzaxaPl83rx/wfOX94XxrVXEHwvjHz6+LdZwV1cp9vodpYL4Ge48ucbtp3e49ugSP165y54vT1NY&#10;PU7Ok4yJS5i4oTD07TViBRoRhJr+DhpdpRF9xxT0nePlfRgGjsGYufhLAuiFX4QIJCmS9LwUYjMH&#10;/H3op/2Pelj4NH/Sw0TXeLmHJFUO1rYEuTuRF+XGmATJXtO8+bzAn+8Fy18YFMg1pYr4MGH6iNhW&#10;5o+N4cHEeJ7M0PB4vvj4JSmi9eLbl2t4vUYp3Z6hoyallPvKNJqWpfBusZY3goDOjvHj8yFBDNeI&#10;23FzxM3dD0uBjLai9e5qpdaCJD+JKlKrB5E3YjiFI+pYt3OjuJ1VPHp6/ecyvc9f3RAB3Gitlfzs&#10;Fo+ftlYQVwpXK4K4e/8id+5d4OqNHzl/6RQXL5/h8rWL3LpzixMnTrJq0x4qhkzAKyIDUzexDFct&#10;Ru6ZmLimSkxIEktJEIrB3DUOUyexHhdFGEFYuAT8knwlN3i3sfbfHkqp8fY/+ririW6X4afdTOjb&#10;zxRvZzc0of5UxbszXevFltxAvi4L5rRo/ZXBodwYLIhGstV25t8T3P58ejJPZwiiEc1/vEj8/JJk&#10;8e/aX0q3t5Vvf72itXz7G0E/7wQJ3Z0YxamRkUxN8yAhwAVvv0DB+IGS9ITgrU3HNzUD19hEgtMz&#10;yRk+VNBJDau2rmfztnXCyDO8bCvT+3MJ9xe/lG9XqL18e7sQHjy8yN1757l1+ydu3DzLJRHED8e/&#10;4uSJo5w+fYLz5y9w8vQ5vj16mgVL1pJTMZrA+ALsvNRYuicJs7WY2CXpyrYbCRm7RGPml/q3aX/7&#10;j3taBTb/sYsxCnXqYYSZqSVBbs5khHkyWuXJkgwf9heHcrQslAt14VyRDLa9dv7dUQnca0jk/vhE&#10;nrUx//l8CaqfKd0hUni5LFU0XZgv2q5j/EphfFv59jcCP9+IgJ5MkOSrPpb1EsSzY1xxcnPF3NEL&#10;a58QHCLi8NKmYRkUKn4/jyGzZ1HZUM/ijWvYtGMDX323n5dvWuvnt5Zvv90qhLbS7e0CUJivUCvz&#10;L3HvwQVu3znLzdtnuHHrNJevHufOrXNcFUGcPf0tR7/5XFek9KtDOzjyw0G++f5rvjj8JVv27GPq&#10;/OWkFVRJUE8ScBAjVioCcGrtLa8jzQS9Nhb/5aHUd2//8cfdDPhjV31+37kfPfroY2dtTqy/M2Xx&#10;PkxO9mVNtj8HS4I5URnJJdF4pROQwvy7I4Xxo4XxjSoeTBAEMyNVVzv/xVwhEUDTItH0pem8XZbO&#10;e6V2/nIhEUI785uWJfNOvnsr6Ojx6BCOD4ugKkGSLWG+o3ugXJAXVgHh+CVnCOMLCMnIJm/kCAaO&#10;a2DR+tXC/E18+e0XvH73sLVQdXvtfJ0F3Grd4CYCaH9VmK9YwQN5vffoqiCli9wWIVy/e5YrN5XK&#10;4Se4fP0HLl3+gTM/HeXs+R84cepbTvzwBd9+s4P9Su38vRvZuVte921n1/ZdbNuygwWLljNyzASi&#10;0qt12u+oaWxuY/NfHpKZ6Wps9neKbf6kmyF/0FUT70+vvkZ4OdmRGODEwERfZqQHsyEvjEMlEZwe&#10;FMfFukjx9+HcGSbIZpRgeaWMuzD/UVvt/GczWwXwap5o+2fpvFuSyXtd0Ys03gnDlbr57YTyf6Um&#10;w2dpvJ8azZX6MGZkeuFjb4ehqaPAzVD0nbxxjkkkOr+E8Ow8kiorqZs2hdkrl7Fp1xbWblkjzH/S&#10;VrL9rq5+/qs3t36unf/ruvntFvBIXh+IEO49kjggVnBLXND122eF+RckBpzjwuXTnDn/HWcvfsOp&#10;swc5dfIwp058zYnvD3HsyD6+O6zUz9+pK169fetK1q9ZzNo1i1i06N+pnd8+2n+kNC5Qyrj/vouJ&#10;rpR7Xz0zQny80QYJvEwKYEZqKOvzwjlUGsXpmkTR/BiuDYnk7vAE7o9OEu1P5GFjEo8mSvI0RSuu&#10;J4XXs0W752XwYo5o9/x03nyWwvslqbwXF6Q0Lvi5eYFSgVCE07wwnZZ58dwfF876siBifT2wsnYX&#10;v+qJmWcg5v4heCUmk1JVS+6IkcxYu4axs2ayePVy1gjz3zY//w3zW5sX/HnjgnYhPH0mMeDJFR4+&#10;uqhr36E0L7hz9yeJAae5LhZw5eoJLihl2y8e11nAydNfiQV8yfc/7Ofot3vEJe3hmy938MWXW8QK&#10;Vv3cvGDV6rkkD5zY9vy3YXobq387lCI8yg/sE0Z8UBiu0O86GfH7jnoYm9kRFuBLUrAbtdpAZmYF&#10;szY3nAMlsRwtjxPmJwq2j5Ngq3SNECg5WpKosaL141N4Pll8/PRUYX4WTXOyeD1TtF8s4c0s8fUi&#10;kLcihJblYgVL08QSRCgigJbFmULihhYn8G5aLEcGh5EaYYONjZPkGZ4S3Hzoq1SvDYxGVVpF4cix&#10;jP1sIaNnzmTZpg0sX79GfP5j0f77NHG3VQhvFTfU2rBAISUYtwtA0X6F+Y+eXhUXdFXXtEBBQbfv&#10;KzHgnPj/M1y5fpoLV05yXnE/54/y44/iek58xfETBzh67HO+/fZzDh3aqYsJn+9Zryvdq1iAUjt5&#10;zar5/7b2i096r3zZ1dizuZ35v+/YT1dvTc/UASdnD8IDfcnXhDG2MJTVFbHsKYnmcFkMF4aouSrM&#10;v6X4e3E5D8aIv28QzZ8gLmeyJFJKxwhd5wgRwhQNb8QVvZ2uoWlWEq8FBb1b1to/pVnnejS0LNHS&#10;Ml8Fi+NpkeTszFgVAwVdmRlZYGzjT2djK0n54zF2CyQis4Bx4l+HTZ/JkIkTWbl1M3OXLObSjYu8&#10;ev+Ql7rOEQ90MUCplf+nXSN0ViACeCT0QNCQ0jVCcT2/COAcN+/9yLVbJ3WdIy5d/V4g6THOnfte&#10;UNBhXecIpWvEd0f38/XXu/lagvEXEgf27l6nq5uvMH/dmgU/M/8v7t1t//Lnlh0KddDTuR/ltoKJ&#10;mRU2libYWxgR4elOXUYEi6ri2VmXKEFRzaURCdwUxt+RYKsw/1G9MH+cuBxh/qvJosVTBMNPFoYr&#10;ljAlgzfTM3k3R3D+/GyeL8jm1YIMWCSWIIx/N18L85N4tyBJhJDOlbFqpuSF4GJli5F9AL0dPCXR&#10;8cMtLAnP2CSGTJ3D4CkzmLVmrSCejUyZN49TF87w4t1jXr4X1KPrGiGar1iCWMGvO0YozNe5nleS&#10;jL1ojQEPnwj6Effz8L4I4J5A0LvnuH3jFDcV5l/5nnOi/efOf8/JU18LKdr/JcdEAN8c2cORr1vb&#10;dijav2fXOl3l8A3rFlI8bFqr69E0bmtjeetQ2kjopPKvQ37D/H/poC9B1wAzG1diYiIpSI0lOcoX&#10;KwtjLMwMcbW3oDIplHUD4vhheBJnhiZyRembIoJ4Mkatcz3PGpN5MT6Z1xM1vBQhPJqayw9DNazJ&#10;DWJ5QThLC8NYWRLC2mJfdpZ7s7fMnVODQzhZ48fNiQm8X1DIrXHJbBgYTZS7I72M7fjUxEa37dMh&#10;IA73KBXZg4YxdMospi1fzYxlKxg2bjzrdmznVfNrnoqvf/bmrq51U3vLjl8L4GchvLzJ8+fXeSKu&#10;58nDK0ISgO9c58bFc6xdOJebZ49y88cjXDn3HT9d/J6LF8X9nP6GH08d5uTxL/lBqdV/ZK+uacHB&#10;L7aw//ONOtezY9sqNm1YwtqVC/+y61HWoCgf9rGLEGxvJIwXX9/JUNcv5Y9dDbB380OrSaQiL4mK&#10;/FhUyQG4ebtgaeuEm60d5TFerKtRsbsmQfxzPBeGSqAUF/RsTBLPRQCvxmt5MUHLHRHE2nQvhgTZ&#10;k+5hi8rFmkw3Uwb6GbNEEM3XI1VcnpjJg+m5XJKAvTnDls3ZTnw7RNxbYyoF4W6YWTjQVan5Y+SE&#10;voMfrpEqUsoHMXDsJF3PlIa5nzFn1VpmL1nGy5Y3PEdcD6L97x8J8xXX84A3bTC0nZSE7PXLW7yW&#10;TPi5ZMHPnj/i0aOXfHX4NOtXr+b5zStcOLiTLbPquSdB9s5P33L5/DHOiDDOKC07dAIQ1PPd5xw5&#10;vJtDB7fpBPD5ntamNVs3Lxf0s+QvM7/9w097tDYk+7SHZLU9WvulfCIJVnc9c6zsHAgN8iIrPZH0&#10;nBSSNBFokkJIiPYiWZKgEfnhzC2JZGNFBMfqYrgkDFOa1rxo1PBinATh+nhODYtndoofWb6OFMaH&#10;0lCgYuvoHI6NS+fBZ3mC/QsE7ZSI76/grdD1OUVsHRTJLI09x5RG8/Eekm/Y0VOp99bXkk/1relt&#10;40Jm5WCyq4eK29nEyBlzRPtXUj9tujD/HS9aJPAKvWl5IghI4Kcw/q2Q0jNFCcCv37Zqv9Iv5fXL&#10;uzx79pCrtx4zbd5G8ssmcO/xAx7dOs+94we5++UmTq6dxdqxVa0WcOYoP50V3y/MPyXMP/rtXo4e&#10;kcArzFfo18zfuG7pzy07lB41baz/hflKQdNPexjrSvkqXSR09fSV136WdOpvSUeBnB/1le/7i1D6&#10;GtLd0EAswJOYyAgykuIpFQg6pSCKHeKGroxO57b4/MdT03T9su5MSOLbhhyWDS1i3rAiZg3KZtKA&#10;TEbnxjG9MJFFZSo2DM1g+/As9o/M4asJxXwzt4bNkwawZEg+W8eWMbM2BWdXe3oqtRb0ZK5Gllj6&#10;x+AVl0rd5NlMXryamsYpTFqwlIY503nGK17zgvc84X3zI962CMmntwWtvHhwQjT+Im/fSPYrzH/+&#10;7hpNT25x69J1IjQzyK4Tf719Dw/v/sjTW6d4fesaJ77Yx+3TX3Dr6GZOb9/NkIph7N33HXs27+D0&#10;kS/5VtzOD9/s5PAh8ftf7mH33vXsVDpGbF4irmcxg8fPbL3doGnYpWO80jhF+cAtuf6DUsZX1ytF&#10;tL6DUKsFmGGg1DMwdaKnuSP69u5YevrTRRBHZzH/Tv3M6Sqa2L2/GYZGVgS5ulIdE8Lm2ny+qM9n&#10;Q1UKM7M1ZPk7Euhoia2pETaGJhj00dOtbutnao2BuT0mFk6Y2LpgauuKsb0zRk4uuloNjo7eOLl5&#10;Y+Puha2vN1beIejZhgvicSZAm0v6wFH0s/embtJshk+bx5BJM5mwYBnjP1vE+w8tNL9/zGPJXN+J&#10;1r/nER/ev2DL3Ik8uyoMff6az7ftEwtojQGr5szk6NcnSMoYR7JmFHdv3mPRyp0MrJ5HSdk8SquX&#10;klU2l89Wf8HaZZuJiq9gxsKThEfWsHDBBo7/eJTvvpOES4Rw+KsdfL53Hbt3rWbbttVs2bT0N6hH&#10;x3yJvgOV/+h7Jrco1aO69bPWCeATpZpsZ6VjkBl9hPFdDCzpIXg/OiOPgNh4TJ196G+pFKDwobeZ&#10;Mz0MRCP13Oja14Uefe0xMLSnr/yNnrEt+gbin01cdLekAwNCCAqMwT8wCvdApftPAD2tnOhl7UZP&#10;Ow9M3L3Rc/DCIySO+ZMGM3twEgnBrtg6+grS8cDU0V1wfjD6XmEMGD+DQePn0MvKg+LhEygdPo7K&#10;+klUjJ1I/ZRpfHj3lAdnv+R9002xgac0C/Obmx6zY8FCPhu/gOG1C1mzaA/v3z7m/ZuHXD/5I9u3&#10;fSVJ0mX2rzzJvJnbWbT3EgllC9FWbSCkYA0xlXuIqVqNbdBQwrIXEJq7kEDtBELih+IfVsqKFeuF&#10;8V8IbeOLz9cK89ewra1X1oZ1f9KqyVHbeED5T3dz7+bueoIi9AVNiO/v0FO5m2lG516mGFnaY+no&#10;jIuvD94hQYTERmJkYYWFnTN2Tm7EJqpx9fKnZ39HuvRxE38sVmJoo7sP09tOyMqThNBEyQ/yqEmN&#10;Iz0+gvDwUDJLSjByccPA2RNjF29MPbxJLizExDNAslhfxlWr+XFOLndXjGVosvL8dACnbl8nLCWV&#10;Xk6BGNiH8zuZYxdxQ84hSWhKaskfMobCYWOZKW7n8YXveXv5KG+eXaFJNP/t+/vw7g7nvr/AzEkH&#10;GTPuc0YNn827188F8dzk2YMn/HSjCW3GbPatu0huyXqGrD7OqM3H8C+ZjU/BKlwyFgrzNxNau5ni&#10;acfx0i4krWov4doZhMQMJyWmlJULVvDdoT0c3LeRfYJ6du1Z93PC9Rvmt/+nvT1TP1Nn3atCH3Uz&#10;Rs/cCicPRwICXUiI80ejCiU63JcUVThaVRiJCSFotTHExIXhIu6ha08buva2p6uBLb3sfenh7C8Z&#10;shnfCFLYWhrDnCw/CgMtKYr2pDI3nvycRLy97AnzdyUqyJmM5GhCIkJITlIxRBPF1oGJHKxPZN6Q&#10;bAwcxaL8/XTbiQztfOnQy52Pe9jT2chZV+A0LKWY4pETickfQHH1QF4+fMKqWQuYOn407yXoKu2a&#10;3ry/zZXz9xk6cg9Tl55j8KjlgoBaBBW94LxSmnf3WVIqdpJTs4rQ8jVEj9tP/YGLbLkLESN2Urb4&#10;El5iAamzv2HUiuOU160gNWc6pQNXkZ4ylTEFjXyxehNHBR19uW+zMH8Te/as+hlyurbVYlP6FvwS&#10;bNsYrrTBaH+vrNFx8/MmPjGQrJRAClICKEsNYUB6BDWFcVQWxQj6CScmMYSAqAC8wgLpL9ZjJjEg&#10;2N0VeytTyY7NCXC04s6iOq4K1v92QgYrK2KYnR3IpIJQxlclMboimeHFaqYNzWHOmAHUD65g8MBi&#10;ptXlsKo6ni2VCSwflIOVgyNGDu7UVxbj7NAac/5F3GJHA3F7Zu64RaeSXj0Kb3WmaOMI5qw8xIYt&#10;Z3j5/J1o/GMdynkvmP/H706RljudxOK1ZJQv49ytF6zY9SVXxTEl1S2nduEdUmfuIn/9V0w924Jm&#10;wQHmXH7E0EPX8Rm5H5fqDcSN20Ji4XBunL/GxuXbKM8dL4BjOjOKRrBx+iROHt7GVwe3C/O3sG/3&#10;Kl2bPqVPlrZycluy1ZD0G+YrT6ysXQN1bTs+7WFIT3lVR4YwKD2EyfkRzCuIYWZOFBMlOWrMCWFE&#10;bgglKb6kasPE9YTiFhJAX0MLYVQWF6fmcGlhOfHuhpIPGHJiTjVPJudyZ1QqK4r9mJLmxazcaJZU&#10;Z7BiWCkL6rJZOSabbeME7QjWPzwth+218eyoTmLP4GT2jC7B0sKWISnR7KtPJsFXtN3ARphvTRdD&#10;d13nCCO3YLm4YbirsojIrWJg42oiU0fz9Snx+R/eidY/48mrB7xobmLuih/EUpYwbeN1pu45ybIL&#10;5zjd9AGf9GkUTD3B0LUX2PXoHUsfPaPx8m0abj+l4doLLAcuoGLtVYL8q9m/9xDXJdn6ZtshGkvn&#10;UJU6ijUjljK+dBgXjh5gflEtR1av5MDeVXy+c4MwfyXVY2e13mLWNk78reYL1OyhLIzSVRA3wcjc&#10;lmx1JA15USwdEMOOOi27a7WCvdVsEm38f9j76+i6zi3LG/7rG+N9qy7lJma2xczMzFzCc46YGS2y&#10;ZUaZmZmGmTExxXbixBRjzCQzo2T/JH9rH9m5Tm6qu7rfqu6q7rvHWGPvs3V0jrSeueaac9OzXihh&#10;RmEMtWmxZKhjcPb0wlZo6szkKl5MTebxnGx+ml+HsWEnBqYF835OCe9mp3NxbBZf16lYWxnB2opo&#10;1pUnsFE+6+vBiVydls6bxfm8WV7MNdH/xyXxlyeU0LRpFlYmVhyYPZaT47IojQ9BR5L/11422pmC&#10;Ohu60NPak6j8/nir83BNSidz4HRicqfgHFbN1OU/sOXQA84/e8ORhy+kgW4iSLWImMJZTNp9jfWi&#10;5488eMLKvSeZs/UoFeOWcqa5hQ3PbjPnyR0arjUx+tor5p1pIThjCvtlwG5e/Zmbl37g7tnzTOw/&#10;iUHZI5hTM5X5gyZw/ru9bBw7ixXjZrJx4Xr27d7IFuH9YZNmfzq7teJXGl+Rmh16G+PgFcxfe+hK&#10;Q7UhK0ZQnxnCuuIwDtTEcljQeLQ+hh9l/WNdAjtqVAzPjKQgU0NfkZ/Rovuvjc+FSfG0Lsrk8fIc&#10;cgPs8Hf34sGcMt7PTeL99DzuNqbx85hELosXuDw6hftT83g1rwAWptG2RDncnM6ruflcGpnGk6UN&#10;3Ny5FHPpHfe/WceZCblUJ4bSV5p6NyNXepp409XYjW6ieiJyqnCKS9M+WzOqeCSOkQ34SAP1yl9A&#10;3erbZC78mmnnrzJ0w1kSc0cxd9lmdp9/xOQVC2m6fJG25uc8eXaNtetX8+j9fQ4/v8ymR7eYeuEW&#10;GXN24KtuYPa0rdr5sW7dOM3d66e4ffpHdi5ez/pZu2jIrGFV40xOH/6Gn/Z/S0lmBTmhZQzpX82u&#10;7ZuYOmfxp5Mr+/7WcHspUzOJgequh5VLAF37mWJta0debDgT0iNZmR3Kwf6xHKuN5kxtJOfqYvi5&#10;NpZvBbHjhIqS4iPoomtKsSaan0cn0zolUTvR8PNVai5MLsNWDNr88jSez02ldUYcbdOSaZms5s2E&#10;RF5PVPN6cjJvpiXRMjuBdwuSebckWwaviGczSmjZOomvl07F28eVllPfcHZqMVWqUPoY2dDT1J0e&#10;xt6i+13oZu5BUFqJ9nnKJn4x+CYPkAoYj0v6UuLGniBh5s+Ylq9hwDcPyG5cyeu2O7S2nOf+i+PS&#10;C05xWLT4h+ZbPGw53X785/UV7r25wfUX95mwcAWrtx7g9JkLPL17g6am49y+eYam62dpunSKzSvW&#10;Mqh6FqPql7JgzHoWiUPetuVrqmunEuFWwYja8Wxev5u5C9e2Kx7lce6fkq/QjEI3ygAoz8vXNXXA&#10;LzCMzEQVQ7I1zMyNZ1N/DQerVRwTyjlZm8jpWhX7q1IYlBKBg4MNvQyNRB5mcmGMipbpKbxfnsnL&#10;lcm8mp9BiZcRXja2nJtdxpsZ8bRNz6BtkorWifG8G69MUqbi7dQkWmfJ4MzLpW1+Pm1zing1rZIX&#10;W5eQr1HROG44rRePcHZeNeUJQfQztqeXNvkeonic6WjojFtsBvZRavo6BeAaW4m7aipOCctxSl5H&#10;eM3XWKQsJlRUjHd4Oh/aztH25gxt78+I+fqOhrQo2l5e5+37y1w/eZ6L+w7z4NZFnjRd4Y0yQdm9&#10;i7x+doU7d09y+/Zp7VStN2/J+y6f4uzFa1QNXUJs2hziNTMJUDUyd/0hYrIbCY2egpNXBtGZAwlN&#10;qdQmX5D/4pfkK7PDKROUtV93b6ad+/yr7rrCqyYEeoksVEcyISeO1dVpbKxJYf3AVNZWq5lTnkxA&#10;gPI8s77EiLMdXxHPjQmpvJ+RQevKHFpXpfB2VTL3JZm2Dn1I87Ln0dT+PBunzA6n+Tg7XBLN42V7&#10;Sgptc7N5vyCP1vkyALMLeD5/CN8tWYCxsR1NNy/Seukop+bWkBXsiqGpM7pmntrkf6XrTDfZtg/T&#10;4JaYiY57kCS+QtA/Aa94UTZZM5m5YBd+sTOwd8hnWM1APrSepqXtJK2tJ/nw5giLB9fw4ekVnr04&#10;Iw52F6mJNWxasouZYubePr7Dm6e3OHr4AE23HvHowV2uXj/PpRs/cVbc8u7jPzFv9zkKp3+DV8F0&#10;zNQjWXjoFINW7MctayqGYWUEVEwlsq79xMqvkt/n4+xwXYRuOgrvK4eWXb3CKchQkxsbSJS7C+7m&#10;xlj264VFPwPM9XQw79sXKz0jbK3sCAgOpH++ilX1Gm2jbJkm3L06izcrU2hdpuLDiiR+nJaHl34/&#10;0rx9WFadI42zjFtTynk0vZKH0yp4Mksa9bIaHq2s5+z0ajbW5VIY6IOlnilzp4tjfXWD1uuH2De7&#10;gXhPa+zsvdCx8BTO9+IrHTe6mHpjHhAnyE/BUlx0sKoB74gaNm4+SPOzV3x4+UA0vxgil3hO7V5G&#10;G6d53yo8/+4SFw9sZJbI0w+vrzNg3AxGLTyBU8BQMuu3MGnhd+w7cJrxjbOpG7qQugl7OfzzM+au&#10;PcjOE5c4cO488zbL+/YfIGvuTuKE0nIWbWD8d8L5IkNt0qdhVzGTPHHTygBoc/457SjJVx7N3rmv&#10;uNo+Jtrj+U4ewRSmxTO6UM2kvBQm5aYwOSdRKCiBiRmhTMqKZnpJGvUpYWTFeTG8XMXmehU3pYG2&#10;zsykbWUWzUvVtC3X8H5pPM3Lc9leGUn/cE+ilcG0MsbbUhdfsz74mfYlyESHQFM9QswMSLIypdrf&#10;nZU1xTw8egAeXKH13hneX9rHgfkjJPn2ODp5Y2jrS3dTD9H60nDNfTAVrleSb+4XR3bpOE4evci7&#10;53eFVl7R/O49Pwk6H357lLsHl0hzPSby8zzv3l/i4U/HWTp4GK2vLpNbOZOqcWdxChoj1dNIdO5k&#10;cfgqfAOKMHVMxTGiDg9NLeM2HWLsvh9Y8/N5Dl7/mW+amqjdfoDxx47S+MN+xn1/nEFbTtIvtp6c&#10;9WuJn7qY4Mp5f99w+xrbaOdI6dRHOZop7raLAbpS6gWpcUwtUbOqWMXOShWHBqRydGAKPzSksF9i&#10;ZX8Vw9K8GVYUxozqRL4drKZpRDzvZwryl2eBoB4ZAO3cKHOjedIYzLocN6amBrO8RMXWmlT2KZ/Z&#10;kCHqp4LL48ppkmp4PK2U5jnC96J0OLKC91e/p/WWNMazu9k5YwgJft44OPph5RaufWZmJ9H63S19&#10;MPSOwDpMhY1/FrHRpdw/e4W25y/E4p8krXIBkamjKSoZyuwpE3n56hGv377UDsy9M49YO3M5p44d&#10;xs67Dn3X8fgnTaGnfSqGHvm4htZj4pCDtWchbhHVGLhm4pdXz5QfLzLrzFl23TrJ+vPnqNv3LaNP&#10;7mf8ycMEDJ5L/NhduJRPo2DLZrKFwkxih/291OxpaCYN0/Ij7xuKw5Xm21WPNE08Y4oSRI8nsqcq&#10;hh8GqTg9KJUfB2rYLjJzfHYwg3ODmSyIXzYgiRNDVTwerZbkK/OiSFNdphHpqJZBUE4TaviwQMWz&#10;yWKeijxYluPHkVo1N4en0zwhi5ap2aJ48kSK5tM6PVeqJ5uWlTW0HJjHu/NfS3xD67lvWDamjpjg&#10;UEws3LH3jqaz8lxl0fqGMhBGknwnabqO3mnMmrSEDYvWM2n6DjT9txGWtxc9/0nYRo7DXExSUuUi&#10;QsQHaKrmMHDsQRLSJxKWOgj/lOnouNVh6lMqn1co1VSEdXAxzhHSLIPKMHbOxNK7GPuQLCwTK5h4&#10;9DRLbx1jwJFvKfp6ByN++oHRP/yEY+UU+m88S8na7wkau4rKzUcxSRjw9yarh4GpdmYgJfla1aNM&#10;StNBF1dPb6oyE5ieHyPONJytVdEiOWPYXRHFguII6lJ8GJgdwmQxTeuHpXFuZCqvJmbSMlMSr2j2&#10;xZJ8bUgfWJzJ2wWptM1M5N64WLaVh7E8I4DjYt6ej0/X9on3U2TQpghlTZMQ6nq/vD/v9k2H09tp&#10;O7tTkr+baYMr8VTuFHcNRMfKUzS+M73MhYLcQjHwCsUqVE1x/7GcP3GKn8/fonjst/hUHCF39H06&#10;2w0mZ8QR9LyGYRU1C/eMjThqRP1kbsQifAIOcePR963CwC8XE+8CfJNGYuSZg6FnGpZBeRi6Z0pV&#10;laIn617WUfT1ySZj/jqmi+HKO3KUIReOMfjkCdKWbqVm1zEG7j9D0uLteA5fTsKCNfhWTPv7wwvd&#10;9U3oJspGuQFCe3ihh6L5zcW6m5OSlMCw1Bjm5yeysjyJDZUJkvhI6tICyM8Ip0g4f2RpEksHqDgj&#10;A/Bmcp4kXxI3R0PrQqGdhckfJ6ZUaSenfDtF1M3EVK6OTmd2RhDLSmI5OSSFJ+OyxZyJypmcA9MK&#10;eDeziHcrB/Du65m0ntxE2+ktvD29jdLMJBwDwtF39kff3kf7RNluxq7oK9OxhiVgF5lGzeDFHN77&#10;Iw/uQNbQYxgk7yWu/jqemRswj53Fn8wqcE1ZiV3ccsJLDpI25BjdnEuwCBtEd9tUetjFYOxWgnVQ&#10;CX3tUzDyKKCHVTJ6TplY+BdJ8kXOWiTQyzmDPzlH08UvGZeyiQw6e5FBxy5StvU0CTP2op8/iX6F&#10;k4hZ9DWh82Sgk8dq8609sPbpkLKufWCrcq+VkvgOvYz5oocJf+hsyp86GOAXEEp+cjQj8uKYURTP&#10;9MI4GrKjyFGHkp2WQG6aivyUOIZkhnNwWBb3JijTMgmNzFbzUkzVq6WFPJeBeDElmtZp0g9EzzND&#10;w+vpaezsH86Mkmg2VKRwaXQhj6fm0yxut216jshVkZ3Lamn7egZtP26i5cwWWi5sJ9LHESvxIH1d&#10;fDCw9UHH0osvdWzoZ++PT3IRobn9GTJtG4l5k0mv20LxnPuEDr2GU84xvHN3ClXM4f9nnI+7ZgWW&#10;YbOwixhPL7ciujqV0NU2ky5GkfS2S0XXO4c+9sl0MYvjC70IvjSMFBediLGHVIJHOn2sErWh65hC&#10;P1uVgCEd5/wJBA1aT7+0qfyTexVGqeOI23iI6J1bCdm87jeHlD+eTDH2SWtTbv1RKKdjLxPtxJR/&#10;6GzMn74ywNjMkSxJbn16iAAyglm5kVSqfMhUB5GuiSBDPECGKpJCdQiDMoNYXBbL3oY0To3K4Sdp&#10;wGcHiSGrC+GhUE2zuFhmqNsvnJqWw41xOcwpCGNxSSK7yxL5eWSm+AAZgGlSBTNy25O/ZzptP6yh&#10;9aeNPD2xGQdrY0y9Q9Bz86eflbs2+T3N3OgjA+GZlENK/WhO3n7B3ZYP7DrzkDEbTlMx/wKdXcdi&#10;Gr4Iw+Bp6AUOxzZuBCZB1XQ20UjiciSBefI5akl2uAykchm4hFu2dlbQntYqvjAIpat5HL1sVNpZ&#10;QbuZRdPXMoF+EgYySN1No6Vq1PI9BTgUL+TLsAacR63Ed/M3BO7+muBtn80CrSyfTiPa/MtA7SGG&#10;T+dtleT/ubMSJnzZzVAMVARDC2PYIQndMTCZUdlBZCZ4kxjnS7oqjHxVLMWaOCrTo0V6hjAmwY8F&#10;iZ4cyA3gwfAUXk/J4N1sMV8zxdVOV0lTlUGYquK18PzhRvm8LA/mFMayS8zb+bGZPJMBaJlRII1a&#10;Sf5k2g7Pp+37lVw7sAEdE0m+eyimXiHaeVKUy0gMnAIxcA8hJKeC/pPnM337Nxx/+Ig7bS3c4S0P&#10;2tq48qCNMXO/I6F4Ef3cKzEJrkPPJUd6RjKWPpX0NU+lo1EsX1lES7KT6WOZJIOSJconU2gnh47G&#10;UhG2SfR1UMv3xvGXfj7S6EPQtZHkO2owcBZasomlh4OG8PLF6GSMx2XeNiK3f0fI8n3YDvmdy0c+&#10;7VDuQlF0/hddjbShDMCfBP3/3NEANw9/ylJDWTsslf1DNSyqjKYuI5DkGH/CvTzJj02kODaaQZoE&#10;ZmZq2FGUyun+ydwdmMjb4cL140T7T1TTOkUk5yQNjE2mdVIGT8ancEtoZqs08cniHdbXJnOgLpo7&#10;on7eSPJbV9TRtnsird/OoPXwKjbPnoqOrTMm0lxNJNk9LNy0U7KaeEWI/lbjn15AeGE5ScMbWXH8&#10;LCfvP+XWmzc8eNfMs5YWnr+HF29bOHbjNYPm/EBQ/Ci66kfS10YSahZDT1l3tdCIcVPRwSIOK/9i&#10;LLzy0XVIRkeSqu+swcQjFRPPdLoYh2Lmlibol8Eyj6SDYSDdrcPpYhVDJ3M1/z/pEeGzv6ZHwgAM&#10;4vrTz6+4XWZ+OoGuLJ+SryS+Q0/heyXxgvpP8+H+uasZHboZkxQfzsiyKHaPTBYzFc8MoYuBmdEk&#10;Ko9gMbQgLy6CwSJNF2WlszldmZgylcs1Gl4K8psHJfNqSDIvxmRzT6Tq6TINizWhzBBztindnz2l&#10;ESzK9uWnSQU0icx8NFV6xrwC3q+u5f2OMXBgGi+PbCAtJkn+4TCRgREYS/K7SOK7ygAo03S4xKdJ&#10;8nMJyMyTJlpGdHENhq5xVIxZxepvr/Httac8aWnlPa948uEd+2485lXbB+69eMXefYepLa7CzDmS&#10;fzaJpZNxAqbBJeiIqeonVKJQTGfjMGnCqdopWbuahkjFhNBB11d7g532tVkoX1mF0clCmRs3gT8Z&#10;x/MXWw06rkJnrvHYxA/V5vlXl458umiqn314qzIVq4L4vwjdfNHJlL9qty34ops1rt7+FGRFsnao&#10;oH+Qmq8bEsX5hlIUE0KEozvFUTEMz05icm40a4ui2JLmxYEiLy4MjuZ6/1DuD47jTH0oD6dlcX1S&#10;Eal9/yS+y5tD0sB/HBzP1zX+PJIm+2pGBi3zReMvzoO1dbRsG8Wr3VO4/8Nuegsl2njG0NvZV5Ce&#10;oj2S2UFox9Q/Gg9VuvYGOWUu3MjScgLSioWbI/mzTgB/0QkSRRSOqmQ62w6cZe2xG6w6eZOWd8/5&#10;0Pacg9tGcmFXI3t/+pbcb0/gPmYBZnGV0mATpLIkiTr+MpApmIrk1HGI40s9b/pYR6BjEyn0FC7v&#10;CZaqidBOvdrVRJmCNZLOQl9djWRgLCLpbhP+95SjLJ9fLqidiPjjZMTaAeiizIlrquV+ZWbQOLWa&#10;MeXxHBME/zw6ib3DEhgsdKEK8EHj48P0gcUsH5HOu1Mzub9BkPv9AD5cauTOSpGbe2t4vEGUzJGh&#10;PBin5niyK7dronkllXRjSCQ3R8fyfLokfl4WbYtEbi4upHXDAJp3joLvl7KocQgd+1gKv0dpkW7p&#10;H0dvhwA6itlyiksXw1RMyZhxJFVVk1BRh6a6HovAYP7Qx4gv+zrTXQbgn7t78YcuXsLVCURnT2Tv&#10;kXNcvXWPGQNjWS+959uHV4i8eoNIca5bbz/h+3M3yK0Yi6F1rDTVRKk6kZ3OifSQZOpYyj6pBH3h&#10;fwOJ3sL3PS3jRC1J8o1lIEzCpFqkIiwjtfG7yVeWTz/4UjsRcXt8PhGxsq0MiK6pHcU5iawfksm5&#10;xjROT8xiZnkiJQkRlMVFMyZfw9YJBbz+fjzvjw+j5fQQ2m40wrEBoliG0ralSlxrITer/HjZINJT&#10;+kDLpASeN0bzdFIiLXNE5SzM551yNmtZEc3rBwrtjOftd2vxsLbWnq/tYROMsUsoln6JeCTl0dXa&#10;C09NHoHZ+RSOHkliRTnqqlqyB9fRMHMElY0DtU8s7CUU9YduFto5b7/o6cpXfbz4Uxc7uuq6UZBe&#10;zv4NW/jm5gvsV2wnZtu3XPvwmqfvXnDhxi1eNn/g9Jk7TBy/gvjoSr7S9cbUSvqDqSTbVPjeTPqP&#10;0FI30xg6GEjyjcK0A6CdjFjoSN+v8PcvlFUWoR7tJeI9TL1a2y8b/Nulg58mIdYOgNCQm08gpRnR&#10;bB6Rwb6hySypSqI6KYTyqFAa0xKZqvHj9tIa3uwcROuhkXw4Po4ny3O5MyKSJ4NjeKtcStjfj7eN&#10;cbTOUokhS+DNNIk5qbwT1LcuzOPtUkn+yjJaNgzl3Y65bJk8Bh09MzoauEmT9RV7H4WxV4wkP190&#10;egqOsalEC9WUNI4ipbaKpPIKMgaU039if2omV1M7sYHB08fRf/QwwlJT6GFixZ+7i6/p4yiG0pU/&#10;9Qngi+52fGkQgIm6gWFrj3Hx4UtuP3nLsXPXePmqmeePHvD45i1e337Kjz9eYNi4xZhE5PGVSagk&#10;XejFLEKb/C7GUdppu7uYt0dHk7/dm/W7l4j/cnNE/JBfZoLu2Fs51KDQjTILtFn7BJRCQd362hAa&#10;G8Wg0nhWDtawYEAC9VnBFEYHMyA8mM1FmRwpTuAnccE/ZPtxoX8UjwYl0SK9onmgmlf1MYJ4oaF5&#10;SrI1NM+Rn81JFp7PpEXopllQ/06Z+3xlFa/XjaJpx0r83aWxGbsIqty1k87o28tru0Cc47K0E1B6&#10;anIJKyykftZUMhtq0VRWkj2wXBJfx8DpDaRV51I4qJ6BExq0s0A3yGAojwyIyxCpqavM5+gp4cIf&#10;ZQD+2tdXKsRLgOaAd0ghU+fu4dDRG9y4/Zg7927y+PEtrj6+wo2bTex78IR5+44xY/5W/BMK6SFU&#10;1El6S1dRP72sY+hjF0d3y4h/nXI+LZ/e0Lmv8lgXY7rqKMf3zbSHmDv0NOWr7qJ6ulrwVQdzjGxc&#10;0KTFMEgM1YSB8YyoiqUqPZL+EQHMEsN1tCSdq8Wp3MhP4l5ZkiA9gSfVsUI1kuhJaaCdD1e5Hl+Z&#10;ETqdtqXiaBcq82Rl82Z5Pu+XlNG2sobnW6YytLIYc1flIRbewqee2olpeivTcNv6YhoQjW+qmJrY&#10;ZAJz8oR2hlM6ZgRptTWCfNH8EwZQO2kwxq7O/KWXHvXjZDAmVtEwuVLWFQyZVM/wqUMZNXY0oUJN&#10;3Y0M5f+04I897IWalJmgbfiitwx6X28cAzMYNn0Fe05cZuHubzh39REHHz9l14XzXLh6jaN3LpJR&#10;P0fbB74yDhJKUp7vIP0ppKKdcv6124KURTnAr7zJwC2uVTnCqUR3PXMZAHNJvjIBsURXS77sZMWf&#10;OhjjHhCCOjmcgcXxjK9MYnRBFOPyE5gkimhBWgBf50dyqiiGSxWi20XNvB6joW16pjRTachLResv&#10;ab8DsXWZcvQzm7YVubQuz+Hd8kJeryzn1bo6Tq8cqb1exy4khe4m7pJ4D+1Jc+U6nb7iaA08g7Wn&#10;DZXk+2ZkES98P2jWbLIbBkkF1FDeWEf9xMF00utHDyMLhk4dwuCpNQyZ2p8RM6oZNauOYdP60ziz&#10;lBGzBzNxzjCGN44lMD1FkmfJP3Uz4E+9zfmnXub8Rc+Bf+5tzz/18UTPMRF1zVRGbznE/uNXOHzt&#10;FjNPHsM8IEdMWBJfGgXylYEfnUwC//uoV5bPbwXVt7TXTsHd00CZ99aMLn3NUeZAVOZAV5TPn0SG&#10;ftnXghBVIlmpkUwu17CqNo0l1aLfa1RsEZo5NDCJi0NSuSVq5uV04fJ5kmBlGu5FknDlxrclqbBU&#10;1stl33JROCtzJUReri7myZoK7q4bxLlvluLsqzzfUiy+qTL/uRudlen2zJQZ35zkH/URmRklnJ+C&#10;S1IK6tp6gqQC0gc1kFxTQenYBqGdYYxZOJ7hM4cxatoARk6vle1ahilTcMsAjJTBGDZH9s0ZzLjZ&#10;g5g0ZwQTlkgsHMrY2dNJLiwQE2bNX/ro86eelnzRx5d/6u7OH3SEnvp4YyQD4ZPVQO2CXXQwDuZL&#10;Q3/+3NcLXft49NzSPp08+W/fCqosn5Jv7hXT2s/EFkMr+UeVAdCxaJ/3Vrj/L9KM/9zRiP9HBkHX&#10;yYuI2FBGFGvYOCCL7QPS2T0khe9Hp3JxZCpPx+fwckIur6coRznT2+8yVG54U+44VOY/X5ImyM+m&#10;VRKvzH/etqqYt+sqRJpWs29MHq+azmkvZbHzjdfO+K/Mf65cm9ld1roO/iLvfDD2CMM2NAFvTRYh&#10;eUX4ZeUQml8gAyDoHzKY3JENVE8bxuB5w2icUS9Ry+iZ1Yyd1Z/RM/rLQNQI6hsYIzF+7iDGzx/E&#10;xAUNTJvfwIxFg5m+aBCzlo9i+uKJqHMyUU48fdnTQsKeL/u4CQh9+HMvD/7fbk78sY80734ufNHX&#10;QwDyN23/370JWlk+v/3fwNIJcyd3lGm4dc0c6GVgJ+rATAZA5GdHY/7Y0Yz/p6Mh7n7BlGeqWdWQ&#10;zTdD0/lOmed2aBJ3RqppHp/Fu4nZNE8SqpmZwrvZQjcyAK2LBe3L0ni/LBNWKGgvpXVthayraFpY&#10;zo9TS/lh8UjeP78jyQ/F1i9Je+i4l5mb0I6TuEsn9CT5xu4RWAfGYxEQg5c6C5fEFOKqaoSCsoku&#10;qyJcTJeqfjCBBUUUT5yonYR+iCR4pKC8cZYkenY9Y+bVMmnRCCYvGM6kBYMZv3AgExcNlGQPYvbi&#10;Acxb3sD8FQOZJduLVo5l6cpJzF86i+yiXHrqCwMoarCnDX8UI/qHbo4SMgjdXUXpRH06a/XfppzP&#10;l0+/YOgU3Gru5IGehb32odM9Dazo1Fc5wS5f2ElM2Ffmwv3m/KGDLpHhEcyoTudroZkTgxK4ODCG&#10;x0PiYJSatnHSYCdLoqdLc52VLPQjFbBQmfU/Q5Kfy/vV5bRtrIV1tcL1lTQtqePk/CG8uXSAh7fO&#10;EhCRhLVvIjp2gnRBf3dlMklJfi8rT0zcw4SSojES9FuFxOKuTid10DB8M7Pxzy4guKiKlGHjsIjL&#10;IKZuLKXzp1OxbDr16+YybNUMGpdNFIoZy6TFY5myeJQMwFAmLRzClEXDmLN0rCS/UZI/jgXLGiVG&#10;sWTlGO0E9CtWjWLRstEsXz2ThcvmkFeSj4GlGX/6Sk8kusjYLja/oP7f/OALZfn8kS/KzP9K6JrZ&#10;0U3XTHtNTxfheuWwgzLx/BfSfJVJ6Hv0NaE+T82WIWkck+RfHpDIqyFJtA2Po61RQ+sk4fdpKdpz&#10;u62zM2CuclpRmuvSQlhbLeZrEK9XVHB/gfiBxXXc2DqHd/dP8OjeGdz9g7HyS0DXMRgdQX9PSXxv&#10;cbW9xVwZOgVqK8AhTI2xTxh+GQWkNAwlOL8I89AIAvKKUQ0YiVF4KrbqMoYs3071stWUrV1G/bYV&#10;DN26jDFblzN5yyJmrJ0pCJ/I4pXjJKETWLR0MvOWSSyfxEJB+8LlY1m8YqQgfySrVgxj1coRrFo1&#10;hjVrx7F69XhWrhkvPxtPUWkWZh5/mwLwY1r/7cunhx2ZB2a3KahXJp5Xkt9dx4rufa34SvT/l4r2&#10;72rFXzqZ8M9f9CMtPo45VQnsF91/ZXAqr8QDtA6W5I9RwURB/bQ03k2XxEvzZYbQ0Zw83i0qF7oZ&#10;wJtVVTwVff9wYTaPlw7k7Q87aHt9mTvXjxEUHoOBSwRGbpFi8f3paeRAX0t3elp4aGf+Vx5ApOcY&#10;QGBaESaBkUQU9ydvxHgc49QEZhUSWVyLQ0I+nZ2kMWuqqF6whnXnfuLQ/SucefuY062vONrynD0X&#10;T3D7wQV2b5vNxvUTWbNOmfl/cvvs/9qZ/6fKvvGs+jjz/5qVo1knlbB25SjWrhjOehmU9Wsa2LC6&#10;8RfU/w8/7OjT8ukDlMtKFMmpDEBPXZGfMgCdRAF1EPmlzPr/F+H/r7qZ07eHEaPyVWxvSOPs0Aye&#10;i6lqGZwIY5R7cJN5Py2Td9Mk6dOzJXJ5N6uQd/PLeT6viMfz8ngtVfByaQFvN4/nw6VjvL1/jis/&#10;HSQoNFYSH4Olb5Ioi0C6S+9R7opRJqbUs/ejn1RDH2tP+jr60dfVH/uYZFE6w4kvG4BbfAb+aSVY&#10;BKfypUUg5qoyHDLKmPfNPh5/gGetb7n//hUXWmHjdwd43/qQZ/cO8/zx11y/uoa9e+aza+tstm+e&#10;w5YN09m0dhLrVzVKwtsTr2xvWDWaDStGs3GZMvv/SGJLxmh1/f/0Y76U5ZcH3CWN+KBc09MeSgVY&#10;aOmnm4611vm2HwMS+ulghpVUx/SqPHYNzuHUoDRuNaTzdHgWrydm8E45NztJEj6tmOYZhbTMLqR5&#10;viR8Xi7P5mXxStzt21UVNB+YT9vdC7Q9usSlY3uJiU8RZROOtZ9G+3hGZdJgZT5cXUm6iVuIJN9T&#10;eoEbpt4RdLfzprfyPLSETPzTi7CPTJZGXISxn4rujmJ4ovMxTSjAJC6TFT+e5GrzKx68e87j1mZe&#10;vHvKB25J4vfy8skWXj/eRPPD/by6s5+rpzdwdP88vt42WQZjAps3NrJl/QQZjHFsWjOKTTIAm2Ug&#10;Fs4d/W/T9f+W5dMHGXsntynJV2RnD31LWVuL/rcS/hfT1c2UP4nz/aKHHV/KQDhIjxhQmMeCujJ2&#10;1pfxQ0MhJ4fncG1cITdH5nJtRDb3JmXyRjlsvCiTFnG3z0X/P12UxbO1Vbw7uYq2Jxd59/giTZd+&#10;IEGTLrwejrm3BjOFeux86GsuvcjJHzP3YAwVyakc1zd3Rt8zFDP/GPq5BmATppJByJZGrJb98Xxl&#10;4Y9BaCrGMbmS/Hwc08vYfuka51895fG7J7x9f49WLvD86de8erqdt4+28+rBFp7d3cjjpu08vbOH&#10;h7e/5ofD89ixZTxb1ioxkW1rZSDWjGSL0M+nfP1/frSjsnz+UNO+Zq6SeOF8PcX92mgbb0990brd&#10;RXrKACjH/P/S3VpkloX2UnNTQyuCnT1J8veiLj2KSXlRzM4PY4VyoW1jKm8XiNqZL3Q0XySpSM/H&#10;MhjPNg+m7eoemptO8OzmcR5c/4mcglKhlRBMvNQYKg8REo7vY+qAjq0bho6+WHiEytoPfddATAOj&#10;MRHT1cPBW8xXLHbhGgw9o+lpF8KfDISqRJr29UlELzAT89hiTCPT2XnlJk1PL/P2zWlamg/y5tVO&#10;Wl7uhCc7ePlgB0/v7ZDk7+LxnW94fHcPd25u4dTxWSycU8KxQwvZtb6R7ZJ8v6z2PDn8ez3UVFnE&#10;nf3yOF8F9UryFerpZWBDDz1boR9pwKL9O8oAdOhupT0e8pdeVnTtY42OkR1G1g4EBfhRrAphTG4E&#10;jTkRHByTxdWxsbTMF4c7P4mWBem8XFbK628mS/K/4e15iYv7eH3zFIWFZSIzwzGS5Pey8sfSM4Je&#10;pk7axOs5KU+L9cNUKkDfXZIfFKulG3dVNgbe4ThGpdPXPpjekvw/G7jSy0G2HSMw8ElBPyADq6h8&#10;bOJzuP30Bo+fHuW9JL/l9R7evdxP63P5/qfHefXkJ14+Pi1UdIoXj3/k3u09NN1aw+njc1i1uJJb&#10;Fzcycc7c/3l1899b5EN/eZC1knzlgFsvQ1u661oL+m219NO5twxKb6GiPjIY4oa76dhiII1QmYDe&#10;39eP+swEhmj8GZ0SxNaBIkmHJXK9MYa3c1S8WSCUs6I/bSdW03pmI83fL6H1xFLenP+a2qr+6DiE&#10;YeClkrXQirvyXEwPUT6+GDj70s/GUxqvN73sPeju4KM9vBxTVo91uArrYLUkX/qEVRB/1c7870UP&#10;mxBpzNHoeCZgFJSGeXgOXglqXkqzffHiGC1vfqL51QVevzwnVXCN1y9uCg3dksTfkLgk8vck9259&#10;w43LWzl9bCETpvT/JfH/7g+y/rR8+gKrqGrtPbvKIPQ2tNMOQDcZgM66yq35tqKIbOikK4OgZ4eO&#10;hTOW7p64urtrT8BPK49hTLofa2pTOTIig58bVTwX4/VycR5vNg+n7cImSfoK2r6dTtvhybw9vpLy&#10;vFxtAvW9EultGyh04yuNN5juxs5CR8oTSJTjKN50t3HjK0tnesjrsML+OCdkSbXE0dc2lB7m/nxl&#10;6MqXhjJAtiF0l2ro4yED4J2ISUgWJkEaglLTeNV8R5J/m1dvHvD8dROvXkvSlSdSPbrFs4dNPL5/&#10;ncf3LvOw6TS3rh7m0vkdf+N59ejyj6n6j1k+fZGJX3Zbl97m6Ju50EP4v5vQUVc9acIS3fTt6G3i&#10;QjepDH1rV4zs3bHz9CEjIYAF9SpmF4dpL7C9JC720uRCHs3M4u3iIt5uGSXJ30jb9wtg51he7xvB&#10;C1lXalLoZuYnJiqJ7pZ+dDN112p75VLB3mZuQkk+dDZxxNgrnF5CQX3cAskYPBHXhDy6W0svcImk&#10;u6nynB5POhh4yoCF0lPQ312oqI97jAyAVEBAKuYhyZy9dol3kvQ3b59oHwfzShL/4tlNnj2+xpOH&#10;l3l0/yIP717kwZ0L3L99+pfE/y+ZQUhMwx8/faGhZ2pbD0F3L0FgDzE+PaQKukkD7irJ17VyR9/G&#10;A1NHL4wdPLH28iE+Nojh+THMrUhmaXkKF+YO4tK0Ep4uKBSNX8T77ZL8w7Np2zMatg2SqOXhknIK&#10;IoPoYuSBjpik7uZ+dDVSDjG4omvtLdsOdDV2RN8pAF3nQALSSzALikNX+kIHS0m2iTu9rAPorE28&#10;Ox1lrVRCFws/Olv6S2MOpZ9nHIY+0swDkhg0fgy0PODF60eS/AeS/Ju8fHGdZ09u8OiBkvwLPLh7&#10;hru3z/4t8f+rpu1Qls8nrDHxz2/r1Fd4Xzneoq9UgJ3QjQ09je2xcAvAyMYVC1c/rH0DcfZyoTwr&#10;QXxAPlNzkzg6pY7n60bxaG4+H7YMpG3rENp2jaJ1Y50kvoa2TWU8W1RKvIdIWF1H+knTVRDcWeij&#10;i4GT9n4srcSU5PeV3mIdEIee6H519VBsI6VabLzpZOJGT3MF9UJJkvzOxuIDrIPpbOpDJ9nfzSaQ&#10;3k7h9JWB7esWgSo7nTdPfqblrfIUqns8VyhH+P7Jo5uS/Gs8uHeJe5L8T/+/iJH/dRPWfFo+n6rJ&#10;LLS87a/idrtoud9OBsKRXib2WHkGomvhgJWbH/aBYTgFBhAS7EdBYgSTK3JYOyiHpoUDaVleQ8uy&#10;Mlo39Jeopm1jBe/Xl9C2ppg7C4vxtDTW3u7Z1ciTHiaSUH0nbfK7GDjS1cBeuF+5RNwePUd/MVqR&#10;Qk9RWAQlirz0pYOhs1SNVIqZtyTfTdDvoaWwDvJZygAoj3XvZhFAT0sZBHt/sgUU90+t483dH3n6&#10;8JIkXnj+yW3u3bvO/QdXuXTlb4l3+N8xVdOn5fNJyuwShn3o0MeCzjo2wveOgnwbSb4fZi6eGNg4&#10;SeJD8Y6MISwumvAQL7Lj/dg6sZpbcwXli2phYSnvVhbSulaJfFqXZfFhWQ4XxP1aGejQQ1TKl33t&#10;ZO3ennjlsS8y0N1k3UXkroL+zkJBRsplhJJ8Yy9BskMAX+rLz41E3wvFdJD1l6J4OptI4pUBMVVu&#10;IZUBNfOhu4kPfSzdaGzI5Mn+Rq7tnUawpzFff72dJ8+aePjkEqt37f5F1SjXOn1Mw//e5dMfpEQX&#10;fUm8kb0g31Y42QF7vyBpuC44ytrRPwj/6EhCo3zJSg2jTuXL5SnltMypoG1hOe8l2e9XpdO2Oo02&#10;5QzX0nQOTVFj3Le3OGo3OvYTNaWcQhSkK8f0O4nCUvqLEp0M7Ogo66+kAgxlAIw9w+mknHA3lKqQ&#10;39GxDZZtoR6FsqR/dDYW1SPJ7yIV1V2oqIeJr0hna3ZKJb7aVc3dncP5esVIPN0scHDQI3PQzI/n&#10;YZX4TzA93+eLIOGXiSn13BNauxlZomftgom9p5b3rdz9sZVK8A0OIDE+hPzMGEaWxLMox48ns8t4&#10;J/TyTpLfukK5nUhFiwzC++UaVlZH0U97UM+ZDn1kUI3d0LPyFofrKtUltCNo7yzU01HQ30HiC+k/&#10;/ax9Bc1SKUJPCu10NHJBR6Tql/IZ2ltGZTC+ks/pbOQstCViQZpwd6ksM2NTmrY30ralhFdbKrm3&#10;opD7h8d/pmiUS/3+k01M+WmRP+5XU7LqWjkL5bhKuGBo5ybJ98HVy53szCTyMyIZlBPG+v7xHCgL&#10;5MnUZO2d59rbiFakah9y+mZhMiPVIicliZ11nMW4SU8xcMDUKUh7bMfAVjmZ3k4/SuL/IrTXRZKt&#10;YyOKyMSVjkqiP4aefSh/1XFsf23oKNwvgyVI72hkQwcZxO4mDmSEO/FsSz2v1+fxYn0R04bV/UIz&#10;Snz8N//zLr+djNgqJK9NGYBe0gMcffxxcHEiIsyHhqp0hkvy11bFs6s4gPtTUiX5qcL1ybBSoR01&#10;z+enoXExbUe9jtCMjrUgXkG+p0hZV/qJgesidKMk/ysxdsq5XQX1XZTzvILqDjJQHaQpK+pIT0zV&#10;F/2Ui6IE/XqyXxRZB2XQpCq+kvf2MTLkzOo63m3KpmlVwa/QLvGffzLizxfhxV9Nw23o9i+tOmbW&#10;Ije9iIwOJSsplAnFcczP9edgTTQ/DY7g+dwU4X0N71emSPITuDU7HR8rQ1E6glQ9SZo0c+VGCB0L&#10;d/EOyh0pLoJYJ+FuZe0iktJNnG4AnZRzvAry5fe+Et/RQSpHR5yxkvy/6gn6de3pIlXwVT9PGTRP&#10;esngpsa6cn9zKUn5gz/jduX61f9C03D/dvn8H1HCPjS51Ss4EBsbc4aXpjM9K4gD9TEcqfTh3pQ4&#10;3i9WCeUk82GJmhMTMrEyMaeToPorHeF2HXuM7QOlgftL+AmVeWGkPPLLVuF4N+0JFQMnaayC+G7S&#10;bJWHIHXQs9eu+1r5SaId+FJed9AVL6JUkp5wvTRtY50+ROWN/NXf+V96AvrPF6ek0fq/+sckrMLy&#10;25xtbZlemsT3Q9Ucq/Hh1WzlUb4q3gn9tMxJYkN1An2l2XYUuukoiessaO0unG7tITJSkm0oOt5K&#10;JKWR9IA+lh70FjrSdxQ3LKhX7lDspNCOkmxBfzfZpyT/r4L6DgpFyXZv27BW5UDh53+XvXr0zI9/&#10;9v9Zi03iyL6f/6OfYnhJaeuRsgBaF6TD3DheL4zm9aI0xqQECKWIYhGq6KJrK+EsSXPGyDEEHTtv&#10;9IVijF1CtBJTuRe3hzheQ0dxr4YK5wvtCN10FGfcSU9+ZqI8HMOFL8XxmoV9unzvb2GvHjPl45/5&#10;f/7ioBqz+LcJUCI/v7rt2OTk1hfzUygLtpeEKg3yY/IF+Z0k+YqaMXIWurHz115IpTRa5frN7pJY&#10;JfldJPFKk/2UfH2PlFZxo3/3XYJy7BNHBX78k/7vW5w1o4wFdcd+m5jPwyq6vs3AK7VNxymhtZ/D&#10;v7Ra+CS1+icVoC90088hmJ62wa39XGJbDbxTWq2jKtvsVaN+93M+hXzf8I9f/4/l88UhaUy2IPL+&#10;7yXt/0OsUCTwx6/4x/I/sihHUe1Uo4cIYufKwGxXDmiJlH0o0Sxx1V41+lv52SpZTxCnnaKcd/74&#10;q/9Y/k9a7JNH9nZUN/rbJ40u1noZ1ZhvZOCbfqfa/kNC+13yncp3K3+D9m+Rv+njn/eP5R/L/9xi&#10;nz6xk71qbLww22xhuEu/B77/CiEFckn5H+ySRico/9PHf+8fy//ti5NyJlojuko1WvvMlX9rOKlH&#10;fPBMbWgLyq5tiy+tak2vKWotHppH7dgM6hozGTAum7rxmdSMS/+7qB0v75mQSf3ELOomZlA7IU0b&#10;NY0p1IxNpnqMhurRKb9E1cgUKkYkUzpcTfHQJG1kDUhHVZXT+i+lJa2h4oh8Mge2uSSP+N2/9V8L&#10;7f8smlLJwcd0/GP5P3FRpICw3zAZ9Cu/BcHvhV1cTZtNeEabdUBEq42XG3Z+ysw4LjgHe+IY4I5f&#10;XAhBiaHE58aTVJhAWkUSObUaChrSKR2aSfnIdCpGpVI5Oo3+UhD9x6ZT3ZguoM/Qgn7ApGzqJ0kB&#10;TJJCkBgwIZ368fLzRqV4pEjGKr+n/L4Af1SKfF6yNpQCKBmmomioWhsFg5PIH5RIXkOCNnIlcgbG&#10;S3HEk1CeLoVR0uaZ3j4r8r8hrig5+ods+i+82CcoJ3N+fS7h98I+fuAHu/C0Vls/P2y9nLH+GDbe&#10;rtj6COB9PXAI8MI5yA+30EBtuIYG4BoSgItE+2t/XMN88Ir2ITQ5mLi8cDKrhZ0HpVM8OF2KIZnC&#10;QckUDdZQMVIYfny2AD+HgZPbY8DkLAZKMQyckCXgF+Ar3aExjaoxKQL8ZG0ooC8bIaBXmH+4AH+Y&#10;mkIBfr4AP0+ArwV8Q7ysle1EsrXgjyOzPpbMuhgyqqPI6B9FVv8YUspUhGUXtrolD/7dnPw6xEdI&#10;Lj+m9R/Lf7bFXj3K0F41Zs7vD1572McP+GAblNhq5eqGlasjli722jB3tsPCVbmsyAkbL1cBfnvY&#10;+rpj5++Jvb8APzgQz8gIvKPD8YoKxz08RAAfIuAPk6IIleLwl/e6Yx/oiGOwHR5RbgQmBRCVEYGq&#10;KJ7M/hpy65LJG5BCyRAF1IrkyRbg59EwRSmAPIlcbTdQ5FC1AF9h/E/gLx+toWyUmtKRKgkB/XDp&#10;LgL+vCHSaQYlkC2gz2qIk7WynUDmQAG9RMaAWNLrBfi10VKM0WRXx5JTFUNWmRRCgRRofhhZBRFk&#10;FkQTlZnd6v7fKQYlx0quP6b9H8v/jkUGwke5OvK3g/Mp7OJqRapEt1o4WwvA7bByccTCyQEzB3tt&#10;WDgqr9vD3FH2y9rSXUDv6YGtt5d2QigbHy8BvoA6IADbAD8cpADcIsPwio3GMzoWl7BIAXo49kHB&#10;Er7Yh7jhEOqMc6i7dANf3MK88Yjwlk4Qpi2AjCoNOVIA+QMVza4RYCu6X5E+wvyTFODnfAzxCRMz&#10;qZICqJQCqJACKP9UAKNF4gjzfw56JZTtLG0BSKF9BP0n4KfXRJHeP5KMyigyK6LJKAknPT9UQB9O&#10;TmEk2YXSDfLl53mRpBfIOjeSqPQsKYRB/7pMas+9z8fh+MfyH7kox4lFh979u0GQsE8c+sHG/19a&#10;LZ1ssHK2xcbJHmsJSwkLBdgCdmNbe4wkDK2tJCwxsrHG0MYGUykCM2cXTJzdtJfTOQWGtIewub2/&#10;ImtCZC1yJywMez95HRwmOj+JUE0aTiHhAv5QbPz8sVWKJNAfeykSe39f6QR+OMprRRZ5RoUQlhJL&#10;fF6igFBDSmWcyBSVgFoBf/bHELmjlUF51IsMqhyXRfnYTEpHp1MinqF4lIbCkaLrh6oE+CoBu8ia&#10;hiRtZA0U4A9UZI7EANmul0KrFeDXtAM/TaROamU4aeVhpJYEk1YUQnpRKJlFUgxFIoFyIknLjSU1&#10;J1a2o0nNjpa1/E52FClZkURIIThrhv9d3rUhY6KMzcdh+sfy77E4asbGCLs8+72E2/5LTZu5R1Cr&#10;iZ0lpnbmmNqbY6aEbJvbWmJmI/ttrDAWgBsLwI2s7QTwStigbyXgV/bZ26FvY4ups6uANUjYPRj/&#10;RDWesfE4h0fgIuEcFoF7RBQ+cfE4BIZi5ROAQ1AYAUnJuIZHa8Fv6e2nBb+NgN/Ky0sbNj4+IpmU&#10;8MUpOEAKyVe8QADBmjDi8mNRlYgGr0kSaZMrYC+gYWqBaH5hfNH9A6bkUSWFUCayqGRUOkVicgtF&#10;6uQP/8T0n9i+fVth+mxh+mxF29cJ238EfZpInHSROGmKvhfGTymPJLksnOSSCFJL5T2lSSRlx+Ie&#10;7I57iJc2fCP98YsOJFBMfEhiGBFq6QDJ0cSkxxGbHktYakarm+Zf6QYyVsqYfRy+fyz/I4t9/PBO&#10;9urRm34vsVZhhW2Gdi6tBuZmGFtYYGptLeC2xETAroRSAGa2EjbKzywwsbLASAG5pTUGEvrmNuia&#10;ydrKDmM7Z8ydPLHzDhImF63uHyHAjhA5Ey/ALMEzPomglEwCNakEqNWynSqFEIWJmxdGrh7aAnCL&#10;iMFRisDSUxjeP0RMcYBse0vI5/oK2KVzOEox2flIN/D1w87PV7qAH/4JEcRkJZFalkF2nWj/4WlU&#10;C+vXTMiksjGV8sYUAb3sH5VG4YgUCkZoyBsmoB8icmaQyBnR9Mr6E+gVWfMrpq/+CPoqBfhxpFXF&#10;k1wRS3JpDGopOFWRgDgnhricJCngaCnkAPEowSLpQqT4g7CVzmbl44eVt/IYOyV8sPbxxVqK2NpP&#10;itlPKXTpbMGRrc7x/X+3CJQxVMby47D+Y/nXFgf16MrfS6BtXMMHIyf/Vj1zCwwtBMQSJta2WNo5&#10;YuPogp2LG/buLti7KNtiUp2csLK3FfDL+wT0RgrgzSwF9EoB2KJnbqd9cpC+uSO6Ekb2HmJwA7Bw&#10;CxTAhgiAI/GLT8MjWkWIJlMAWkCAdIFACffwSMzdPDF2lO/0CxbZEyFm2B8zVwG7h3yGMpWms3ye&#10;uzC+0gW8AwT4YaL5o7Xvt5ICsfL0kc+JwCcmhpjMVAGhmoxq5VBlFpVjskXLp1M8MoWiEckCevEE&#10;w8Qci7TJEmmTKWyfqeh4ifQB7ZFWn0B6XQIZNfGkVsWRXC6SpSJe2F22ywTsZfGoS+PQKOviWOJE&#10;w0dmRhCdFUeQJlY6mvxdvvK/+4Zh4aPc3x8sEfQxgmVfe/xtn4RPoDYsvAPlfwzE1ksKJyip1SFx&#10;yN+NX3uMrvw4zP9YPi2SlDW/lyxj76S2ngaG9DY0oo9EbwMjeuoZ0FffmD66hvTsp0/3Prra6KVj&#10;qI3eukb0leinZ4SOvE/P0AQ9YzP0TS0wtrIVve+KrZu3SCIX+VwzehmYoWMiXcDUVgrBHhMHd+2d&#10;2g4+Qdh4+OIaGIZniIBUjKxfZAweou+tXN3FDLviLAzpIYWggFwBu5GjB8bKfLJSFIpfaAe/wvSK&#10;bwjXdgQllELwks9yEWPsGRkp2j8BVWEKufW5FA7NpWBoBgXDUkXHp5AzWCOMriFdDHH6QNXHULZl&#10;X70SatJqNaRK4cQXRJEkwE4uTSRJGD2pIA51YSKaEhXqokT5jniS8qOJzYqQ7wyViMQnNlQ8SpAw&#10;eiCmym37HiGYewmwtSHglrWFAN1CKQBtfHr9t7CUXFn5KsUTLN1A6RaBOETl/ivGePSaj8P+f+fy&#10;Uc4c+m1irKOr2/pa2KMAvpeAXQnttr4CekN66OjTo6+eFvz6xpYYKFN3K7cdGdpoQ9fAAh09U3T1&#10;TdEXYBsYmWFoYoGBhI4UQD95rWsi+0QmGSsG11IJ8QHazmCFpYOjhANOHu44e7nLWgDu4UlwRDS+&#10;YnY9A0UWuXti4eSMo2h4J19/dKWgjKWgjJ3cMXURfS+srsgchdmVtVdkrLYz2ApAFNAr226hUdqf&#10;K2baOzqG0GQVSSUZ5AzIawf/ENkelCpSJpXMgcmkDRBDXJdEcm0CmppE1P1Fm1clkVieQGJZAkkC&#10;9ri8WKKEycNTwghKCsQ7yhuXIBeiM6KlAFSkFqtJEHkTlRZGmDqIgLgA/GKCtecpFHlmJR3L0lNh&#10;cX8Jv/YQuWMhMk0b2v3S1bTRzvbaULqFgN1K/hdrCVuRSo4BgXiGhRGsdEnNr+9zUEIZ+/+rZJBt&#10;4hgLqfqrv02ERUhhW/c++vTsa6BlagMTU4zMBJwiT4zNxISa2sjaFiMTa0yMrTCXfZYWNliLdLEy&#10;lzCxw8bYFntTa9xlX4C9A2EuDkS6OhDuak+oiy3BLnYEOMva1ZYgJ2s8bUxwtjHCyd4UJ0czXBzN&#10;8XS1xt/DngAvB4J8nAkLciMm2INIXyeC/V3x8vXA2kW8gcgqMxdXjKRQDOzsMLC1E8lkj6GdPRZi&#10;lB0EMM5SJHaiiy3dPbRrWwGSvQDERQpIOf5v5y+AEf3sIgDxTYgjMitN9HgheYNLxKjmkFGfLhIm&#10;hdRatQBdhapKCTVJ5YnEilYPKQ4jsDhcIoKQwmjCsiMJSAgiOD4C34gQvEKks8hnB8ZJIcSHEhgv&#10;P0sMEbD74h3pRURaJOnlGaSVpUtkklyUJqY3g3hZx+SrCcuIwS8pDI8YkWqREXjGROMRG4ZrlHSw&#10;0EDpFBGyjsVKPIy1vxKBWp9gL6B3CvAnKC6S2BSRV5kJJGcl4J1c9ztdYPRVBRMf4fF/3qLco27/&#10;2Q2in8LYN72tY09duvUxoI+wtK4wuL6JMLmZOUbmEsLMJrI2l7W1pQUOYlg9xLh6C2h9rQ0JtDUk&#10;wsmUBE9rkr1syfKzozjAjupQRwZHuTI82oUh4Q40BNswSGJ4lBMj4zwYHONKRZgN2YFmpIaYkxJl&#10;R0qMg4QTmmhn1BEOqMIc0US6oAp3IzHcm9iIAIKDA/BUTKuwupm9Eya2yuFSZwknTKVTmNg5YCav&#10;LcV32EhnsPHy1oYCfhsBuQJ8W2FPRQ64hImZDgrRAj9AlUhYerKALl1kSzaZA3IF9LJdmyygTyRB&#10;9Hq86PX4sjhiimMIL4wkMC8Mn+xgvDMEzBmh+GtCCBagqnNT8Rbgu4aG4hYeLuwfI/ulGKIDCYgN&#10;kgIIJCghAE2BikwBfnppCmklKWRVZJAlrzNLU0krEuNdKN6hRKRWWZZEPmnFWaTKz5KLNaikMBJy&#10;0ojPUTyQmojUeEJV0USmxBEh68DIIOJlW52eQKpEekYcmQL+jKx4AlKr/r4DCDb+wx6Q879rcVCN&#10;2frbf1TfU932ZW8DvuyhR+c+iowx004d3U9ki66xIk1EjpiaCcubYmFujIOlsTC0MZHOpiS7m1Do&#10;Y05NkBXDIuwZE2vHpCQ7ZqU4sSjNhZUZrmzKcWdHvgdfF3pxqNSfw2V+HCz25mCRF3sKPNmS68b6&#10;PHdWK/MCFnsyN9+TyVkuDNfYUxdrRWW8HeUqJ4oSXMiQQokV8Pt5O+Dm5oiDMLqdyBprRwkHVzHS&#10;AnQHJywVwDu7YCGdwFReW7t54Cpt39lfjJ+vSAYPD6ykCKxFHimhgN4jKga3iEj8kxKJzE4jOjdZ&#10;ZEs6Kf0zSa/NIKUmWVg+ibjSWKKLIokSwIeLlg/OE32eIUysCcYtMQgvAbNXlC/+MQHECtA8IoV5&#10;Q0NwEhOtnHWOSFERlBgtwA8hKiUGTa6YZQGxAvLsslTyqzIZOKKKgcOrqB9UzIBBBdQ05FJSnUFu&#10;WRoZUpBpxVIQpSoJAXKZSKeSNJFPWbI/k5TCNFIK0sguzyZKFU5EfLCAPpaUzDhSM2O1gM/MFuBn&#10;yzovjpz8eCn08r/vAKrR2z7C5r/uIjpu9G//MbPgIi3gv+pjSEcBvPJs/q4SvXTEwIph1TMwwcTE&#10;HCsLS+wszHGxNCPE0YY4ZytyvKypDrBhlIB9bpIbq9O82ZLlw65sD/bnu/J9qRcnKn05Xe3PhboA&#10;Lg4I5PLAAK40BHJ1UBDXBwdzbUgIV4eGcXl4BJeHRXBlqMSQCK4OieJMfRjfVQazqzSYVSVBTM31&#10;okEKIS/WlrhQW8ICHfD1ccTeyRZzRdI4OIvscdMC3krAbilhLLLHUgrDysUdcycXrRFWZI9rcAie&#10;ERHY+bWD3jm0/YyvAsyQ5GTC09IE+OnE5KWTKHIjpb9Inboc1JWpouNVxJUkEF0YS0ReFCE5Ufhn&#10;ReKRLFIjIQJnkR/u0cLuId4EimZPzU8XORMuBRWFi3K4VeSHlRShlasrLgHynrhQEkR+aHITSckV&#10;GZIThypdjHFqBOqUCNJE4hQK0xdXpZIj3UCdIxIrJ5mcqgKypEDSq5JJrZCQ7hCWnIhPdByBCeJR&#10;cnJJLSogQh1DbFosKgG5JkfMdna09uRYRr6wvhjs7IJ4cgsSyBPjrYRf6t9LIOkAYz7C6L/OIlWb&#10;9Nt/xCa24YPy2LWOyqRzEsp8l137GdGjnwG9dfTQ09PDyFAfa3MjXG3N8Rf5EuxgTJyjCcUiXwYF&#10;OzI50pXFCW5sTvFib6YPh3K8+KHAm1PC5OfKvLhc6c+1miBu1AVxs15igMTAIG4J6G8K6G8ODebW&#10;sBBujgrj5uhwbo8K5+6oUO6PDOXRsDCejYzh0Yg4rg2O5nh9ODvK/VkmnWBcusiiREdSw+yICXLA&#10;388ZFy8X7D1cBOQO2Lm5YOvqgoObG+5+ImcUZpeCcFU0r5ePFvwmYobdFLDLPuX4uKuwvFdcPJ6x&#10;cQRrkolITyMqO5O4/GzUIitS+wvI6otJq8kT85pKgkiRaDGowZnR+KcLi2vCcIwLxy46CruoKCkg&#10;xTT7ERIbSkFZHnHqJPzEQLv5ie6PFLaPTsRNjKezrw+h4gGSMlRoshJJlgJQC0iTNNEkqCKJTwon&#10;Nj6A4vJUckvk92Kli4imD06MxT8ugrDUaDRlKaRUihfIT8EpJAQb3wjR9dHSzeT/9fcXSRUmXUeK&#10;KUcprnhS8xLIFKBnFyaRIxIqtyiRfFkrUVCsknUiGQUpuCUP+xVmtKFMlvpfYRGzsvO3f3xv64DW&#10;TsLyXfq2g12JbrLdXUDfR0dfQK+DmZE+9uaGeNqbEeZuTqK3kUgaXQq9DBgVbsM80d4b1e7sTfPi&#10;+2xvTgjgfyrx5owA/ly5FxcrfbgiTH+9NpBbdcHcGRjKnYYw7gwScA+R9RB5PTREG00jwrg9JoLb&#10;jeE0TZCfTwzn/qRwHkncGObHzeEhUhSxXB4axYn6UHZUhTKnKJiBiW5khzuJ2XXB399FwO+Es5cr&#10;zp4CcndXkUEuuAnru3p44+gpgP+o87VrkThOYgJdQyOwFfA7BIfiKcAPUGsITUkhIiNdzG0GicX5&#10;5A6soWRYPcVD6wT8ZYQL4walizTISsJXE0lIZgzuIieso0IxD4vELDgcU0U+ebsTFBVMcWk+miQ1&#10;wQFRBPjG4B8cj29wDPauPthId/ILCSROEytSRAF+kqzFgIoJVWkSUCXHkZAUTLoY5cJKDVHqIDyC&#10;lbO5oXiEi27PUZPVP5ucmlzisjRSbKECfAX8Iq3Et7iFBonOj9VKKU1OvDB9All5ScLsyeQXpgjI&#10;U8gTsBeWqD+LpPYoTpTukvOr57q0x2eTF/5nW+w1YwN/+wcbB+S1falMxSbs3knHmC46JnQXWdO7&#10;lz79eutioKOLpbGhVs5425oR7GRFnLsDaWJSC7xMqPM3Y0q0AysSXdmV4i6A9+J0kQ9nS30lZLvU&#10;gwv9fbkiYL9eE8hNYftbtUE01Qdzb0AIDweH8WCEAHtEKE2jBPRjQ7k9Loxb48O5KWC/PTmCe9Oi&#10;eDAjmofTork/JZIbYwK4MNida6P8uSvvuzLCn4PVHqwv82FWnh8D1T6khroR6O2Ep4cjHp7OuHtK&#10;IQT4ybaPhIDaxQtXMbBOXr5aKWTh7IaVu7fofNHi0Ql4x6mF8eNwk233eLUAOZ/IfGH36mqSSvLI&#10;G1DO8BljqR3bQE5diRRHPLaBQRh7+tPV3JF+Tv4YeobTx0HWbuGYeEZi6h6ufeCEjVc0bsFqAqKz&#10;8AlPJzQhD/fAGMycfDC08sDYylO6QJQAP1MYP1OAn0JqdooAXfR6uniL1GSSM6QAUqPIK0smuzSR&#10;dDHTMel+JBWEkVGpJrs6i9zacjHNGmz8BPgBkVj7hUlBi9GOiiBRzG5yvkpkVBzpwvRZAuicUmF7&#10;8Qd5pWqKS5IpkQ5WXJxMUZFIKomSItlfKCFdQImgtNq/lz+CsY9w+8+xyB+14rd/ZC8r39YOAvqO&#10;/YwF9CZ0FOB37mdIz7766OoYYGZohL2ZCd52FoQ6WxPrboPG05YsH3vKRcePj3JmscqLTam+HMj0&#10;50ReIOcK/blUFsClcl8uVfpxpcafixKXakXHi7RR4qro+hsNImlEx98ZGc4dYfZ7E6K4PSmCW5Mj&#10;aZoZw725CTyYn8TDBUk8Xqji6SIVz5SQ189l/wuJ53MSeTI9lgdTovh5ZKDoficWZDoyQuVCVZIf&#10;qVF+BPoI6N3tcRXD6+npKtvuUgQ+hIiu9gwMwV0Y3k3CzFE59OmOhbuPSINIfBOS8UlMxi02iYic&#10;IsLyCgnLLyC5ulIMbTnVjUMYt2g6o2ZPZPDkRkqHDpNiScHUIxzpnvSwDKKndShfGnjQxdSPjkZe&#10;dDR01z6kr6ORG12U6atM3ehh7kEvSx90bMLpax6OjkUMOpZRGNpGY+wQjr6VNyYO3iLFfLDz8Je/&#10;NQK/iHjxCXEicWKITkkiuyJPq+vz6jLJHyhGd2AWBYOKyKktwTs2WnuJg21QJHbyf7mGRxKRqhGJ&#10;kyqg15CWn0SWyLPcYo3IJg0FAvZCKabi8iRKKgTg5YkUlSVIh2qPIvExJUpIoRQXiUzKyf499l/x&#10;EXb/+xYH1Qid3/5h5qEl2pm72yeQNtSaV4Xplcnluksh9NMxxMLIBBcrC3ztzYlwskDlbkWmhwWl&#10;/tYMjnJjWpw7K+Kc2Kn24LsMX05lC8AF9DdKArlW5s9VMbCKrLlSJ68HhnBtUKiY0zCuDwvn+kgB&#10;+NgokS+x3J0cy52psp4Rx91Z8dyZG8/9hQL4ZRoer0jhycpUHq2Q7WUqHi+VAliiFEASzxYm8lyK&#10;4OmcBB7PiOXx9Biuiyza29+bGSlO9I90ICvCk/hwAXmIF15+7jh7OMnaG2cBv1eAMHtImIAoCi+R&#10;NjbC/KbOovNdvTH3CsBRtLdnvAYPiZDMPIJz8okqKSKttj/lo4ZQOXIg01fMY8H6ZQyfPI4RU6eS&#10;238AAXHpIi00UkRqdC3jJeLoZRJBT+MwepiE0c04VAAfSjezMCmCYNlWpuMNpovywF0LKRgr2WcW&#10;SA+LECmIEHpbhUooz/OWbUspKolelmH0sw6kr5UP/Wy8sfQOE0CLvk9KIjonQ3uuITonm/D0HCy8&#10;QtC198HES2SXf5S2i8Xl5KHKzSStIIPsolSRNSkC+GSRMsLspcL05QJ8kVAllcL4YpCLy5T98lp+&#10;ViqFUSbvV6JUukFpkRIaMb8Dfufoz4j//ixX/xGLo3p0yG//mL72Ya0dBPRf9dDTGljlMGUXBfhS&#10;AL1kradrgrWJJf4OzkSJGVSLVMj0sqMy0IGh4S5MjHFnocaPTdJW96W5cyzHm7MFvlws8uNaqQC/&#10;MoDr1QL2AcFcF7DfGBbJbTGkTaOiuTM6mruNwuYT43kwNZHHs9Q8nK3i/uxE7s9LbGf4xSqeLE/W&#10;gv7xqlSJZJ6slgJYk8rTNRqerVTzbJkAf7Ew/gIB//wEns9N5MXMOB5NieWkmOQtpX5MTHanKMye&#10;5DAP7aNYA4J98A8JwDvAVySOlxhIMbhiah38lGPmSbgEhWHs4qEFvqmHcmFXFMFpOQSn54pZzSO+&#10;tIr4kgrSq2soHTyQweOGM3PxDJavW8z0eRPZe2g3z9884eHLx9x59Ihzl+6w9+AZFizdxuCRs8kq&#10;GkqMuhwXXzVGtqH0Mvalj1kQfS3CpSCU2SOj6GkRKx0gWkAfSU9h/e7mUjCy7mkVKcCPopd0gV62&#10;UfS2iZBikPdYKGt5bS0/k2JQCqSvdbAUhaytpINYRsvnx8l2PDoOMeg6RWLiIcwfGItnRCxBcYrO&#10;TxN5IwUgoM8RDZ9fJtq+XORM/wxKqtIE/KmUVqRSXpHWHuUpVIiRryxNoVKKpUp+r0K6RamsE3M+&#10;Tlb+WSgY/AjH/zWLnWpMxW//iB6m7lrQK4BXgK9sdxHgd9URTS9hZWqJu7UtwY5OYlzdyfZ3pzzE&#10;jUHC8BNVnixI9WZ1ipd2ju79WcqRGj/OloikKQ/gWqVo+CrFuAZwQxi+HfQR3BgZxa3RAnyJe2Ni&#10;uD9eQD8lgUczkng0R8XDeRILVDyQeChM/kiA/3SZmhcC/BerU3m5No0X65RI1cYrKYKXUgwvl6t4&#10;IeB/Kd3hpRTA23lSCFPjaBoXw3H57i3lgUxIdqMw1I6cOF/CAlyIiAgkKNgfb39fPIKCsfb01TK9&#10;pRhd5bCid2wixiJ1DAX8CvCdRFJE5BaTUFZDQnmNgL+S+OISsmuqGT5lHAtWzmfXvs0sWDyF9RsX&#10;c/3Gae49uMydB5d4+Pgqj59e49mLW7x4dZcXrx/yQgrj2evnPHj2mNsPH9L0+CmXbt3hwA8/MXvZ&#10;DgaOWUBiZjUeoSnYecdj7BhJD+NAepooMihGgCwgtlTWkSKNougn4O9tFkEfi2h0rOPpYxUnHSBB&#10;IlEKQCWAT6a3eSo9TZOlSBKlMOIlpHikm/SzCcTQMQBT1wBcRQYFJyQRJ+ZdnZtNSmEGWZXZ5PXP&#10;pUAMcoEY5aL+mRRVpYr8EYZXuoFIoaLSOErL4ikVb1ComOEixTNk/R34FSx+hOV/7GKvHj33V1+c&#10;MOxDpz7mWrB/AnyHHrp07m1AHwMz9M3ssLCwwdPOkjBXGxI87MgNEp0c6cbgGBcaE11YkObBxhwv&#10;vs7z4vtCX06LnDlfEcjl/sFc7R/EDYnbdWJOB0VwR1i+aXhUe4wQppe4OzKae8L2DybFfwS9Wlhe&#10;xT0B/D3R8PcExPeXJPJIAP18ZQpv1qTTsiZDIo23Av7Xwviv1iqg1/BaCZE/r0X6vFosoJfffyef&#10;9W6WML+A//KQAH6o82N7VRAzsr2pENmTHe1FTKAb4YFeBAd4Y+PijHNwKNYK8L38cI+KExkQi3N4&#10;jBhUP8z9QvBITCEoPY/EyhoSa+rQDBhAQlU56opSyoeJ1Fk6hz0Hd7Fq/VJWrl3M5WtnefX2CY+f&#10;3eXp89s8e35LgN/E85d3JO7K9h2Jezx8dJtHT+/y5PkD7j9q4p68vvPgGveeXOPR61s8fH2T+1Iw&#10;D99IcTx7yplrNzl47CybvjnEjGUrGTB2Epq8BjyCs8WbxGFkF4ueTawUQzR6DrH0s4uhn728dkig&#10;r30S/WzV9LFOEZmkkSJRC/iTpEsk0Ms6VvZHixSS35ff07WLRl9Cz0GklIMfBsokQh4hIqVCsA8I&#10;x02ZtU88Q1Rykmj7VDKLMigUf1EiBVJcIdvlaeQrZ5cLUnHW/PbJj2PmfoTnf8xirxq9+/MvtAiv&#10;bPuyhwF/7WHIlz2N+KqnIR2VM7HdddDVNcLU2Axbc2F6eysiPG1IDnAgP9iBunAHGmOdmZXgzDJh&#10;zo3pbuzJceNokSdnKny5UOXH5Sph+hrlWHwYtwcK4BuiuDNEYmg76O+MkBgZyd3RoufHRHJf2PjR&#10;lDgez2wH/uP5ah4t0vBwiUieJbJvqWh2Ab7C6G8E8G9Wp2vjtRRBeyj7Unm7SophhayXyfuWaHi7&#10;WMN7KSBl4qK3s8TsTgrn1GAPDjX4sF2M9Ix8b2oT3MkMdSPKy41gkTjuImfM7N2w8hDJo1yUphhG&#10;kTaeqlTcEjToe/hgHxGNlyqZUNHExaNGkTagnuxBA8XgVlA0rIEJC2ezftcm1m1dy4q1izj83R7e&#10;vnvM05e3P4L9Uyiv20MpCCWePLulfbr846e3P8YNKYT2ePzsOg+eXJGiuMpd6R5N9y5y++7P3FLi&#10;zgXZvsSNu9e4fb9JZNU9Wd/j+t07XG1q4viZc2zYvosJ02dTUTeE1OxiwuIysfVSY+IUh55tJHpK&#10;odjHoWMfLwWSQG/7RHpJgfR2TKaXoxSIgwYdu0QpGHmPvFdfZJK+nTLFWRhG9sHaZ9OaOPhj5uSP&#10;uYuQhIsPFi6emDq5Y+8dgG9EDD6hkbgk/frpEQo2P8L033dxUI1Z+/kXmQQUtP21qxF/7WaknYpM&#10;G/K6U3dDevc1xtzUBld7R/xc3YjwcSUtxJmSKFcGinFtTHJjnsia1Zm+7MgP4EBRIN8V+3KizIfz&#10;/dtN680BIdwaGEpTg4B+sDJZt8QQiWHRH9leAC+6/uH4WJ5NESkyTfT5dA1PZyXzdJ7EQolFoucF&#10;/I8F/I8F/FqZs1LYXAD+RgCuxKvV7aF9LWZXiU/Af7s0mWYBf/MiFe9F9jSL5n8xO55rY4I4NyKE&#10;QwODWCVybJTKVf43D0KUi998fHB198XRKxALZy/M3Hwx9wnCJSYJt6RkbbgkqNDz8MIpOhbflFTC&#10;cnIoGzOG7MENqPuXkzuwlsb5M1m1bT1rN69m8/Z1bNu+hjv3L/FcmSrnzT1tKNPmvHzTJFJHgP9K&#10;ZI92Ld3ghRJNUgTt8eTZTVnf1K6VUArh0ZPr2rUSDx9f44EUghKKnGqSIrgjBdEkRXDtxlkuXTnN&#10;pcunOXP2OOfOn+Lni2e5eu1nrlz5mYuXznPlxjUuXb/B6Z8vc+joSbZ9c4SVG79h5KTFFFSNISS+&#10;DCe/dGw9U7B014gEUmPuloyJswoDKRJDCSPHBPSlGPRt4gT8iZg4qjF2SMJIuoWhUzj6UhAGDkEY&#10;OyvTzinbAVhH/eaaH8HoR7j++ywO6tELPv8Cs5DStr90MeLPnQ0ljFC2/9rVmA7djejZxxgDfXNs&#10;LWzxcXImwtubZDGApREu1Me5ME7jwZwUTwG9NzsF9PsV0JcEcVK0/IWaEK4OCOW6cta1PpRbA8JF&#10;3gjAh8Ro496wWO4OjxG2j+We6PoHjXE8nSR6fKpGNLjodyVmSAHMkQKYp+HJfAkB/tPFyWJYNbwQ&#10;IL9e3g7sN59CgP76I+DfiPZ/vTxFQN8++32zAnyJt1I4b5eqaRbZ0zxXxaNxkdwZFc41kVnHGqJZ&#10;kOXJELUXyaEueHs54OYlOt7NH2tXYX4nbyyUS319Q/BMTMY7OR1PTaqAPh4rMb1+yakieTLJGTSY&#10;0jGjyRXwFw8bxJBpE1i6eQ3rtq1jw9Y1rN+0nDPnf+Tl2we8fnv/b9F8Vxuv3t7RAv/lL+BXZJAC&#10;/E+FoHSDW7+KT0XwqRAU4N9/KN3gwUXu3f+Z+xLK+s6d89y6fZYmWd9uOs+du+e5cfMs1679xKVL&#10;Jzhz8nvO/fQjPx3/jqNHDnDk270cObSX74/s58SxI5z+6QfOnj0hcZzT50/z/enTbD/wLcs3bWfG&#10;4tUMGjON/MohxKaW4RmaKsyeiJVbIuYitcycYzF3jcbCLQZT50jpDmEC/AgpBCkGhwhsYup/c8Tn&#10;32nqDvmwiZ9/sEVE/7Y/d9HlT511BPR6stblj510+KKrLl3E2PYTiWNmYoKHgy3h3s6kRvhSGO1D&#10;fYwrY1UezBTQL8/wYlueP/uKgjhSGsyJ8lDO1YZzsT6EyyJvrtUFaUGvlTiDRL8PjeX+sDgejBDz&#10;OiqRB2MSeDBWTOz4JJ5NFhaflsxzYfsXM8SYzhLjOkf0+lxZz5f1AgHzYgH3EmF0ieZlou2XK2sB&#10;txSBEm8VsEsRtKxI077W/uyzeLtMWH+5SB5lXvYFUiCTpeBGhvJkZLj2MOrB2mCmZbhRHONIiI8l&#10;Li4u2Dv5YmbrjrGdO0bO3ph4+GMTEolbvJrA9FxCs/PxVqfiKqY3WJmTvaCQmimTqRo/ltKRwxg0&#10;aTyL169i487NrN+6jlUblnP42AHetj7nzbtHvGn+WAC/Av5NiXbmf/HqTntHkPgt6D8x/6fXn4Cv&#10;ML+W/SUUKXRPiuCuYqjvC/tLaLvAvQsii85x885Zbtw+I/ET12+e5MaNE1y7flyKQeLqSS5fPsm5&#10;c99z5sz3nD79PT+d+o7jxw/x3Xe7+WbvOvYqsX8D+/ZvZt/Bbez7dhcHj+zl4NED7D20n227d7Jx&#10;13bpeNuYt3ANYxpnUlk9jLSsCiLjsvANVeHsG4O1Wxj2cQ2/Pdw58SN8/+cWB9XoIZ9/oHXMgA9/&#10;7aov7K6PAn4l/tipn4C/L19266e9E8rU1AwnW0uCxMTG+rcbv8p4L4Yn+jA11Z9FmQGszw1kd0EQ&#10;35aE8EN5OKero7k4IJrL9RFcEfDfEJlze0C7rr83RAF9QnsMlxiZwMOxYlQbk0TmJPFkonLEJVlA&#10;n8rLmQJ0iVezZHt2Mq+kAF7PE2ALWJsXCtgXp4t0SeedgB8BcasUwPtlqfI6hXcfi+BTKK+1+7Tg&#10;V2SPhhYpoNZF6bTOSaZlUgzPRwbxcGQwF4eHs6s2jOEqZ2JcDQj08sDM3BlLWw+RPCGYufii7+iF&#10;oXQBp8hE0fapAv5sogpKpAto8E9JI7G8goyB9YxaNJ/6yRNpkJixYgkbd29j14HdrFy3gp17d/BU&#10;TOnb94952yJrJd7d503LXYk7v8Tr5iZtISgySBsCfqUQPoXSCZT4vBP8iv3l9QPxCfdl+54UxB0p&#10;AiWapBBuP7zELekIN6QArt05J9pfZM9tWd+S9c0zXBETfunaaX6+cpIzF4Tpf/5R4gfpVkc5deYI&#10;J3/6ltOnvpUu8S2nju3j2NFv+PH7r/lBPMy3B7dz6NsdHNi3hd0717Fzxzq2bpTiX7Oc7ZvWsn3z&#10;erZsXMuG9WvZuGEta9euYumSRcydNxefjLGfA1+5xmfIRxj/jy3SMtw//yDlwedfipRRQP+FxJ86&#10;G0gY8oeOwvrC+B2669NLtL2ttS2+rorEcSbJz4k8AX7/BF9GJwcxLTWYxVmhAvwQdhWEcrA4TIAf&#10;ydmaOH6ui+HygEiuCstfF0Pb1CDGdVAM94cKuw9P1AL/3rB4kTrC/ML4j8Yl8XiCSBuROk+F9Z9M&#10;VfNUmP/FdAG+gP/NbGH42cL0UgCvBahv5wmbL0inRYD7bmEKiPxhSTLvl6Twfmk78JU5iJT4BHol&#10;kMLQzsqlvG9xmvxeJq1SRK2zEmmbFcebSfK3jg3lyIBgVpaFUCsextfOBltbLwyMHdA3c8TC1R8r&#10;3zD0nXzQd/XFWsyZmzL9fWoWCaWVJJZVaIGfXFNL/dSpjFu2mOIhg5i5cilrd2xh8aqlzF0yV3Tz&#10;Km4+vCHAf0azGN1mYX4F+G/f3ZP4NfiVYvjUDf5bwP/E+p/A/3k8etreBR48UsywxMPL0gUuaU1x&#10;uwcQMyyG+Obtn7lxSwrh5nmuXj/LlaviCa6KF7h8XArgRy5cVgrgiBTCYc6e/068gnSA01IEpw5x&#10;8uRBThzfz/Ef93JciuDED3v58buvOSJFoMShA1vZf2ALu3atYeu25WzeJGSwYRHr1y2UWMCa1fNY&#10;vmwG8xdOw0nzGfC1Mdr9I5z/7Yu9asyDzz+ku5lP6587C+A7KUDX4w9dBPSi7/9JgP/HDrp06KGP&#10;oYk1zo4uhHh7EOvnSnKgM4Vi+uoSfGhUBzMzLYyl2ZGsy41gZ2EkB0uj+b48lpNVsVyoS+DKwBhu&#10;DIzmdoPo+MEC8iEC9qFJAnoVDyUeDRewjxSTOkbN87Gi28dpeDZeJM4kDS+F9V9PF6DPEMDPTJfI&#10;4M0sZZ2u3fdaKYaZwv4SzXMyeDs/g2YphOaFwuqLFfALwAX0rSJ7EIZ/L2ttISyX962QgpHu0Cag&#10;b1uYJSEdQzzDuwWxNM8M483ESC4PCmKvyLTpud4k+FtjY2OJvb07lpbC9KZumNh44R4aQx8re4xc&#10;fbD0C8MhNJaQjHzS6wZROnocSeVVVI0dz6h5wvoTxjNu3jwWb1zH/NXLmbd8MauF7c6KsWx+/0Ir&#10;d1pQJmZ/wJv3AnoJbRF86gQtsr/lnjY+9wSfjLES/1ohPHt2jadPr/BEG9d4rBwKlQJQjO+nuCtG&#10;WwmlAO42nePO7fM03RIJJMx//YYwv8QlxQNIXJQiuCBFcO6isL8w/2lh/tMC/FPC/idPHZAQ5j8u&#10;zH9MmP/Hbzh6dA/fHd7FYWH/bxXg79vMN19vEPCvZdeO1drYuX0V27YuZ9OGJaxfu4C1a+YxfOK0&#10;Xx3nVzD8Ec7/tsVeNXrZ5x+g75nSrus/gl4L/A46Erra9Z/ldadexhia2WPvoNyw4UNEoC8JoT5k&#10;xgZSrg5geJYvk/L9WFAYxJqiUHYUR7C/OIZvJY6WRHO2Ol4YP4FrCvgF+LcF+E0C/LtDFbYXXS+g&#10;fzgiiUcjVTweIzFWWH5cMk8npPB8okicSRJTUnk1VYA/PZO30wXc09N5O03ALkXxZooYVDHBLdIZ&#10;msUEv50sMTVJfp7Eu9ka2qQTtIkMahNWbw9lW9mnyCHR98vV8jqFtgXJtM1PEuAn8m5xLC2zI2G6&#10;dKGxMZwYGsXCUj/yYh21tzMaG1lKAfhjYOZFT0M7+igzoPoEYeEVhKF0AVPPELzjU4krKKdizASG&#10;zpxH0dCRDJs5h9EC/oaJE1m+bSsbdu9i5qKFLJXWvmHbJp69esT7thc0I1pfwN7cKgB/L/HuoTbe&#10;tkgn+Ah+rRQSP/CLJ/isABSwfw7+XzrAy9s8eSHa/7nIH4lHz0T+SNx/LLpfmP+uEsL+ysk0bYgB&#10;bhLDe1u0/w2RPtdundbGlRs/ceW66P1rJ6QDHNcy/wWRPefFpJ8794Ow/uFfwH/i5D6On9grBbCP&#10;oz98I15gD4cO7dRKn0PiAfbv3cQ3e9azR8C/e+caLfi3b12pBf6GdYtYt0bAv3o+2XWTfnuYc9lH&#10;WP+3F6mSlM9/0Sq67oNiYj9neyX+0kG0vRIddfhLFwP+2t2Q7nrm9DWwwMjUCnMLS5E9Fvi6OxMr&#10;BZARF0Blahhji2KZWxnPyqo4NlVGsbMikv2yPl4fx7mGBC42xHF9UCy3RNs3DY3jrsibe4qxHR4v&#10;wBeJMzKRx6OkABTwN2o+Al80/SQB/WTFeAqjT06REJBP1PB2goBbonmiAF72t0wVCTNNgDxDOSml&#10;pkVk0Ju54gfmy+8K0N8uFYYX9lfkD0uTReLIe5ZKcSyNF9CLvJmbQNuceN7NjxOjKzFP9kvhvJYC&#10;uzQ6ie1i0oel+RLj74KViSWGRk6YO4dqr2npaGRNX+kCRq7K/aqJGDr6Yx8Yg2eMGlVJfxoXrmDo&#10;jHnUjJvEyNnzJOYwd80aVm7bzuQ5c5kh4J+9ZCGnL57mtcL675/y8t0DXgm4XynMLkBXQukGvwf8&#10;3wP/p/gkh569auLxy7s8enmHR1II2pBieCzAfyjMr5w11kof0fsPPrG/yJ8mBfz3znLrzhmRPj9x&#10;4+YpYf+fRP6c5KoY38vXjmnBf+nKCS5ePK4Fv8L8P50+9BH8InlOHhDw728Hv8ieI2KEjwjzHzn0&#10;kfkF/HuF+T+Bf+f21Wzd/In1F2qBv3rlPAKyx/2CXyUUTH+E97++2KtHv/n8lzrpOrUqwP4E/D92&#10;FEMr8Ynx/9ihvSg6COP3k4F1dPPGzz+AiNAAQn2c8bI3xs5YByMxvlaGJrhYmuLrYIYq1Jn+6cGM&#10;zotgrsidjbUJHByYwAkB/7mGWH4WfX9lSBw3hgjzC/jvi85/IOb2sWw/E7nzRInRap6N1fBcmP/5&#10;ODUvRfa8maCAXUAu8UbM7xtZP5+QyovJWWKAC3k0JZ8HEg+n5XN/WgFNMwq4NaOIW7OKuD27kBsz&#10;srkqBXNLfMM96Qx3J8Ryb1oid6aI7JoYy/NpKl7O0ohxlu+alyyySQpkdoa229walcCR2lDminHP&#10;CnbG29YaAwMrepk409nEgQ4mtvSy8aC7mQumrmF4RKTgGBiLfVAkSUWVFA8eRU3jZIbNmMuU5auZ&#10;vW4DU5YuY9bKlcxYvIQxU6cxae5cvj58kFe84SXPeSEAfyHgfik6XymC1+8V1lc6gbJWiuBz+SP7&#10;PoL/94rg01GgXzrAy/bj/08F9E+fXRfZc5WnAv4nj6QA7l7i0f0r3Lt9UdY3ePmkifMnj7Bnywpu&#10;XTrG3WunuH31BHcF/Nevn+DCpR/5WfZdENN76fIJfj4vhvfMYc6d+Y6zivQRw/uT6P1TJwT8iukV&#10;1j/6/R6+P7JLZI8wv7D+AZE8n5i/nfXbwa8w/+aNS9m4fjHrVi9k2qw5v5Y8gumP8P79RZlp8fNf&#10;MPLNblNA/Te2F0P7Mf7fDvoSehK6/EU6Qi99a2ydvQmPiCYxLpq81Dgqc5KozomlNCscVaI3Pr42&#10;WNoYoGesj/K8GzMLW1wcnAkRM5wf4s6EtGDWVcayVyTP4YFJ/NCQyKlBCZyVLnB5UBy3BsdxTyTQ&#10;EymAZ1IIL0T2KPFSNP+LRjWvxqp43SghxvfFOBWvpmTyYEIGJ8Q4b8z2Y3q0PaOCrKn0tSbH15Yc&#10;H1l7W5DnbUa+lxEl3npU+enREGzAuBhTZqgtWZBmzZoMO5Fl7hyvDeJYf38OFrryTZ49+wqc+KG/&#10;L5eUu7akA10ZpeKsSLJ9w9SMzQ5E4+uIrZklvQX83Yxt+Eo6Ygc9S3pIIfQW3W/uHopLRBJukSoC&#10;kjJILq1m0JTZ1I2byrRV65m6Yg1j5y1ktEifGctWMH7uPGpHjmLB6tU8f9/Mmw/NPBYAPxW2fy7m&#10;9nmzrJulCBSAK5Ln/SORQ+1HgJo/A/7n7P9p/Yn53yjx8pbEDV5LvBTgv3iqxC2eP7vD08d3efjg&#10;nsRDHtx7xIWzF1i/cgVrFi3g6okfeXr1AjeOH2RyfSlbFkziljD5rXPfcfvKca5dOs7VS8L+wvg/&#10;K3JHC/rvOX/2KGdPi+k9dVjAL4ZXfl8xu1rwi+RRgH/42+0c3L9FC/5932zk693rBPyK5l/Djm2r&#10;fpE9G9eK8V29mNTqX0ue/+Ysor9l+4797Pmiq6H2BNWnaD9pJSHg/4t2LUUhwO/cxwQDC3u8A4JJ&#10;SIqnKD+d/iXpDCxPZ0BVOgXFiWTkxpKcHklcYihhEQH4+nng6mKPu6MVwW6WpIU60pAdxMyKWBaX&#10;R7G6KprN/aPZUx3F9/XRnBHje7khSgogWsyuMP+IRF6NFNCL9Hk+KlFArxbQi+EV8N+XfWcHRLE9&#10;z5tZSS6MjHajNMCZBHtz4p2sSXK1J9XTjpIgZ0Ym+bIgL4wN8p3fSrFdnJjJo/klvFpcztvFZbxb&#10;VEbr4ireLynnzcJins8v5O60LH4YFMmWQk8WJtswN8mSVTmuHJRudbQxhSWVIZRHuRHq7oSNtSM6&#10;xtZ01zGlh64VnXuZ09PAiY76NvSwdsbcKxivmGQyqgaQXTuYqtETROYsZM76LYyZu5Ch02bROGe+&#10;MP8axsl6ksTj5mZef3jHy1aRPG3PJATgbU/bo/UpLa1P2kGvgF86wKf4BP7fKwJtIUi8fX2HZpE8&#10;r0XuvHwhPuDFPWH7Bzx6KtLq7XvO/nxHWHUtucXDGTFmjsiTk7x6/ojX92/R3HSJi4oZnTeOy7tW&#10;cGHbYi7tWsX9H/ewa/4ELv34Nbevn+KKSB6F9S+I1tcCX4rgjBjeMz8p4Bfpc1wkzw97+OH73RJ7&#10;tHJHAb4ieZR1O/gVzb/uF/Bv2bRMWF9kjwB/9ry5v5os+l9lfXv1qLrP32jin9PWsbcJX/Yw4itt&#10;GPNld2O+6m5Ch54SvYzo1NtYG1/1NNJq/L/2aL8G/6seOrJfh+79dOmpq4uOiQl9zW0wsLbH2tUF&#10;Ry83XH3c8AlwI0EVjlodgUaKIU22s2W7KDmE6tQAhmYGMD4niIUlYWyuiOBgdTSnBsRxdXASd4er&#10;eSBS57GA/WljEi/HJmq1/PNRkTQNDuSaGM3TwzXsqVOxpDSRyfnxNBaqmFadzcz6PGbXZbG4IZfV&#10;Q/PZMiKP3SOyODI2hzOT87k4NZe7C0t5vrKaFyv783plHc3L6mDFAFg1gLfLa3m7ZiBPJa4trebY&#10;rGJ2jUpjaWkYm+T7vh+fy84hKibmBZIc5KC9j9jAzIbehjbavHXXM9PebP+lvjlfmthp76qy8A4j&#10;IqOI0mGNZNY0MGDiDMYvWsn4BctpmDRdWH8ekxYsZdrSFYyZPoVLd6/zrPU1LyReitF9I2B/K0B/&#10;J4BHwP++7YkUwWPZ/0T2PaP57UPev7nL+9cCzlfXeP9e1tziHXcF+LclBPjiCV5I93j59havhPWb&#10;X9/n3SvpIk+eiHl9z9T535FcNpekwinkVU1h/aaD3L93X7T+zzy6e4JHt37gTdMp3giw7x3bz7kd&#10;q7hxcB33j67j9dntXN0zn7Pbl3Ju/zcsnjKVFfMXcuLYMTG6p0XiHOX8T99z5ewPnDiyh5/k94//&#10;sJ8fROefEOAfFaN75FuF+XdxYP929u3dwh4B/u7da9kp37Nj2wq2blrC5g2LtZJn7eoFf8f6CsY/&#10;wv1vixiAt5+/ycghQHtySrnw7K/dZJCUY/jdjKQDtBeBUgwdBPBKMSiF0E3PFh1zd/qIfu1uaEcH&#10;HXM6itHtoGeqjW7CeJ0NZKB15HckOuoa0VlPQGBgQpe+evTRN8ZQzKCtgyvuHt4EBvoRGexHRnQg&#10;9WlRTBXgrilP4tsBafw8KocbjZncGp8q2juFpqn53Jzan9sza7g8vZJj4wvZNSKHJbUZAnYNdRlJ&#10;lKhjyI8LIzXYm0gPJwLdXfBzd8XV3gZbcxMcJFwtzbXH4P1trfC2NsXNwlD2GeIl234S3nYmeIpn&#10;8XKWbTcbCQd83FzEy/gQ6ulJpKcHiQFi5GNDyZG/OSkxCP8Qb+w9fehn6UV3Yy866TnzlY4ZPczs&#10;0XXwxjEimZj8ahzDEjEX8GfVDmPsfDG5U+czbsEKRs1exMDx0xg4cSoTFy1jnHSA8Qvm8+PF86Lz&#10;W2hufcN7XoAYXQTgrcL+SBG8l1CK4L0UQ9u757x9dIvNCydz58w+eHGZllc3aGl+yKsXD3gsTP32&#10;9WNeCvhfvBed39wksuYmPx7YxWWRL8/uP2Pj1hNEJU8kXDOduLSJ5JUM48Txk7S+e83FSz/z3ZGj&#10;7N9ziE2r97Bp1TdsWLmXCWMWUFM5kknjZrJn6y7xACf4ZvN6zh38liEV9WSklJNTMIbBw1eTlTWG&#10;dE09jUOncfzQ95w6fojvf9zBD8d28uP3Ozh2dDffaw9xbtce7dm7T4AvWn/X7tXs2LFSgL9Sa3QV&#10;rf/J7M5ZMOfXrC8Y/wj39sVBMyby8zeYBRe3ddO1oHNfU3TNxJj1EYbSgt3440VpEl1lW4pAkT9f&#10;djOmq64NfUxd6GHkQGfR+50NrekiZlfXzgOfWA1xWXn4xsRjYOdCTzM7afNWsnbWGry+lh78ta8U&#10;iciADv3M5XOc6WMgoe9Ibx1b+sjP+klHMROWdDW2INDahhB7K8IcZdvGCC8TA9x1xUT3MZD36GHY&#10;T49+fXXo3acfOrr6GBiaYmRogbmRrYQ9xqK39UR765hZoWPpQD8rJ3pZONHb0oVe5q6y7UYvKw/6&#10;2AtgnfzRcfDC0NkHXWc/dCSs/CJx8g/D3ctPwO8ihWCPs6Mdti7OGDu5inQJxdIvGkvlJuyAcGz8&#10;IrDyisHeT4NreBYuUemE5ZQxbO5yCgaPZcLiDRi5BNHXxhO3qGTKhiu3HM6jatQkAfxM6hqnUtQw&#10;XIphDsOnz2XU9DkcPnGcDyJ12njKBzG0r8V43ms6x5Pnos+lAN63PaeVJwL6x3x49Yize3dybPMa&#10;iXXsXL6CPRv3sGXtARbP2cq0xoW8fPxSfIBIofd3eC0sf/zQXnatWk3z/TesXLqZpau/YdDQlcSF&#10;D2BY1Rxu/3yPy+dva/eXDZ1PZv95qPOlG+QsIL18FVk1G0goWkV63W4y6r8mJHsuARnjCEpuIFbd&#10;QG7JDNxD68XjDKVi9F4yK1fjHT4I//D+xKtrGTBkOjPnr2ameJxjx7/n6NED/HBUuf5HOcS5mcOH&#10;NrP3mzUid8Tk7hSDqxzh2bqaLVtWiuRZ+sshzriyCb/R+mMiP8Jeq+1/dY19P8fo1j93UXS7GZZO&#10;gXTrZ6UFvVbqfAT/V11N+bKLKV90Emkj+/sIy/eTtq1jLmtzW/StHbBw9cTZP4TA2ETiMjIITUjQ&#10;PmHMWMBvLAVhZOOBsa2nFJcjxtZuOHgG4R4UTl8jO7r3sadrbyfRw84in1zo1NeFrjrO9NQXgBoK&#10;WE0d0bdxQ0eir5U7XQ0c6SI/62fkir6hE25OfqhjkijOyKQsK5PclBQ08WqSxESGR8fjFxZKcHyc&#10;FGMcJu5e9JK/t4+tKz2kCHrL39Jd5Ed32Tb1UfR3PG4h4Ri6+EgxeAu4vUhOiWXhuGIOLSznzNIK&#10;zi0dyI+LxjAyKxV/O3fsbb2JTkxj6oKFTF20kPKGwThKsRi6BaLrEYqBdxRW/nEY2vnxl95m/FXH&#10;ii7G4gXsfAnWFJAgXSCndjgVIyeSUzeUypETKBoymsFTZjJ28gSunPsRHl/n5g87uHp4Iy0PztKq&#10;vXRBzK3o+jfvH9MqjN8qr9+9usOH5hcc232QNbM2smrefipK5lBUMJNaAfH6lQekAzSLtHkkEugB&#10;iDF+/fAO7548l99t5cefbjJ5/h7mLfiBM4cec+9kC4e3XmfwoE1k16xm6o7LTNl9mfi6BfjlT0E1&#10;cD0Jddvwzl1NWOVOQiu3EVqxkYwx+wkuWYZN/GRia7YR238rruo5mAaPITR3OUnl64nNW0hI0jhC&#10;4kcSnzqOuIRaivMGMmX8LNatWM2PR/aL7NnB4QObOPDNOtH6G0TyrGO7yJ3t2gJYxbbNK35h/ZrR&#10;vzmpJVhvR70sDr+ZZaRjP5EqIl+6CNOa2PoI0NpNbjvolbWAvpsJXwjbK9q+h64pJjYOmNvaYWln&#10;jZO7SIAADwJEVgQEiWwJ9sVHjKyHpwvePu54erni5qo8pcCVwABfkTXeBIf4oVLHkaSKIywsBHd3&#10;X4xM7OnZx4buvR3p3FMKoa+DGEQ7uokp7G5sTz87L/oKwLsJGLtau6Jn6YgqKpbp1VWsrC1jRkYM&#10;k1KCGakJoDrOi8wQF2I8bYgPlu20BErL8imrLsMrxB9rkT6W4j+shLWtnByxcrTF0sEaL/nbktI1&#10;BMXEaB8BaO7ph0tgEIkxoQzMiGJjQzpHx2RydlIOF6cX8fP8ejZNGIyPhwc2Xp7Yyv9irnx+gB+m&#10;bu7o2rvTzcKTnlYh/LWnBx26uPBFd1uRfzbSIZ0lnDAUsnEJly6ZV03BoLEUD59AUlkdmQOGkVs3&#10;iEHDBrJ/90YB/h3O7d3G3ROH+XrVfLauW8Cr10284YHo94e0vBMQC5Bb20TSvHzMN9u/Z970A4wa&#10;tZ+hYw+zfvcdMgtnUDdgOjeuP+B9Swtvm8UrSOHcvneDKzduc/neI47faKZ63DfEZyyhonI9VRXL&#10;iVNPJ6lkEzH1e4gctoXxB28w4cBFFv30gKTR63HKmoVP6RpiGvaQNu470sYcIrh0Pbapcwho2MSo&#10;XQ8on3mcyIIlBKpnE5G2AE3hGsJUs8goXoEmayZRcSNIiKgjO6aSiQOn8c26XZz49iA/HtzNkf1i&#10;cr8R8IvkUc7q7hDQK7JH0fvbt6z4aHQXM2/Rr02ugnUt6B2Txtp+/gPLqNo2BeAK8JW1rpmrSAIX&#10;rbzRmloJhfn/Ij/7oruBaHsTTG3tcXBzxCfQVQDsTHSkO0kCtNREX7I1geSlhFIomrckM5YiAUux&#10;RElONMW5MWSnhZGsDkatCUWdEk1MfBhhousj40PwCfIX5jeka08zuvcSsPe0lCKQbZFg/cwdRJqI&#10;RLEVSeLoTW/pMs425qwdVcXDNeO5NqmQM8NUnBqTzF4xwotLQ5maHcCkzEAa0wMYlRnE0OxghhRF&#10;01AUR2lGKHnqQCqzY6kvSKQuP5YBBXEMFmNcX6ymsiCFgkw1hcLotYU5DCvMYkxWItOzIlhTFs36&#10;/hGsrQ5m9YBw5jdkkCr/h561JV3tHOnn5omdhzthoUE4OThg6+RJP8lpV0Xv97DnT10t+HMva/FC&#10;0mVMRGaZe2LsGoJnTDqaskHkDWokKLUAX3UOMQWV5Nc3UDO0kYPfnefsmbt8d/ACU8fPY/vm7dDy&#10;XAv4ZjGqylGc9yKFWlru0Pb+BaeOnmPS+I3klS4hp2YLJcP2E5szh7zKBWzecYYHL9p4+LqFy/cf&#10;cKf5Hbfft3Hw+n2yR6xm4LwLhBVsIb56CymjNjJh3xUCBq8iY9EZkmYdJ37aAcYevc+Cyy/Y8eoD&#10;i6+9JXjUZszy5hE68lt863dhlS3fO+8sg3beIW/6HgbN2cXWfRf48dgN0fS3GTt6MbGx/YWUGqks&#10;Wkiueir5UYOZVDSavfPX8vXipdK1NvHTEdH+h9uP6x/Yu5W9X29izy6RPbtWsmvHCraL3leA/4n1&#10;Q/LG/UruKJhXZM6gz3caeCS3acEt5lVh8y79LLBwFFaVVqw1tL2UAjDmTx11RYoYY23vTIgwWlyk&#10;rwA8iMrMEGqzghiQEcig9CAGpwYyMMWfAWkB1Kb6Uy/7BwjoarMCqc4JpjwnhBx5j0YVKKAPJDQ6&#10;iIBIP8ISg3Hw96KLaPd+BlY4mFiRHuTD9JJUVg7IZFGNhkmF0aT5mmJp0BMLAZijlQET8iK4NreG&#10;F/NLuT8pjXuTMjk1RMWmkkCWFPoxOcWJ8Spnpst3zyyMZGZFAnPl82bUZTKtLps5g4sYVZTADNm3&#10;YFgey8YWsXp8OcvHlLB0dClzhxUwc2A2s8RkLxqQwvK6RFZXxbKxfzxb5LM2iQFfV5vN4Cw15uZW&#10;mIusi/T3ZU1jHevl9yuEEFytDTEyFsMvZv/PvU34525mdNBxpJNItR6mngJ8D3pbeWLhK0QgkkdT&#10;NZjQ7DKcYlJwiUkjtrCe5EoxhVM2M2DsVrLKZjJh5jZevG0TidMsjP2E129Fqoj2f/HqlgD/Lq0i&#10;fZQbR7bvPEZJzWLicxehKt1IXOFa0ms3EZw+jrVHLjN9615q5iziwrsPnHvzgXlfX8ArYypVsy9T&#10;NucGEQ3foJn8NZOPX2PB9SfMuPiUpY8+MPTHBxRuP8mY8/cZ9XMTRfuOM/DYHbzGb8OqejUmRUtR&#10;zT5J9fKLBGdPITR5AOOmLeHM6dNcPXOK22fPs2fNbkZWTaI6q5GqtPFUJI+lXj2ElQNnsn7ULGYN&#10;HMJ329dy6tstHJcC2LVwIfuWr+Tors3s27GcPTuWisldzq5ta9ih6P1Ny9mwfglFg6b85ujO6EHK&#10;0ZxfTZPZzz6ytZ3tlVsJxbj2METf0hVTe6+PjwxR9unzV/EAfXTN8PLwJD0unFJNCIMzQ5lYEM7s&#10;kkiWVsSyWoCwtlyAIbG8Mo4l5XHCvKKNS2KYWxIl74tiakk0Q7NC5J8MokAdTmpCOEnxoag0EXiF&#10;BtJTjKm+vgnZIT4caizn+pQ8HkzL4M60NO7OL+KW6OtZ5fG4WBljYt4LX+feLKtLomlmFe9mlvBu&#10;chavBPyXx6SwryGWDZXRLC+OZG5uCDOyApglBbCwJJallcksr04XiZTJyofUiWwAAGA3SURBVLp0&#10;Ye5k1jQksWloIvtHqTg9IZ1LM3O4PjeP2wuLuDw1h6ODEzhUn8ShumQODUjl6NBMTo4r4sz8EYwr&#10;ycVK/I6HFOTyIeVcntOfo43pzK+IITPcB3tTK/rpWvPXPpb8oZt0Bj13Ouu70sXQlW7GrnQWyaPj&#10;4IevSnmE4AASyhpwT8jC2CcSn5R8eT2UomHzSS6bhqp4ukiFkWIQJ7NDwHv7Odx98Y5Hr1t53vKB&#10;C3ceMmX5Rq48e8nRy+9onH+ezIp9qIu24RE3haSa5QxcfISJX59l3a2HbHr1lH3NLZx8/4Gt5+9S&#10;MmEzmSO2MHjFafLG72b6nhvMPHiWb+U71t+7z7zbN5n3SNavXjCq6S4j7z8lZd8xCr+7SMPx+5Ru&#10;Ps+EQ8+pnP8TEelTyVAPY8a4pZw9+RO3rv/EjUs/cvvCaa4fP8+K8SuYUb+AwdljqVQPZFj2CNaN&#10;WsGIlAZG5w/gx107+fn7fZzZtp2lVSNZUdfI1/MW8/XaZRzYsYUDu7ewS0C/fesqtmxezroNi6lv&#10;nPnbi9fmKIy/5fOdvSz9WhXAK6Fl917GdOxjjKO3tG4LJy3oO/Q25Mteupja2BEu4MxMCKVG5Mz4&#10;3HDmFoaxuiyC7f1j+UbYcJ8AY/+AJA4MlKhP5ECtAKkmgQM18rOaJHb0T5ICSWJmUaIUQJxUeyL5&#10;6UnaJ3qZWdnTV8cIP3sHFlRkcmliCS+nZvBuSvvFZW8XZNG8upj7q2qkC6hwMOqCsUEvsmKC+HZU&#10;Ke8WVtA2J4V3czW8mpXJ02lF3BiZw/EGNYeHJEjEa9dHhqr4boiG7wancHRIGj+NzuLn8dncmJ7H&#10;wwXFtCzJp3V+Cq2L0mBpFu+XZMOyYp7PyufKiBQuDE3l+vgiHs4fyOuN47m3cxGVyXFYm1pQlJzM&#10;BdHe12ZWc3p8DhsGplKZFIaLuTU6+lbC9FZ00hWmN/Kih4mXgN5DdL4rX+qLwbdwxyM+i7DMCkJz&#10;KvFS52PorTwvU4VzYhbq/hOIK5os4B2GW/QIAlMmEVUwl7zh2xky/wxjVt5g8rY77H8Ee5+95uCb&#10;t+y4+5ay6UfwVs/DLXy0GMlRFDcsY9Lqkyw/KuBcdJDS+fPYcfEM354+y42mJtH7j/j++FluPX7E&#10;kZMXSEgroHHubK43P+d08wM23j/L4qazLHp0k1mPHjDx7lPqTlxn4qWXTDnxiIKpu4jMmUhI1ACm&#10;TFrPAynEphuXBfTnuHH5BE1Xj9N0QcB/6jjXvjvJ/BEzWTx6KROqpzO8YCTDMuuZXjGKVWNn8OP2&#10;bZwX4J/cs5ON0+YzungAM4ZOpiqzP1WptcwbN5sNKxeJzl/Jti2r2LhxJWOnz/utwd0iwB9z7POd&#10;PUxcBfiGH0GvFICYWeUmcmnJLn4R9DN14Itu7SeozK1siAjyIzcmmIbkCCaIXl+UE8oGAf/XylnQ&#10;6miO1ETxQ20Ux+vCOVkXyan6aH6qi+a07DtTF8cJpTBqVawoi2N0dgQ1WdHkiExw9w+hh4EFeuIh&#10;UkRKbRB5cbUxg5bJGlonxfFuaqwWiO9WZfN0RQp3VuSyun8KPoZmWBvaUBAeyLEJAtqF+bxfkEzL&#10;jEQ+zEildUoK72dk8FLi4QTlZpZEnkxS83hSMg8a1dp4OimVl9PSeTcnCxZmwnw1rfMSaF2opmWR&#10;RoAv+5bly7Zy7U8WTRNzuTenghdrR9DyzWzOb1uMrzJptKUp21cs5M2Pu7izZBjnphSxYYCa6kQx&#10;7zZS1IbWdNSzooexOz2NBfhKmIq8E+B/pWdPN5E8ThEpRORUEZhRgm2Ein6uAfR1DcItqYigrMGo&#10;KudiEz4Yh7jx2CZOxjxhCs6FK8mcfY6iVU34jdyLWcU8avdfJXzqBlLm7GbI+uOMW7mXS3eUm1Ue&#10;oTyqpOlJE2fvXePguSO8fneT1pe3eXntPC+unoRnN3j17KJIqCsipe7w7OUdkVJNvGi5zt2317jV&#10;+oAzYqoPP7jFgu9+IE0AmtW4kNj+4wlJryNfZNmWLd/y6OYz7l+/wa2bAvbbIm9unRbwn+bOtdM0&#10;XTrJnZ9P0iSyZ9XM+SydsoIfdl+W9TYG5g5n7YRV/LDxEKe+Ocrp75WTXEc4/u13jBw8RmR2BrGB&#10;eST7lZMSmMugigFsXbORnZu3sXXTZmbPX/4b4I85pjD+nc939jCy08qZTn2Mfll3Esb/opsu3WWQ&#10;PILicPAM0U7i4ODoTGJUFBlR4dSlJNAobD01I5JFuZGsF9O4vSyG/VVxHK2J40x1DOdq2uO8xM/y&#10;+ufqeM7WqDharWG1GMyRKSFStRFECNCVB8x27GuAi7urGMw0Ng5K58IYYe4pybybpubNTJX2Tqp3&#10;azN4tTaVx8tTuTctlxXZkfga9MXRxFzkUSBfjyjm1vR0WhYkwsxIAX48bVM0tEkBtU1S0ToxASbE&#10;806iZWKihIoWKYQ3U5TLluX1jCTez1LD7FTezxPAL8yWAsijbUEBbXMLaZ1dyouppTyYVcfrTTPg&#10;+03MGF6PkZkJGdkant06D+cO8mTbDM7MKGOtAL+/KhRXW0f6GgurC5H0NHWjt7B9D2NPYX1POhu6&#10;0NHAmY5Gzph6R+OnKRDGr/gF+HquoVgEJOOVWEtI1iQpgim4qhbgn7cNa/UaooecxK/+MGGjTuLS&#10;fw/h43/AuXojI/Y8J33MLuwjc9h7/DDv2y7Bm5O0vT5DW/MlmptP8eLlAVpfH+Hp1X1M7J/NlaM7&#10;aHt7g3etN3nx/meevb7Bs/u3ObFvJy9vXZDfuytFcJuHT6/z6vUD7t27RdOt6zx+cI+nD+7S8voJ&#10;za/u8fL5Ne42neT6tSPcuXOSu3fPcvOmxI3z3L55XphfJM/lU1y+cIqL5y8xacISEpPqySuYRXbW&#10;HAozZpEUOZwU9Vg0IusWrz7EvGU7qRkyg/rhK1AlTybEd4hIyxzSNXUsXbqblWvlf5i2jKL+I357&#10;+cId5Z7aX3Yo0ctA9Kb2kX8mdO6rXI6gL2sTAb2FgF9fy/5fdtfXPh1N19AKN3dfYiNiyE9NoTY3&#10;g2F5aUwsTmV+ZRpr6rPZWJ/Jlkq1FICaff1Vwu7JIn1S+FY09LeijffXZ7BNTOX04mTK06Lx8nWm&#10;u25v8Q862DjYUpirplF+f+fwZK6MTxaQpdE8M53mOWm0rsimbUMWLcojQZZLN1iWwpuVBWzpH0aQ&#10;VR8sTfXwcjBjiXSCayJzXohGfz0th5apmbyfmAwC8veTEtpBP166yIQEWSdJqLVXeLZMle4yK0UA&#10;niGRS9u8fNrmC+DnScyW7dlF8p5iXkyv5cGSCbz5dhdfz5+Lr7s3Ns7ubN+2jg/Cjm2Xv+fVoRWi&#10;/WvFDCdRECUa38IGPWMn+lm40Nfckz6mPgJ8D7oaedBBz4VOAvzu5l7oOQdjE5yEY3QKjmJujX3D&#10;0HUPxtQ/EY+kKtLrlxKWOx/n2Gl4JS3GOXIOrtGzUFdsILN+PTmDthCYs15+PhdrrwE4umaTrMkX&#10;cB3mw4dztHIc3p+m7d152lpP0db2HR+aD7Nr3mCmV0q3FDny4fkNml9cpPntJT60vOLct+cojClk&#10;YvV4HpxrYs/GHRzYvot9mzfR/LCJ1/ev8PbBZd49u86LBxelAC5x9/bPPHx4g0ePbwnwL9PUdIl7&#10;D6QYHlzlxu1z/HzlBKd/Ps7Jn39iuzD5/A0HmbH2R+LL5+GbPp2g/3977wEc1blmi966r96bN3OO&#10;A1FCAaGcc84553CUWznnLKEsQJEkgkTOQVAkkzM2NsFgY8AYbGzAJueM8lLz1t/C5x5jz9S7UzP3&#10;zsw9u2rV7t7dUqf1rX+tvf9ABGWu4GdZBYfEOajsOoCuT06gbf1BxFcvhX38TNiFz4KpVwVMfXJh&#10;HlQIZwbo1On8bvg9vc/z3ym+mrEdJtNiiL71gvzjJ+u8I74xld8QY0l6McBcboohbF384eUXAidH&#10;Z5gY6sHCQBummpNhrakMBy1l+BprIM7BCOnuligOdEdhoCuKI9xRGueNijgflEd7IzfIFaEOZrAz&#10;1WPTr44P1FSgSovg4+OCQpJ+RnkyllQxD8yQ4OfZSVT8VJlVGV6eCukmQXze3kQfvz4JAz1U6/Vx&#10;eLstHz/2lCE93Jh2QwUO2urIt7fF9rxkXF1QjcfLq/FsET16Vy4zA8Pv/FT00t70daaivzMNvXMJ&#10;7vtpY4ZYLMOrcvn/CzBAX9+7rhiv15bgzZoKvFhFwq+chsvdzdgxvRYZIWHQYUtla+eKTZs24TV/&#10;aDygKl4/g9ent+HLJdVYWBCCJC8b2JH4hiZO0DZ2hgYtjZqJByZT7SfpOGG8JtWee0VjD2jYBcAq&#10;MB7mgSR6fCZ0mLU0nf1g4hsPp6hSBKR1wDV6BlzCGhCe1IG8ssXYuuMMbt54gssXv8PrZ4PILtjA&#10;zLQcPs7piPVhrtmzDW/fXCXRL2FQeh790m+p6JcxMvwd3g5dxJuHp7Fl7jS0ZGTg8fnTeNt3GwO0&#10;NZ9/dRg9e45iatMahMY0IChyGiqqezBj+ja0zNiIroXbsHvHYbx+/hov6PUf3LmDe7cf4MDBU1iw&#10;aDs2bD2Lz8/cxJ2Hr3Dh8o/Ytmc/dh45hEs/X2UAv4YjZ49j08Hd6DnyGVLrO9B15BwSZm1AzbZz&#10;SO/aD8+qpTDJnAW36kWYceA0lp49h4ZtO9HAIsladhS2WV2wSu+EBYOxfcEcpCzcg/Ke08hcsPf3&#10;iv++x9ey9BxR1TOHiq4pFDWNZOSfpG5IGJH44jSnrqw35gQVUzgxaEni4lGQEoPy5DDUULHrU2NQ&#10;GRfJ5jwGVcnxKI4NQ2awH3JDgohgZAT5IImkTvB24t4V6bQjaf5+SA0MQHZMJNKiwxAb6ovMpDA0&#10;FCWguyoJ25gBzjQl4ObMFLxZmCkjvnRVOolPlRcTRG1MIuFF8IyDdF04RtZHYHhzGh6tLcDe6miU&#10;+9kizsYMfsZGiLC1RoitGSTudsjyd0JJsAsaoz0xLz0My/LjsJKvubo4GauI1cWJWFvG2xWJJGwk&#10;WhMD0BDphRIfBySzJQnSnoJQfS2EmBhB4umFmTX1OHnoKF7T675l046HtBD3L2D42nE8/foTHF85&#10;HTMyQhDjZgl3WxsWiDt0zN2gYUZYUPENXTFew4GK74SJuq5QMHKHllMwjH2jYeIXDctgCUwDYmDk&#10;EQJrXwkS82Yht3QJtpDo167dpw9/TptCvHlKZX6NkYFnwKtX2NJ9CGUx9WjNLMcXKxbizhfrSPyz&#10;VPlvMCK9jIGRHzAkvY7hYSr6wHU8v3wWS8ppFxrb0Uv78bb/Bl68uYeGzo0Iz12GtrXXmTvWwsan&#10;DZEZPfBKX4byucfRue4bpBfPR7RkKoKDs+Hnlw4ru2hYOKciJGUmQ/pCBvKVKJ7FItnxJTYcv4ra&#10;pTsxd+8X2P7dVRy4+gNO/3wN+89/jWUsiMUnv0DRhu0o3XYceVT2wi0H0HbiK8z68gzmfH0aTccO&#10;I3nZGkTOWoWAhtUwTJgJ65KFcJ7ehbytx1C4+TDyVu+HXWb7H3r835zV0bENlBFfTd+Cym8qI74g&#10;/MQp+rIzPGOVRH98LYxVNoSptStiYmKQlxSJptxYzCdpFufFY0NpGraVZ2J7WRp2V6XjUF0Gjtak&#10;4WhtMpGAwyTygWoJSZmIndUkdk0qFhdGoTbGkUVjj+p0H9QXRGBuBUNvXQI+nZaIS80S3GmLpzLT&#10;4tDqiHGvQvGHNtLzr4uTjZSSbmCIXUf7soFhdD1tCn39iwURuN4ait15bpgTbY+WxCC0ZMajLScZ&#10;rVnxaEmPxLTEQNTFiClQnFET5ojaEEdMC3dHW6QPWiO8CU8sSAjAmpwYbC2SYH9FCr5qLsCVWeW4&#10;taQeDze249X+pXh7YT9GrnyGEYY36WNaBxJ/mJ525MfjeP7VThxdOh2Foa6IcLFFqI8f7Oy9YEjC&#10;G9sHyCZJUjJwxjh1OwZeJ0zQdYKSqSc0aHX0PEJh5BNJb55I4sfDNiQLzoE5CI8uQ0XBdNz67jre&#10;9r6kV38E9D7G3Vt3sO/QKWzY9QVOfHMHB3d+hePbj+PnL7/GzVOH8MvJHXz+93iLG8QvGBq6icE+&#10;tk708m+H+PeXfkJLagkWlNXg7ZMb9PF38M35iwiMboWFZycs/ZfD2L0NntEL4RjcAl2PIihbJsPA&#10;LR/Gznlw8quEk1cZnDxKYGCZCnOXXFh6FcEpvBbO0fVwkdQjML8Zc/d/iVUXb2Dt9ftopr1ZfPE8&#10;dv/8HY7f/R6f376Kwz//gs4vzqL+s1NoOXsacy+dxOxvj2H2hc/QduokkpdugW/DKrQeuomI9l2w&#10;yJmJqK5VyNu7BcX72UJMWwDNuGqYxr9PfHFW573z+LpO4SOq+uZQN7DEFD0zKGuLzmqC9OLMjtiP&#10;XtgSo6+U1QwRFhaBnJRY1GYL4sdjRX4EdpTG4kBZLI4y3H7BAPt1QwLONyThgkBjIs41JOIsbx9v&#10;SMb2ylisLotGa5o3pmf6oIvef05VDOaUR2FNXTz2NUpwpjEWP04TU4vEom9eEoYXk/yrSP4NGbIh&#10;giPr46n0MQQJL+bMEcMG1zKQrqRvX+CHkWVR6F0Ui2vt4dib74INaW7YmOWHnQVh+LRKgnON6bgy&#10;IwN3OrLxbG4+Xs3NxZvOAvQuKEJfVylRiP5FBRhalI/h7lyAIfptNz3/0hy+RjEtVi3e7JqJoZPr&#10;MXxhD4aufoG+n05j8Mcv6O8ZFn84hmdf7cL2OXVs3dwRHxCIiOBoWNt4wcjcE1ZuodAwd2eotcMk&#10;El5e2B16fBVzWh17P+i4BdPTR8CKxDeitzd1SUaMpAHRYQXYtWYvLn92DldPXcStHx5i/cYv0DT7&#10;INKn7oZvykaYB3fBIKAFDjHtzAokY2A+3EOykVXeioOnfsC8VbvRuXwH1m49gkvf38Ob11JcOvcK&#10;pbld6Fl9DAvmr0RBKV8rrQE+sQvgHrMW6nbNfF+VMPetgbFXKfS9CqHrlgtt52zou+bBJqAKVr7l&#10;MHUvhKlrPtxCa2HlWUgUQMc6BapmEpi4p8EhKg8GoWnIXfoJus//gq4Ll7Huh3PYduMMeq6exfJv&#10;L6D2yKeoOn4cTedOoe3bU5h16Ut0fnsRNQe+RFBLDxxKVyFq1mH4Tt+C9FWfofrQeRTsOo6S3SdR&#10;/slZ+DWuhk543R+ex//NlVsDzySpso4hrY6JzOsra496fXGGR5BfBnFxS57qP0FDtsByWGgwCtLj&#10;0JATjXm5kVhTFIVtpRHYJc7nV4Ths5oonKmNwdc1MfiqJhonp0bjcEUkW4QothDBmJHqjakSV0zL&#10;CURXfRLm1cRiMbF1WhI+b07Gdy2JuNueiBezktA7Z/R0pMzqrOV+XTKRICO9dF3i6P31aWwB6P35&#10;+OBq+v9ViRhZkUjSRuPBNHdcrPfF0fpwrM90YxG4sxiCcIbFdmNaMp510O/PSsbAPLYk3QzN3ckM&#10;sGnAwmyMLMyClOFY2pUBaTdffzFB/z+8sRIDu2Zg+PgSjHyzGcOXD2LwyqfA5SOQXjmMEe4ffLkb&#10;K1urEe7pBn/vAHj4hMNEEN/aCwa2PlBi0JXXFV0WnAlXTNBxgI5TENRsvaHjGgRjKr5VaDKDWzwi&#10;EspRU9WBg58cxNOb93H2i/NITq1HzewjaF53CwElR6EXtA6Smh/gn3USyg4dsIpYCr/szSRpC/Q8&#10;p8PApxl+uT3wz98K79zNcEpZBcuoBTAP64Rfeg9swxbALrQD9hHNcJPMhFfyPFiEtfL/tEBTKLx1&#10;IklfBLuQOlhQ4W1Dq2HolcfskQd9j3SY+uXAOrgIhm7pMPHMhTELw4QtgpFLPgzYAhi5pELfOR4a&#10;TrFQdE6ESXINKncew5Ifr2DF3StY/OAnVF+6iMzPjqLy7GdovvINGs9/hTbmlqLdx2BV0QbflpWo&#10;PXQJ0z7/EYU7z8B35lpYVnYhZN4eJKw6hKTVu5G+bhfcS97vl9/e+Lu+OhYR1TLiK2sbyUgvBk0I&#10;xRfE/5X84qruRAUjjJmkjw8VtOhTbRAYGoJcofypUZiZHoElORFYTfXfWMwiIMH3l0XgYCkVtzQM&#10;WwuDsDTHD+3pXqhK8kBpig8Kk7xRlRaI5oIodJREY35VFHoaJDg+PRmXZyTj0exMhs0ckjADg4vT&#10;MLQ0GVguZjygpVkjIcnjued9GUj+1XxcnOdfTe8vJoFawVZgES3RghjapSTcm5+Nr2mhNmcHYEWK&#10;PzZkh/M9xuFcUypuz8rBs3k5eM3n9JPwwwsYouexyBh2pcwYIyQ/qPjDS/JYWCXo31RPxe9A32fL&#10;MfTVFox8ewAj3x2C9Lt9JP5+9H+7F9/uXY3GonRYW1nCytUbJgyo+g4+MLD3gaaFKz2+GyYz6Ip+&#10;OirGblA0dIauUyDU7LxJ1lD6+wSYBSbAMTIHlY2LcO7sT3h89xGGe3vx5MkAZi75DEmNnyGo/hu4&#10;VpxHcP1PSGt9AGfJQdglrIdh+DzE1h+FeWQ3PjYugZpbG2xiSZTIdfDJPgS3lL0wCVqPuKnfIKLi&#10;C1jHroCufytMglthHtoGXa8aTHHMgbJdApSsI6HpkAQth2y4RDbDJ6GV9qcUBq45MPGm3fHJp/qn&#10;QsclDcrmMdB2SOdj2bLnWASWQN0pEVOso6FiFgVN+2RMdkrDRNdkWpV6xMxbifS121Cw51PEbTqA&#10;uovfo/6785j23SW0XLqK1vM3UP/5D2g5/Qvqjl5F2d4LyNl2GiGLd8GhZRWsm5bDuXUd4jYcRsqO&#10;o0jffQgueb/tsiDrqyO293tnTjGi8miLwSX6VHtBenERS0eGcbKBKXr4WEEfHykZ4U+KJL/o1mBi&#10;g8jwSORLYlBLzz8rPRqLcmKxokDCFkD4/nhsLJdgLbGA5G5KD0ZRMgNtaijSUyORnRGDrMQI5MZH&#10;oDY3Ds1FkVhaEYu9dRJcmJGO+7NpP+bnYYCqO7g4A0NLkjG8jEq/Ih5YJWY1TsaQIPgaEnRtKt6u&#10;ScLb1WwFVsbyObHAkrjR6UW60jE8n0UwLwFP5qbgTEMMvbs/urL8Zd0oelicR6sicZlFcb8jEy/n&#10;ZlP9szHEIhheQJuzMAfDC4XdodIvzqfil9Be1QA7miE9vADSE6sg/WYHiU+//90eev496L20Bxf2&#10;rUZmXIhsZUSHoCjouviRED7Qsvdk8+9B8rtDnXZH09IbE7X5/Zs4Q8PWC1rO/rCNELMsZ8ImLBX+&#10;6VORUrgQJeVL0DZjJbZvOo4LF98gr3oPMlquwDbvS5hlf4Ww6Q/hkf8d1D16SPwdMIteBb3gbljE&#10;rMJ461ooOEyDfcJGOKdsg37gIgSzlSjs/JHF8yVMQxdgnFkelOzzoOqczxaiHCo2GZAziISCaRQU&#10;SVhlCwnsguth5lNB5c8lwaMwQT8UalbJmGQYy+fGYbxeND+HBJPNE6FgEgMVq3joOCezJZNAxyYe&#10;6sax0LJIhoZdCiZZxULeJhoKdjGYKKYld0mHYVA5Ito2ounMddSfvo7iA5cQs+wYDPK7oBI/E1Pi&#10;58Bp6ja4TdsJ5bTZ8FhIld99Hol7WAg9h6BePQs61XP+uHem2Cj9v+mPr+34lxGxhI9YknPU3gi1&#10;ZwGoGMp6bH4kyK5oiD/LG+LjScb4YKw2Jk7Sg7WdGyLCw5GZHImy9HDUZ4agPScM3fmRLIIwdOWE&#10;Y2ZuOKpSApEn8UeGJBDpiWFIT4hAWkIU0iREQjTSSf68hBCUMVDOSA+UZYC9tD7nWlJxY24OHnUX&#10;4OmiXDzuzuDtFDxZko3HSwpwr0tc3Y3FD9MCcWmqC67WuuBhiz/65kRQpdkiLGLLQAwuEtOBJNLG&#10;pOM5Ff2b6SzKItqs3CAsKWSALU3FofIUnK1NxdW2TNyZk42n89kC0Nv30+YM83VHBBaxJVhZxDBd&#10;jZFdbZAeXQzpF2shPbcLIxf3Yei73Ri4vBMvv92FA6va4WVvChtnFxh5BULF3gNqYmpBe5LdzJWt&#10;pge0zcS5fHt6fBvo2PmS+D7Qp//3SMiDZ0oRYiumY+XBM9h39iZ2n/wFaw9cRt2i48htPwDvgvVI&#10;m/cNspf9gtSFt+BW+iXUgrbCIGoXrc8JWEs2wThqOXTD5mG8TQU0fabDPm4x7cs8mATOgp5bAwux&#10;BCqW6VCwSIS8BVXYJAvyppkM2clQNCbpDYJJ5FioWadR8bNZlOlECt9nCibohUORjykax0HeMApj&#10;dYIxTjcIk4wieTya+wgWOVsBxzT+vQQahLplPP1+DKYYR0GNz9GxZEFYJUDXhq0Jb0/hMVX+78nO&#10;OZjiWQa7zMUo7bkOm7LN+MC7AfJBzBqx7VBJmA6fRbsQfuAkgo4eRcDhPQg8vBsBB3bBc96a94Pt&#10;3/THf28ElnFgoVR0SBMXr8YqiVOXoghGuyTL1J4k/2CSGHSuT7tD8suxGCbqQEXDBJ70r8nxUShO&#10;DcO07FDMLw7Hxuo4EjcJWyvjsSg/HDUSD0j8zJES7Y4kiR+SEwKRmhiCjKQwZLIQshLCkZcUhXze&#10;LkwOQllqAKpS/dGQ4osO2qHVhXHYVBCDjekB2J7mh/0MxsczPHGpIhy3W5PwlLbkVZeYRY1WZ2kK&#10;lZlK3x1Hzx5H4sdjgPffLKKP76ZlYrE8nZ/FokrEtuoILMj3wewMLyzLCeZrROJgpUTW+ewHkv/u&#10;wgI8685DLwPuAItgiMU3sqqUAZvE30niH+ki8VdAenYDVX8zRr7eAny7Gw/O7kR7dQ709LXg5BcC&#10;XUdfqNt4QtfZl3bGC2pmLvT4DLNGTlAUndMsxVybPlC19KBPToA7iZ/WMBPFs5egcVkPTt24jydv&#10;3+KBVIpHb0dwa2gYFx49xY/9g7j4fBif3RhA9+7rSK/fjcD0ddByaYVd9Ep4pfWQ7EthF7cQpmEz&#10;qKhToeNdAA3nTJkqj9GMhIppKhyD6mDmWgpN0wwo60mYOaKhaBqJiUYhUDCPhSoDqhbJr8u9tmUC&#10;izeNFqcYCkbR0HaknQssh7JZLMZoB5Lw4SwcthJiKSKxYIQF/94iBpPNIqBgGEJ7F07ih0PZIGR0&#10;5RWTCLZ+sdCxTYAKb4tljMQqLKo2icwX9ShefAp5S87COKMLSvFtUMqZA4/VRxB66GuEM+QHHjkN&#10;/30nEHXsHML3noJt/vx/fgSW2MR4xL99wiRt61Fro0w1p9rLzuErCdKPzrLwsRh2KC9mXdDHx4pG&#10;+LMci0FOG9qG1vD18UdabLDMs3dNjcUBWoaTzan4tDGBlicE3UUhaEj3QYHEE2lxXggLckKwnxMk&#10;of7IjIlAflwsSuLiURYfi3K2BJWJbD2SwzEjKRRziMXxftic7I8jeSH4qiQU35eH4GFDNPpm0v50&#10;pmJgbgIGOmMxTJWXLhZKLxAHKffSbqKLtxfG4u182iCivysBj5kbrtJCHeuQUPV90J7iivm5YVhd&#10;norNtFwHKsNxqi4G37NAHnRm4tUCWqBF+cDKUoCKL93VQqvTiZHj3ZCeWgbpyRV4e3oThr/ajwt7&#10;NiE0SKxJZQbv+AyYe0TAwCGAgS8IerQ8k02doMBwq0J7I69nSyKJwvCCoWcow2USQvIrEVveiNjK&#10;RhTO6UbVmk3YfvVnHLxxE1f7+nEXQ3gsHcLVJ3dw9qfLeMOieD44jJcshDfDb/F06C1+fvoWO45e&#10;RsfSw4grWQHLkBkw8G6kD69g1iik0mZDnUTXsSuEhk02yZlKxU2EokEsJlLBJ1KZJ5pS0c0kUDaW&#10;UP2jMdEgAhPZEmg7ZsLYswAW/mwxLKjiVO3JLBBBeKHumvaJLPIUWpxkfl4RalOhZByGMRreUDIM&#10;ZaYJx0QtfmZaKAPHFOjaJ0HbRgI1i2iomYcTLBDu5UzCR1sjyzSMs8vGnxiWNcsWwr/nC0gOfgt/&#10;FoBt8xoYF8+DqqQRKmFTf3vh6v0xt2J7f5YFPa8MqQizItgK0guLIwaa/zrNyJh38+ILfChIzwIQ&#10;GKNgAB0DawQGkPxxAajOCcGyWhJneiyONUuwtz4aW6dGYnlpKFoz/VGTGogiSTASg3wR6OAMLzNH&#10;BNm5Ii0kBHmRoahNjEVHZgoWZaVhTWYatqUnY296Ak7lJuJyWSquVSbjTq0ET+jV+2hZ0EL/PiOB&#10;+0QMtydhgMXQP4v+fw4typxMDLSl42lTGu5Py8ZPjWm4VJ+E8w0JuFAXj/N1cbxNhW9Kxtb8IHQl&#10;emBTeQI+b2UQbk3Gt21Jsu7ND+Zl4DXD7cCSfIbnUoxsrqHVmYGRQ7Mx8tkC4POFGCHx+05sxqMT&#10;BzFr6lRoihnm6OldIqmU9n4kfQgMXQLZ/PtSDZ2hwGCrZCr2jjDyDGc49Id9eCI8k7LhnZoLv4x8&#10;BGQXILiwFBE1DYhtakPK9Nkomb0cq/afwblfXuF231vcJ8lvvhnC5UcvcXcQuHzvEZ73iZFV/Rge&#10;eY3Xwy9xb3AI5x4NYc3xG9h9+iG+OPcAW/d8jdq2VQhKrIBXSD6MzAMxRcMReqaBMHBKgpyxIHo8&#10;FPTiMUkzgkUaD13PXOj6FcDEMw+GzllUZrEsUDw0SXZVqrQIr+r07roMwnqOidDj/9F1TOBjYiE6&#10;th4GASR3JP1+LEkfIVtzS0E/gME+iJYqBBN0fTHB0B/yJP5E81DI8TnyfB/yhswPLL5/MIjB/8t8&#10;oBQ+FQr+ZZhES6RE+zXZJQkqLokwCq1672zOH8yyIDb6n9/Mq6OsbyuzOWJQihh6KCO+IDwxRs6A&#10;5CfRxW3ZMSq/vDE+FGAh6JnYISQsFAmSEJRnB2FFTTT2taXiaGsqDtZFY8/UcGwpD8eSglA0Z7B1&#10;kNDikOzhjp5wNTKHj5UliuKiUUnf38AMMC0mGJ18zmK2JGtiA7EjIQjHs6NwrphkLQvHpaogXK8O&#10;wx3+38fVUXhYGYb7tC7XK0LwI/dXqsLwXVkILhQG4HOG6yXRvkjRUUS0ylhU2ulhRaQbNse5Y3ui&#10;C/bkeWJvmS92V/jieFMMfu7KwZOl2XhBvGSr8GpJBgZW0OqszsPguiJgK8Pt7mkY2tcGHKXqn1iG&#10;wTM9eP7VQRzZsBaOVm6YoKAPS48oBKSV0Nt70VMHwS4kAcauobQDTgyLHiSXE7ScAqDnEQLzwBg4&#10;RDPUxibDKyUT7klp8ErNgE96FoLzCxGcW4iQrFLYh2RgkoE3/jzFDf+g7AZ5Wgrr0HIkVC3C9OWH&#10;sXTnORw7dw/X7/XiWe8Ano8M4odXr/D1836cfPiCdukt+ob78HbkJQaGnuPu/Wu4cu4gtnQ34Jt9&#10;6/ElvfKKrZ8gqGYm5MOK8P84JOJPtiS/fQJtUg6sI6uo5pnQsEqkitPba/nRMvlggo4fplCxTTwy&#10;YOiaCgO3ZGjaxcqWIB2r5c6WjVaOZNaxiYKqaQgm6XqzhQmi5+f3YSD+NpTWKAQf6XphnHEwW5YQ&#10;yBmFkvRhJH8kxhuGE9yz1RmvT9vEoCzslaptHJRtQjHZLvL9bgr//Gxq78+kpk/VF2tcfSzmw5fX&#10;HlV4kvwjEvtjeSOS3xBjJ+ljHEkvBp6PVTBlcZjjo0lm+IjKr2lsBR+SPyM9Gg15oVhVk4BDrZn4&#10;uj0T56mgZ2fE42hTHNaUBaMtKxAVkgAkBXggxsUDYaYOyPYORHteJtpyJeiqTMLKGglOLC7Dwz3t&#10;uLWuDF9NE+tR+eHOsmQ83VGK/r01eLkuHw9mRuFxRxR6l6Th+dJU3F+SgKHdlZAeqsObTQXoW1uK&#10;z7M90eWsjiPMCF/lReJGZQoeTsvCrWlJ+H5GNM5U++JCk1juP5WhNh39i1LRz8yA5emQrskE1mSR&#10;9DkY2FgI7KgG9k7HIIk/cmwhBujzn36xCV/vWY8Adw8oKRlCVcsRhrZB8IzLgZoTf3TCQixuEJCM&#10;yRaemMSAK0fl13UPgUVQPFxoiTyTsxBWWIac5jZIptYy3FYhuqISkeXVCCmqhntyPsz8JQzA0fin&#10;Kbb4p8kUKh1vfKTiwlbaA4pTPDFeyR3/XcEZE6ik5u5pSCxdhLL5RzF7z02sPfkQ3z8cxMDgAN4O&#10;Pod08CVuXz+DPetY5Ffm4e2dTdi4KA97vz2A+ounobliBfxPf4P0r6+i9sQVTN38GSS1i+EVV0e7&#10;lARF/RCZJ5+g7QstmzgYuaURJL0rSW8TAy1benjLMIzX8aDa0/qZhzErRDLTRLC1EF4/iIrvJyP/&#10;FD5P0TQYY/h55MQavnohzEHBmKQfyFYgCOOMAmStgaJBIJT02Eqw9VBgISlZMRdYhMEo6L1lgv6l&#10;mdTE9r7qy2vZjYyq/Sh+tTdC4cdMEgPOBcRtMd0Iw+87iOL4cKIuJmvayNaDSkqNwNT8aCytkuD4&#10;jFRcbk3EtfZY/DIvCd/MlOCT+hjMYqAsTQxGengAUoP8keDjgRl5aVjbVo2tnZXYv6gYtz6dhd7z&#10;8yD9dhb6zzag/8tqDF+ZjqFfGC7vtOPtrXa8OlmMvlPlkH5VB5yuw8DRKnrvOlqRKvyygJmgyBkP&#10;8nzxtDQYT6cGoa81BsNzJbREMXjNonnSGop704PxmPdfdqfiDRW+f0UmFT6bhBfIwfCaXIbaQgz2&#10;lGFwRy0GdvM9HJoJHKfN+aoH1w6uR150GFRUtDFGzZzB0BNTbIJh7psAE9cw2gEvmHhF085kwNiX&#10;Yc41GJpOgdDzioCLJJtBtAB+tDYxJHthewdyZkxHTEkpUqrrEFc6FQmV1ciaVo+c6VUMsUXwTYuC&#10;obsD7YEh/sQs9oGiORSpluNV3TB2iis+VnbGhwouhBs+UnSX7ccoU3k1PGBkG4nYjBrMmL8Ou/Z/&#10;iltff47rBzfgk3m12LdzM47cewDHFT1wO3cFnpd/huS7O5h59R5Ov35Ga/UE/QzYD9mKfPHVJew+&#10;dA479pxDx9ytSMiYDjtX2hwS2cEjjciAFkmuTDXXZsDVoy2SnblhcBVZQBzTMotkFqKXNwgmmUNk&#10;j6swW0zSZw4g+eX1wnibyk9MZKFNZFEIyBmyKNgqyBuzpbCOe/9Mzr88d6bYGAB+M1uyeUTtW9Ex&#10;bZyYKU1R768QtkesezVWcRRi1gUBQXqZFXpXDMLzT1QxgJWjM6JiwlCYGonOUgl2TU/DqY40nJ+V&#10;gnMz0/BpSwbWVIo+NJEoiwlCToAPqml1Gmh1asN9UR/ugrUV0Xh0aC6GvpwPnCHJzjQDpxoxcr4Z&#10;Iz/OhvSnuXj7w2y8OVyKpxvTMLS9BM+W0JPPjJDNZvyKrcDzRn+8qA/Eo0pfPOd+iCFY2iUBxHTh&#10;3bEYYOjtXRCNV/Nj0Ls4EX3L0jC8IgPSldmyfvhDa3MxsC4XfRsL0Eu179tagcGdTZDum43+XXMw&#10;fHglft67FmVJsTDWNZBNlTJeyw7j9FwZ0PxIeF8Yu4RA08obxl6xsIukh08pIXGLoWLtDcvQJDjG&#10;ZsBZkoGQwhKkT2tCyZyZyJCtiFiB+LIygmG3tJTHqlA8sxpVncS8qaiYW4WpnU2o6WyTLSyRUFSM&#10;kLRMZgqSX00UBFttFWMWggVJb4lxKvb4WMmG2cwSE1WdMG6yA/480QofTbSEuoYDzEzcEBSRi7J5&#10;WzH71C20XHmG2q9vY+b52zj9agQP3g7hKZ7hUS9zw/MX+PH2Xdx+9BQv3/Tj1es+vH7ei3s3H+Kn&#10;Sz/j+qX7+OrID1jW9QmSMhrg7JEKI8toEjsC40jwsST6eL1gGYE/pMr/ScsT8roBUDEKp+entyfh&#10;5XRpd/gceRJejuo/4R3h5dgCTKTijyIQ5pFNf+WvgOD0O3r/y9v78+PruqdIfx2OKCsCQoTdXzE6&#10;+4IRIda7NcQEJWMWgREhpiExlBXAOBaAkaU7/ELCkZQUicq8aCyrT8EnVP/dTfHYQ4uxuioKM/MD&#10;GXj96e3DkRvgjYoQf3QkRGNJahyWxvlje1YwPisNw6cF3jhZ4oXTJZ640hKDH2Yn4N6iTLxYRj8+&#10;JwEPp0fgWVMUBluTMDidBK6NxkBtBPqnhuBNYzAJHw3pkkRgKW3QsngMLGM4Xkx71B2FNwuj0bdI&#10;gr7lyfTy6RhemUHSZwHr8jBEKzW4vgD9GwowuKkMw1tr0b+9BQN7uzH46WZc7VmOmvQMmJrZQ1nD&#10;DPKatvzBXDBe9MHRdeQP7QoDR39MET0y7QNh5J8Ix5gsBGSWyWAbmQK7qGS4JKQhtLAIue3NKOho&#10;QV4LiVxVQtUvRHxJGeKKC5FWU4SKObUkfSVRRuKXoXJuJabOrUNyRQ7qF7SjenYz6jtnoGn+DNTM&#10;bEJ1RyPSywvgFSXOLDlDUccU8urmtLMmFChbjFVxpmXywsfq3hjLYhg7xZEtlgv+YTKPa/jhAy36&#10;ceMYuIbSgpXPxoqew9i2/wI+PXMTp87dxg/XXuDOvVcYGJCiv68XL57cx5O7P2Pg+UPwDl48vocb&#10;N3/E6S+/xMHjX2LnV99j2envkLlgPcIKWhAYVw1zhwSosZVQoveXN6Lyk/wK9PYCgvhyeoFQNA7D&#10;FKsYIopWMQJKZmwJaJX0fIt+G2j//86P/+vGKvnNiiiqFj4jYjSWOMszitFem3/FFENCkH8Uo3Pv&#10;jGL8JBbEBBOMYyZQ0bWCg5cvwuNCkZMZitbKOHTVxWNZI4ndGIPZVcFoyBfn7kNRKglFSZgfyv08&#10;MTs6HDty03C8IA0Xy9JxrTwdvxQn4HahBDcLYvFzYTTulcfhaU0SXtUn4U1dAnprJXhTE4eX1dF4&#10;SeL3N0sgXUCPvix9tJPb6mTal0QMrEqQYXhVEo+LDnBpAMk+KEBr078uE30biPVUe9qb4fVFGGGo&#10;lW6oxMjWJrzeMRv39q3EkZULkBETA0tbD2hZeGOykTsmUeknEpP0nDBJx44+2E7WIU2dYXaypReM&#10;fONhTk/vRJX3TMpnkC2EfXQqiZ8K74xMkr4N1d3zULd4AXKbGxFdXIDEykpangpk1peiuG0qptKS&#10;CNVvWtSM8ln1ULcxpm+2gFt4FIqaGtE4n1hYizoWSF1nBRrmV6GeBVI3txoNcxoxbV4rGue2o6Cm&#10;GjGpOTCjJVPTccV4tgwfKdG2ionEpphT8GxpmRzxMYvgY2UnfKzowCxnS9jIWgslLR84euciu2Q+&#10;OpfsRc+uEzj4+Te48ssdtgqvcef5E1x5eBNnbl7C9Ts38Zwtwu1X/Tj9/Dl2376NLecv4ttbD3Ht&#10;5hN8+9Mt7DrxJeZs2Ivg9FZmFFEEIvBGkuAMuFR7cWZosmmYDMosEk3nlPc7o/3PrYgitj9aA0tB&#10;0xiKmoYyiD48v0KRxxU0jDFJTZBeqL+4wksw1Anln8DQKy9vgfETzfDBOD0oUGFs3HwQHh+FhMRQ&#10;ZKcHoaogFC0VUegQql8Vi+kFkahOCUBtUjCaaY9mJoVjTowflsZ4Y2dqME7kRONifjy+z4vDtbwY&#10;/FIYgzvlsbg/NQb3pkbgYXUEntdFoY9kH5qdjBEGVCwXndZSaVd4n8C6ZNkaWGIQy/B6En5DGqQb&#10;s4hsSNdnkdzZfDwbQyT9wIYs9G/MI4owuLGU94Xa1+DVtibc/mQu9i9rR1CAL6y8gmHqGQEtKz8o&#10;GYphhM6yUVWKhJKeIxRkHdEcZNOHqFp7Qt3eFwZeoUQI3BNz4J6UC8uweFqdVPhm5SCxtpaYivI5&#10;s1G9YD7Sauvo6euRVl9DVNDjl6NsVi3J34Bq2hxfSQQmaGniQyVV+nx16Ns5kOR1aFo4lYSvRANb&#10;hqaFFZi2sBzNi6Zi+sJKzOBjbYvriAa0LKxBG4tizqLpmLNiDqYtaEJhXQGSstNg5eSNiZr8DVVN&#10;8KGaGT6abIMJqg6ybisf8Pf+SMUCH0+xw1h1R3zA/Z9UrDFOmwVv5AVDt3j4Jk5FTuNizFqzH+t2&#10;n8W2z65g3YnLWMzAvJwkP/rt97h68y6+v3ULZ+5cw6dPbmDDuYvwTW2iokdB3zUN6rZxLAJ/wo/k&#10;92dQ5nvS94WSSRCo7n/l6yj+FWtgic3mvVUPLSPr36rqm0JAzcCMezPZgBXRmW2U/CYy1ZebYsxm&#10;k6D1maBsQphjjJwpPp5oio/G80sbLy6GGUHX3BFeYaGITYxEWkooKnNj0FqUgHkl8VhaGSPrq9NN&#10;Ms8vicXC0jgsLovDqvIobCqPwCeloThYFoaTfN75qhhcqgjFDzXh+GVGNB7PobXpSsPI4kzaGfpz&#10;cSZmpSC7BIMb4kn0eJI+AVhPmyNWM9zA2xuTqeAp78DnbyR6WARbcrl/Vwgb89G3qQSvtpTjGfF8&#10;Vy2ub67BRSr+t6f3w5gk03Qi8X3ioWsbAGV9R6o8lVCPloKKr0Cro2zgzJaA9w15XMzTaUnL40hi&#10;+ATDxC+CNicFjnHpsI9JgmtiKqLLKxBVWobg3DxkNU2nh19IwjcgvbEBmU3VyJ5RgdJZ1SR+HRq7&#10;ZqCaCp5ZWQT/mAiESOJRMb0eM7oaSfAaTO8iuhliu6aipbsarYunkvxVvF+BGd3lPFbBY9wvKcOM&#10;ZXWYsXwGOlZMx+wljZjLApi7sA2da+ahZU0bGpbVo7ClCKEpCbDwZLDUY2ugaox/FCP06Ag+VDfA&#10;B3QFH5ITH2la4c8skD8zZH+o5on/S9Ee/13JAR8a+UPOPgo20cXIqunGnOX7sfGzS1h64hLaPjuH&#10;9uMXkNCyAormEZAzCqTS0/+rM5gzkAviK/DYFPNQ2p6A3/l6wd13NP7Xbfwnv1nn1vIvNVI9C3vo&#10;0sNqGFpDTZ9ByMAKsrG6bAmE8iuomxBUeVUzkt8EY5WN2FzqsUkUV3rFBS99/KOcHv5Bgc83dYJz&#10;ZBx8osIQHRuEEir53NJErCN21WdhX0MWPpmaiB3VEnxCS7R/WgKOzUiQTQlyYVo8rs9Iwr3WdDzq&#10;yMTTWRl42ZlBj56B/kXp9O6pMksj7IuUSi+VdWAjoUV3ZrHO1To+ti6FRUC1X8/HN7JINrJYxFje&#10;zST75pxR9OQAG7IxuL0Iz7eV4PGWCjzYVIdLSytweEEV7l4+gW/Ofwkn3xBYuYZT9WOgZ+cn64Iw&#10;SceaZBfkd4Q8rY6CvoOM/ComLlA2oe83HO13r2lL5XcPhYlPJGzDEmAbkSDz+a6JaYifWgv/nDz4&#10;ZuciurIKMRVliCktRnxlGZLrpiK3tQlFs2egqqsFjcvbMWN1G5qWNaBpaTWal03FLJJ91sJqtHdT&#10;2ZdUoW0pCb+kEq283bKIZO/msa5qtHXXonVRHVr4t63L69HB/exlTSSkwDS2ANPQuWoUC4iFK5uw&#10;gIWxYEUbutbMxpIN8zBvxUxUNVcgITcF1p7uzDgGGEsHMEbRHB8p2kBOzR3jVV0wboozJqh7Yrw6&#10;84QKyaw8in9ScGKLIk4EhEHfJRF6zhKMZdAdp+OBMVoM6ZpuzBy0j1pesote2vT45hH/xuvc/rqJ&#10;1aL/9h9bhJVLtYxtoGlkDR0WgIG1E9XbHuosgim6ZrJ54FV0LKGkaSEj/3gVI/pCPYwRUw+Ki10T&#10;qQRyBvjHCQb4v+V08SHzgYWrF/xCg5GaLAa1UN2LJdhO4h9uzsORpjR81pSMEzMScaYlCd+0JeF7&#10;4lZ7Mp7PTsebzmz0zs1G31zakXm0JQtJ+sUMpST+MAMqVtC7U/Fl5BdYx9aA1ka6gcQnILBeTBmS&#10;CVDdRzbl0bsXUO3p47cUEyUY6inF854y3O+pwrXVVfh6YRE+nVuKn49tRv/D6zh89AgsnHxhZBcM&#10;K89Y6DsGQtWU9oakFwUgyD9J14a2x27U6pi6QsfeD4Yku4ZYot4hgE15MIy8wmHsHQ4XofpRDL6x&#10;SWwBkpBU1wSfrFwZ+X2yshGUR/tR14CYymrEVtUgubER8TVTEVnOgqgpR/nCdtQsmYX6JW1oWdqA&#10;jiV1aBdYVMMCqGYxjGI2ST9zUSXaF1fyeYQolBVNmC2ITsxdTrVfKdCAOavrZehcW4f5a+uxcE0D&#10;unm/e1UNlqytxeJ1tVi0phpL1tdh2cbpWLahFau2dmLV5i50r+zEtHa2VAU5cPENgIaxpWx+pjGK&#10;uhRGE2YIa4yhdfpIyRZ/Zmb4069gsfxJHBNQscMHzBIfqjhhDItDTtsbZmH/Tiub/7rZxHds+9sX&#10;MA0qlGqbWsPQxolNvAv0LO1ZCJbQEDMmsyXQEBO+6ljIxuqOJ7HHCUwW5/r1GXL1MWYCPeEEY/x5&#10;ghH+kb7/nyZoYbK2GZw8/JGRGIfpOTFYXZeK/S05+HRaMk41SfB1QwwuEmJpoBuNUXgwPRpv2uIw&#10;NIvknkvSziV5O0n2efTxXSkYWpQo66A2tJT7ZUm0O0L5SXrRfVks7yk8PW3NMFUeG3OBzQyuW0ox&#10;sq0C0u0MrjsqgW2VPFaF1z2VuLO2EldXTsXJeSU4SU9894vNkD64hP6nv2Dz1i1wD4iGjoUfLD3j&#10;YOgSCjVzT0wR0wGKfvYkv+iIJiDIr2BgDzULd+g4+vO5wTB2D4OVfyxMvCNh4BYCfbcgOMelEalw&#10;IPlDi8oQX10Hv5x8eKRmwi0lA37ZhYipakBwcRXi6pqR1NQBn4IKuGQUIql5NjI65iNvfhcqVs5B&#10;xapWTF3bgfr1szF9w1y0rJuNWWtnY+6adsxf00o008ZMR+fq6Zi3qgXzV/LYqmZC3BcqT/KvbuBz&#10;RrFgTRMWrZ1OwpPg65qxdO0MLN8wA6t7mrFq4wwZNmxtx5qNLVi2ugmr17di7YZ2rORrrds0Fxu3&#10;LsS6nm6s3rgYbXPakJGfDydPXyiLGT5k09lo42Ml0Q3elLetGaTt8CHxEQO12H/AQtD3Lf4t6cnR&#10;d3T9t90YHg7/7QuZh1X8lfwCehZ2siLQMbPDZN3RmRrEtCSTxCIRamIkFzMA1X+sOM8/QZCfLQF9&#10;/8dyZmwJTIjRi2GWVg7ITxQDUpKwvj4NB0n8k01x+KYhGt/VR+JafRTucf9qWjSGm6Mx0hwLaVsC&#10;pLNI7rn08vNYCPNJ9i4x+EQMVeReNnCFyk6MrCTW0N7Q9mBtFoY35GG4pxjYWg7pJzWQ7mnAyCd1&#10;GNhahZfrS/B0bQEeryvB/fW1+GltI37YPBcPTm/H4J2zkL7+EU/uX0b3onlw8wuRLQBh5hEDQ9dI&#10;aFmLq5BuUKOtUSf5FWl7VAzp843YCpiwGBhwNe18oG3jAwOnIBi7hcLGPw6mXhG0PcHQp3d2kaTD&#10;Ky0Hnuk5SGqYgaiKaqp+HhwliXBKSEZ4+VT45NDTF1QivqENXrmVMAhJgUFoOhzTq5DcsRSVazeg&#10;YNlS5K9aisKelcjvWY7SLStQs2MlGrctQwvRsXUJZhFzNi9C56b5mLthNgnegUUslMXrOqji7TIs&#10;2zgLK0jcVZsWkLQLsGr9QiwX2LAQKzbOx0oeW7NxHtZu7OTjc7C2ZxaJ3oH1Pe3YwP3GTW3YxOLY&#10;tKkFmza3EzPRs3kOH+vEOv5dz5ZF2L5rFTbxPXUys5RW5cPLnwWhrg35ydoYP4kFMVEbpsGV75+2&#10;PPyOpv8+m7Wk4zd9961jm9/qWjqT9A7Qt3SALv2/GKsr5uYRszQI4otFJsQc+wpqprLTnuOU313w&#10;UjDGGHlCBF85Ex4zwRgxsktOC9ZWdihOlWBueQo21SXiUGMcTpH4F+pjcK0hAQ8aJHjTFI+RaTGQ&#10;UvlH2kj+mRJIGWxHOkl0MdikKxnD3SkYXiQgwm66DFiSxhYgA8Oiv82qPAytpdJvLAe210K6uxH4&#10;pBZ9m8tJ+iI8WZWNh6szcX91LlGFB1vm4OXJ7Ri6eQbDz78D+n7C43vfYtbM6fDwC4KhA+2OWyQs&#10;/ZKgbR9Au+MOLUtPGfEnMwAq6jIXmdHfM9wK4muIoYe0OeI5k9kqiH74lr4xsA1JoN8Ph55nEBU/&#10;BQG5JUiom4by+UuQXD8D7lR9Q/9g2McmwDergC1BCS1OC3xzq2AanoHJblHQ9k+FTWIF/POno3zx&#10;VrR+cgQdh45hzufHMOv4ASw99zlWfXsC66+cwdafvsGOG99hz+3v8fnjGzj409fo+Xwnth7ZjF0H&#10;12PLti5s2TIPmzd3kqydJPA8EnUuST4Xq0naVZvnYQ2PCazl4+sFtszGRmLDZhJ+cyshyN6KLZvb&#10;sKWHe2IrC2Eb728Vx3taeL8V27a0E+I5bdi8aTq272jG9u0zeWw+C2Q5HJP+B/9kHPzbPvb/nptV&#10;fEfZ376wgJaV94iYmUGVpFeSDVkUMJVhMr2+spoFlNTNZao/gWl/nKohLRCDL4k+XsEUE0U/H3p/&#10;caHrY/r+ifI6cHNwRlVaFOYVhWNbbQyOkvRn6+Px07Q0PJxOb0/fDxbESFMU0BKFkQ4WwpwE2h16&#10;+gVinCy9fvc7iNOZ3Rl/xdBikn5pHgaXF2BwdSlVfyoGe6aib2MFXqwrxnOq/KsN+SR/Hp6ty8FL&#10;evy+rS3o378CIxeP4+3jHzDw/AcM9V7Hje9PoXVaDYJCo6FPv65tH0KfLqF9iYKmtQ90qegaIsyS&#10;9GJ6cDUWgbA/k3lMzdILWlZe0BR98K29ZcMPVS3coOngA7uwRLglZEHPK5gkD4djQjrDbT3y2+Yj&#10;vqKJ/j8N+h5B8EjK5vMyEUy1d03Ih1lIGlRdIjHBPBDafukwji+GWXIx7DKLMWfPPlx6+RTXeh/j&#10;Pl7iubQfz94O4Z50ANeH+3B5eACfv36O3b/8hMM/XsKzkdfoG36EwTc38PD2KVy7sg8Xz23CmS/X&#10;4OixbuzaOw/bdnZRpRfL8MmupTLs2LkE27Z1EwtJ2E5s3TKLJO7AFmJrD0m8aTYxE9v/ig58wv0n&#10;3O8g4T/Z2IodzAg7mBV2bZ6OnSyK+d0zf3OeXkBw8R0t/9dstpL2gPffhI5jxIiYkkTMzCDG7Ipz&#10;/OJU5+jYXR4Ttoeef5L66JkfYXvExa7RC11iDK8h7Y640mtKO2SOiSwEXRUDZIdHYkFZLrY0ZGN/&#10;fYpsYtcfW1Jxd0YSnjQl4EVjIt40p6K/Ix19c5IYchMwMD8ZQwvEMMNMIoe38zHYnY/+RXkyDCwq&#10;wMDiAvQvLcLgimKqfiked6Xh5uwYPF2Sil4qfN/qHPStITYUYWBHI/qOLMXgNwchvUmlv/8jRh7/&#10;BDy8ihvfHEdz7VT4B8XQ4/vCwDkaJp4JMPOUQN+eloXFoEuCK2pbQs3QHlpUfAMbb6iT+Nokvba4&#10;be7KYnDCFNESGI0uRyTO8yuau0DV3hsajn6jA84DJfBLL0FceZOM/NZBEhZIEuwjU+FO0rsnFMPE&#10;PxlKtiFQto+AvG0YzGNLYRCVB4uEElgmFsIlqxTLj32BW2/f4iaJfo+Efzz0Cs+GXuAJIfr23+17&#10;jRv3b8rWvB0Zvov+lxfw6tGneP3kIF493Y3XT/eg9/ke9D07jKe/HMXdKwdw5cwWnDm6Ep/t7caR&#10;XQvw6f5uYhEO7+vCvk/mYte2mdi5rR07d7RjB/3/zu2zsJ3qvmMLj2+diR2bmkfBFkAUwa6eOQT3&#10;bBWmdfx2ihABwcF3dPxfu9nEt2i8/2ZMg0ulo8T/FWJpy9HbgvwquhYy6yOIr6xlIbuYJc75C/KP&#10;dnBj6FUwwxhlJnz6fjkeV5LXhI2ROaZmpqGrthRr6wuxe1ohPp1egBMshvN12filMQ93m/Nxr43W&#10;pCMDT2dn4lVnLnrnkdxzi1gMxeidX4TehUR3Lt4szkD/smxZ9+KBldnoJ8llfXDWZOHlqgw8X5mO&#10;l7Q4vevy0LutHH0HWjF0dh1Grn0B6dMfIX15EyPPruHty2u48e3n6GiuR3R8MrSFrbEOhKl3Eskv&#10;oXePgKETFdveH5r09VMMbKFpRktj6QFd2hxNqruxa5CsG4MYd6tKuyOIP1mApNfzCIaGk5+M+Bq0&#10;UbrOYsaFCNl0gvaRKXCT5MAxOh1WIUncZ8PYLwG67mLQiDcmWQZhskMkdIMzoBGYAt2ITJjEF8Ai&#10;qRiWSQUIKm/AJ5e+p9IP49YICwC9eDD8Gk9H3uDl8Cu8GnyEp8/5WaU3MdR/ES+fHsPr54fw5vkB&#10;9D4j6Un+/if70fvoIPoeH0b/46N48/AYXt4/hqd3juDe9X344cJmnDu1GqeOL8WxgwtwcPccHNo3&#10;D/t2dWLvjnnYva0TO2mHPqEd2sPC2LuVe9qc3by/mxlgD1uA6KL2909XMsi2aLyj4f++zUbS3vP+&#10;G9O2DR4RJJ+sI+bmERAtwehtcVxZi7ZHbZT8SpqWmChsz7vObmOUTfGRkrhcbslUb4kPJ7FVUDbG&#10;+Mn6UOP/sWOQFkv+VGZmojUvHwuLCrC2vBAbGIS21uVgd1MOjjTn4viMLHzemI6Tjak4WZ+ML6el&#10;4pv2LNyYl4bnixPRT3IPrU6n1RED1QVSMLiWas/9s5XJeE7iv9pYiBc7qvH6eCdGftgF6b2vMPzo&#10;Cn/k7/kjfyfbP7x5ERvWLkViGonn4AdNq0AYeabA0I2K7xRF4ofR+wfK1rvSEEpuZAcxoF/Hxh36&#10;Dl7QtaPPJ7ENSX5dqryGhSvURRFYuWGKnadsanANZz8YeIayoCKhYuMBLdcAmPrHyGAXkcpCSGUY&#10;joS2SzhbiBCM0XfFR3ouGGfqCVWPaGixIDT8EqETnA69sBwYRRfAXFIMq8QCRNe34sjN27g6NITv&#10;Xz3Go967eN1/E339P+HpkzMYwXkMDZ7Cm1eH0fvqIPpfHcAgyT/0dB8GHosC2IdXT/bi5cM9eHZv&#10;D57e3Ufsx+M7B/Ho9gE8vX8ETx4cxc3ru3Dp/Boc2ENPv7GBLUEnPt23EAd2dOIwW4h9VP59W9uI&#10;Vuyn5++c3/Y7lSd63tHuP8ZmnTDT9/03aRpYIJWR/B3Zhd8XVkdFh1mAflessiKIr6xlxduWDL4m&#10;sq4OY2U9PZkBGHbHK5phrLIFPmYBfKRCqJpjjAqP0yIpqhhCnYFZU517DV3o6hnA0sIUAR4OSA5x&#10;R1m8t2yQS3u6H2YkuKG7KAKbp2XgzOw03OqMw9NuCV4vkdDqSDC8Mg4gRtYkYWB1Cl6uSCP5s/Bi&#10;QyleHmwHLm3G25vHMfzzCfTeOI03P3+JVzeIn7/Gs5uX8OXnR5BfVA4DkluNSqvjmgB9twRoO0RA&#10;heqr7xAEI+dAhlhXTNa3go61K329E329K4xcAtgy+MHEJRAWHqEsFH8GX0eo2bIInHxhFhQLF0kW&#10;nOMzYRkcBzVHH8ibs9XwEH33E2AXngbLgESo2wRiilUAptgEYay+Cz7Wc5ZBzZF2yzse6s7MHB4S&#10;aHomQ4MwCM6BaWQBTCOyYSPJQ3zjTBz+/ipeDIhl/VncAxfR33sCg32fYeDNARmGXh8iDgMsAunL&#10;wxh5Tvvz6DhePjqBF49O4sXDU8RpPJfhFJ7x2LOHn+PhnUO4d2svbv+8Hdd/WsucsIiKX4+e1WU4&#10;+8US3Ly6C99+uRanjnbjxMGFSK3q+J3KC469o9t/vI3qf/D9N6xpHUDvby4jvlhCVJBf3J+ia0XS&#10;iwtd5rICmEwPrKBhSu9viInKBpBXNiKMCf7dZFoi0VFKEH+KGYOxGW2SBdR07KBl7EgP7UTSOcPa&#10;0R0+Pt5IjAhCaUIYKmO80ZoWjFmZIWhLDcTy8mQcbErB+ZYYXO2Ixd158egnyYdXJWNwWRyGVooO&#10;a+l4vYZ2qKcCQ7ubMXxyBXBlD0a+54//7W70X9iJoYs7MXKZx346gv4bZ3Dh8wMoLiqFIS2MhnUI&#10;tFwk0KXia9qHYbKZN1U9kMQOoaoHYLKhHVRNHGFA66JN9dawcpVBy8odurZe0CHhte25d/GFvk8o&#10;dDyDYR4SB6/UArgl5sAuOhV2MamwCKGV8oqEJclv5ivGuvrTHvlCxcIfY3Wc8LGOIz7WdYKiCTOC&#10;Hd+HJQvPOQbarnHQdIuHjhfJH5gBs9Bs6PslwzIyD3ZRaWjunov7r25gEL/gde/XGOg/TaU/jqG+&#10;0xjsPcOgy1bvHQZfn8fA66tsBW6g7+V14gb6X4jbxItrGHj1E7PAZTy5fxaP75/C/du0QLd3E7tw&#10;4+oWXP12PfYxP21cWYzPDrRj49blf6Dy7Qff0es/9mYT3x73/pu3jGp8O4W+Vfh7QXzRtUFZW0xO&#10;aykj/KjlYXEQCoSchjgDxDwgzgYRyswCsrNCbCUmqo9iEotGVd+RYVF4ZjvZ8qK2Lu5wdXVGfIgP&#10;qlLC0JwdhpmZgZiZ5ouZqX6Ylx2OnfWp+IJh+ExzAr5ticYPLSF4tCAKfSuT6PVT8YY+/+nqfLzc&#10;Vgvp592QfrcD0h/2YfjCFgycWQ2cXgbp6cWQnl2K4a9Xofcim/BjW1FRXAATayqsdYCMWHoe8Zhi&#10;GwwdpxCYuIVDz8FfpvoGYk1bUzF5lCOUWAQGYo4dW3dMNraFqqkDrZIbNGiDlMwdoWDlRDAbiEJw&#10;C4RbQjYyp8+CpHoG3JPyYOgTDV2XCOaJOKjTYk0288VkU1+MJ+nH645inK5YIC8USiS+mn0olG35&#10;PIbuKc5hUHOLZCsQD33/VBj4Z8AiPBfW4clwiYrBvhNH8KyPAbfvKgaIof4b3NMC9d3Bm77beM3b&#10;r3t/xpteFsibW3j9knhxGy+f3WEeuIcXj+8Qt6j6N/Do3g94+uB74hIe3PoSv/x4DPdvfo7b1w/h&#10;+vc7cPz4Kvhk/ZYzMpBL72j1n2ezju/oeP+DGAcUShXUSHxVY5LaFOp6DHv88WUtAjFZzxKTWBzy&#10;whZpUtWZBRRFUQg7pG0lKwhFHRuI8cCKLBo1EwfZerc6Fnb00A4wsneBjas7goK8ZFOTtOSFYHF5&#10;OFaUhWBRvh/m5wRgS3UCzswtxdezi/BVewZuLynBrXmpeCEmqqLS963Nx6v15einF5WeXgPp1d2Q&#10;XtsL6fkeSL9YipFj8zD0eScGTszCyFddGDi1HGfWzkZ5Sjq0DFygYu5PqxMDfRJqoqEbFIw9SEhP&#10;2hc3aFl7y/rx6DDYqomLWIYOUNC3gRqDrIaVByYZiHV2XaBl5wND2h45U0faGmcoshjkWODGAdFw&#10;TcyHR7JYISUF6o5BUGdrImyODrPEFCq+gr475HRcMEHHmcSnz9d2ZmsQzJYgAKrWwZjMAlEw94Oq&#10;QxgLNBpTnMKh4R5LCySBnm8yjALToe0RA2Pmh5q58xl53wBDDzHUe5vq/xB9A09J/Cck+130Eb2v&#10;79H/3x3Fizt49ewmif8LXjz5maS/jqcPr+HZg2t4fPdHPLrzA57c/R6P713Gw9sXcffnr5DVtPT3&#10;tkbS3v6ORv95N1btvvc/mGx1RSUD2UUtDQN7GSbrWUOZUBJ5gEUg1rMVEORXIPkF8ZVFoZi6QNvc&#10;laSxhTotg66FMwytnaBHddSzcYa5qxs8fNwhifBCNT3+EhJ9fX0SuvNCMTcjEBvKJDgyLRtXlzfi&#10;h+5KXOpIx53uHDxdkoUBkv4N0be5EoN7WyE9uRzSixsh/WY11X8hpAc7MLxvOvoOTsPgkSYMH27C&#10;k211+HxuOQqjI6CsZiYj3RQSTMclCkpmPlAy9ZHNdT9J35kKTxKaukHTghaHhaDKVlBBTyxd6gwN&#10;S3fZ2R017sfqWNKvu8sWfHOJy2KYpVo7+sIyLBGJtTOR37YEnsklULDwhCKLSt7IjeQP4N+Kcage&#10;mKAtphp3ofI7Y4Iuvysz8X+DaIX4OFuEiYZinK8v1Eh+VecIaLrHyKDBQtB2Zx5wiWYRxMPMPxTb&#10;Du3DEJ5jeOAhFf8Rlf7pKHrFSie3SHiqP/evXpDwz0n4pzfw/Ml1PHn44zuQ7MRjKv7De1fwgMR/&#10;cPcyWpdu+YOzNR1739Hmv8Zml9Chzhbg5vsfVM8jQyqnQvVnuFUWSk5iiyucysL/E0o6AgzCJL0g&#10;vwIJoWpkD30bTxiy+demtzeydYMJrYKRvQd9tA9M3bxg6eoCT19X5KdFobUkBTPz47G8MgvzsyVY&#10;nB2Nwy1FOL+wBj8uq8O9tXV4sLyEYTYf/RuLMby1HEM7aiDd3wLpp50Y+XQuRg6wCPY2YWRvPUb2&#10;1QH7p0K6pxwDPfl4vqYYX88vR7I3iT1FH/K0GVNIMDWqrJKRNxRJMiVDMbOAI4vCTjYgRdnASda9&#10;QUsMSDGkBTSwxUR+NnkWvratN61LGPQYdiezCEx8oxBXPg1RpfXwTCmAllsIlG28GVztMIH/R07f&#10;CfJsaZRNGIYtA2SLSsjUnuSfwCKU02OrY+RJ4gdCzoDvw5CFId4PQ7cybZkis4GipR80nKn8Qv2d&#10;IqHEgKztSRvl5o9UWrgfr52nx7+DQZK/t/8RXr55TOI/wqvXd/HqFUn/ipbo5W28IPlfUPGfU/Gf&#10;Pr6Bxw9/Iumv4tGDy3hw/xLu372E6s6Nv1d4ckNw5B1d/uttlrEdJgwrN97/4IZ+hdJxKqaYoGoG&#10;eY1RlZ8kencKayOUXteGewZhFsMUQxvoWrvCVMxERv+rbmgFQ+7NnL1h5UUP7ewBU3d32LiT/N7u&#10;iIsIQFFiJGaX5mHx1GJ0FaZiVVkS9k3Pw6XF1bizqgYv1lWjl/ZmYGMpRraT1LtJ8F11GNpVi5Gd&#10;dZAK7KoC9lQAu8v4WBmPlWBkSwGeryvBgeZM+NuI07PMHnr05FRVFRMqPW3HZBJfUc8VE7TsMFGb&#10;xNe2lZFfQdeex8UMavT6tDiThe2h+svxM6pZuMHCl8RjJjD0CJPNmCzmx/dKLpBdqBKnLsfyb8bx&#10;78cz54zTsafFYUgWik97JQaACLUX+wlUfgVRfMbeLBB32YiwXwtAwdgLCuKcPyH2Sha0QFZB3PtD&#10;1T6AucEBkrR4XDl/CM9+PoHBJ99COnSPBfCA3v4+ntDOvHx5l4S/i2f09s+ecf/0Lp7Q2z969DOJ&#10;f52k/wl3bl9B9vRVv1d4ckFw4h09/utv1tHNcvRxJ9//IkxDp0rltB1k3RnkGGAF8RUYYkUrMIW+&#10;XixON1nfUnYWx9LDDyYkuQ5/HHVDSxjausLGOwDOIZFwCgmHW0govEJDEBQagMgwf0T4uSItzAdN&#10;OfGYU5KInW1F+G5lI26vqMXL1SR7D0m+nhZnLVV/UymkO0SnNRJ8uwAL4pMiDG/Lw9CWHIz05OBt&#10;T67sIteNlXlYUR4JawMtKGvSqpGAk4TialCRNUlufTECa3To4a8Q82PKicwiWjK2aApiL0DiK/Cz&#10;CvWfzAxg7hMlO3dvIuu4FkrCh8kuVhl4RGCKpSfV3gFjtaxlrYkCrZSqmTf/zvN/hFuxZwsgzwKc&#10;RAsk1F9GfO7FfVEQv0LRyEtWHMrcq5L4U8zdmJ3MUFmcgJ9OrMSd4wvx6MxK3l6DHWva8d25Q+gX&#10;Hr/3GV68fIQnzxhoX93DYxbDo8fXcP/BVZy7dA7RFYv/yMOfFBx4R4f/MzdW/db3vxgBbZcEqSC/&#10;gPD64qqnUHtlPXOoGpP8No4wdXGHhZs3A64ddCxtYeXuDTtvP1i6e8EpIBj+cfHwjQhDSFQwQkK9&#10;EBzoiNgwZ2RHuWNlbTrOLarBnWXVeL20CsNLSfCVJLvou7M2VzbkcHhTBoa3ZAHbsoGt6ZBuSh0d&#10;pSUGs6zPwMt1mfhmcQoqoy1hrKkKbZJMhQorr2WL8WqWkNMU71eMvBIjsKjKulR6klueZJcRn1ZO&#10;nJ0SpFfUJoHFfV1r5gEbjKe1m8jnKpu5QM81WNZfX6b+TuJ8PYlq6orxtDtyeqOrJAryK1Ht1ana&#10;v57RkZ3V0eHjLAp5UZB6Yh1dZ9le2C/RSojbYi/ui79XNvCEMm+Li2yW1kZYP68U94/PxsujjXhx&#10;rBkPv1iAk9tnIkfiAStTVTg62yBeEo3FS+fg5Jd7cefBBcxas/UP1F2gfeu7n/3v268bv5TyP/qy&#10;LKIa36pY+I7Ia5oy0IozOuZQM7aBlrk9Pb44k+MGcycP6FP5DW1cYOnmBwffENh6+cPexxdewQEI&#10;jQpCaLg3ohh405MCUZkTidoUX8xN8cDZ9mw8W1WNN8vLMUivD3r2obV5GFifjcFNmYAg+6ZEQoKR&#10;TUkshlTuSf6eJBI/DQdaYxFopwMtTV1o6DKj0M4oaNljopoNYQ0VenANE3eoi775hk5svexo2Wjd&#10;xEU8El10VxaDVP5aDMQEFoPAWIblscw/CgaO0LDyhoa1t2zE1kTam/EspPHC6og9MUGM8jJwhTp9&#10;uxxbmbHa9qOkZ1HIUfkn6rIVIsknEHIy8jvLhkMq6DoxRzEj6DFv6FP12TqoGrlAU8cYiSFu+G5H&#10;G14fqMfw/hIMHajAi301+GXrVPyyowFXtjVg9/JizG6IQkLaX0Zckpt/9/uNor383c/89+2f297Z&#10;oF1/9AWaBhVLVc1cR9RNbKjyjiS/AwnvDFMGW3FWR8vMDvq2LjB39YWpA32yowtcvTwQFOyLlKQI&#10;ZKZGIj3BH1MLxPjeKKyvS8aSZBfszfPBL3My8XJJPnqXZWFgJdV9fZpsSSHphiSSPJlIlBF+SICk&#10;H1gnwe1FiejO8oa9vhbU2CopU+kVZaS3xjgVKra6yCX20DR1l3VZ0DKjIhs7Qc3EUXZGSsPUiVbI&#10;Vkb6X4k/UZCe+WYcW7oxJP44Zh4lthgaFl4yKBo4YwKLawJfS7Ye7juIJUIFmbWsA/kcN4zXZAYg&#10;xHHx+ARZgdBG0kqNZ4ieyMKT416ee2G9JtE2if+tyKJS0zODjbE2jq1owJODrejfW8G8U4DB3YV4&#10;vasEjzbl4/GmQpxaUjqSXd7yh+oufsP/4+3Mv3azTZgZYRPf8eKPvliLv1RL9ZxCR7RJfjH4Rew1&#10;TGyhSZg5ucPWwxs2Lq6wc7KHr587EhPCUJKfhLK8OJSmBqAu1Q9Ly6KwUyxEVxyIg7nuuDojGo/m&#10;SjC0kiq/NoHkJ/E3CsLzfo9Q+WRALDK3Og5vVifjUmcySgNsYKqlBxVmE3lN+mf6ejkNEpikl9cU&#10;+cSeXtkT+jY+0DRzZmvlwIIlQc1piwzo6YW1oeL/lfTEeBJ/rLhIx9ZhiokbwzJVmFAxcZWp/0Ra&#10;JhnZhdKzCEZv8/WZJWTEp2UZo27D1sIWE2TEZ6GQ3BPYwkzU5mvomLMQBPhaYtIrFsAEFuBEQkHX&#10;BFYmWtjUloln+xvxZmcBendk4/X2HLzanotji0pH4nKn/7GV4W8lfrN3P9/ft3+LzVrM8vbe6i2/&#10;wjpm+lsD1+gRFX0LWguL0bBrYw9LR2cS34nE94SvjwtCgz3QPDULrcUxaMsKwsIsf/QUh+BoTTQO&#10;Ffri0yI3XG0Jx8MFcbI1tIbWiAXlEmhvEmUqD6q+dH0sBldG4+nqdOyqiUCIlS60NfSp7FRTLReS&#10;91fim9M62EOV9kaFew1TZ+YQVyq/K/fC9lBltUluXSuZ2k8UNkeo/rvbyoaO0KSX17TygZKRM9VZ&#10;DFl0ZCilfaGl+hXjmQ0m6PA2rY2Yv0fD0pfK7YKPmTHGalgz/JL8WrRdDN6iEOU1+Tpioitx5kfL&#10;SXbmR442SNnIHeOnGMDEVBPLmlNwf189erenMdQnY9vc4hGftNbffe8y8DcRv827n+nv27/nxi/c&#10;g+ry1e9+hHcwj6iW6jqGjVi7MIA5u8DF0x2BoYFwdnOEi60JmgoT0FWTiYUFEViR44/DtTE43RiD&#10;o0UeuNAQhFvz4vB4sQQDJD82UPl74un1aXk2SvB2A4nPgvhhQQqa4lxga6hHm2MMeZJ1vFBWLTuS&#10;iwQm+RW0bWjBfGBk588WyZ2Ed5ddg9CzdmchOGAyFV+czlRlUBVQEQNUjJgDRPdkMTSRnl7LxhdK&#10;PD5BDFYX5/xpReRIdIGJ/P8TtEShMCOwCMRjGhY+/D8kMUkv7JAg/njxHL6nSTw2SUMUphPvu0NO&#10;ixC3J5tgsoo+rI31sH5mGjYsbh6Jzmv+ZwIqMfrde7z7Of6+/e/YrCVtulSc3yxb+jvENLx1DE8f&#10;sfXwgrGlFQwMDJAcEYRZxSmYnxWM7aVh+Lw2AmdqAnCq1BnPFifhycJovFoWi6HVsQy8MRii1x9a&#10;HQ8p8WZFCo63JCPVxxn6+mZQpWWYqGFG9WUw1SQJaTHk1UlOEk2DFsVUjKl1CIShGKHFcKpu4gRd&#10;kt/cLRjW3tF/XSxCLPQsRmEpiWIwd5MRX9vWn7c9qMq0NCS3AlsPOXE69D3iC0zSYzEZuUHNzItk&#10;F8fo87XE/J2juUEQX0xrOFG2kLSwZlYM48YwtPMesY+p+ePv7h3Edyy+63df+9+3/2ibdUy7po2k&#10;vfuPfry/heVfat66BiWPVKTGY01xNI43JOJKWzIuVPniwaxojNDK9C+JwsjKGIysiWWYpa9fEYWB&#10;1Um43ZWOZTkh8LazhJgWUV4ER0FAEkxenFcXxJfBDpPYAmiae8PUOQQ6DLhTjGlhRJcFC3cYOQbK&#10;JpGVEV6ovLELIXy8A60H8wAJr0Pia1n7Mnw68nWEj6fHl5GewVUEXBaabE/I8ZhYMnSKsQcft6fa&#10;22AMrdBYFuRY0QnQyAParkkj5n+p/8Pv5Ldo7xbf5buv9e/bf7bNOrF1Cn3oDP6Y13//4/4ef0mp&#10;lTYW5EuPd2SN9IrJZLuCMbIqGn1rwokovFyRgK+bY1Eb7gALIwMSjQTXd5GRTlx1FuflJ5FwkzR5&#10;X53kJCYxYGqae8GQRNe0IuktBaF9oe8ULJuJQZBezLcziQUkFnoWUGI2UDf3hC6Jr2PjP0r6vxKf&#10;gVVGfLYCwq9z/yuUDV2hZf+XER2PdKnJe6uC/Au4Lr4j8V29+9r+vv1X3OxS2j+wievItI5vP/4H&#10;JPhn4ZXc8jY1t0Gal1UmDQ2KGTG19R5Rt/SWnU0Rqiuv8S480t/Lq1OJBfm1HaFCMurY+ME9IgNe&#10;MZmyLgnadr6w8IqRdVqbJEIqrcioXRklv7IhFd/MA7p2ASySQB53hLKJN9RsI0Y0XRJH9H1ypSYh&#10;lVLLmBl/+F7/Ocg+c0JHpvgO3n0df9/+T9+sUzvlrOLaY6h+S60lHT/9EXH+M8Ba0v6T7DPEz4wW&#10;n+ndx/v79vftX7cJK2ArmeVtHddeKMsR8R3HWCB3/4h8/x6QvRZfU+a/+R5k7+Xv9uR/cvtv/+3/&#10;A7Md1Sk7VWUiAAAAAElFTkSuQmCC"/>
  <p:tag name="ISPRING_PRESENTERDATA_0" val="S2VsbHkgTWFydGlu|Q291cnNlIE5hcnJhdG9y||aHR0cHM6Ly9tYW5hZ2VtZW50c3R1ZHlndWlkZS5jb20vcG9ydGFsL2NvdXJzZXM=|ezk3NDM5Mzg3LTg0N0QtNERDRi1BMjY4LTNFNTQyQTI0NjVBMX0=||SVNQUklOR19QUkVTRU5URVJfUEhPVE9fMA==|MA==|||"/>
  <p:tag name="ISPRING_ULTRA_SCORM_COURSE_ID" val="EA4463E6-2D34-4C40-A92F-0F1FF0DCBDB8"/>
  <p:tag name="ISPRING_SCORM_RATE_SLIDES" val="1"/>
  <p:tag name="ISPRING_SCORM_PASSING_SCORE" val="100.0000000000"/>
  <p:tag name="ISPRING_PLAYERS_CUSTOMIZATION" val="UEsDBBQAAgAIAIxaVkw7p2hNUQQAABAPAAAdAAAAdW5pdmVyc2FsL2NvbW1vbl9tZXNzYWdlcy5sbmetV+Fu2zYQ/l+g70AIKLABW9oOaFEMiQNaYmwisuRKdJxsGARGYmwtlJiKklvv155mD7Yn2ZGymzjpICkbEBshrfvudPfdd+Tx6ZdCoo2odK7KE+ft0RsHiTJVWV6uTpwFO/vxg4N0zcuMS1WKE6dUDjodvXxxLHm5avhKwP8vXyB0XAitYalHZnW/Rnl24szHiRvO5ji4SvxwEiZjOnFGrirueLlFvlqp7356/+HL23fvvz9+vbPrAxPPsO8fAiGL9O5ND6CARaGfABrxk4BcMmdkvofZhQvm04CYGJpKCxRe/y7SOt8IPQxnHpELZ2S+O+0WUUQClsQ+9UhC4yQImc2KTxjxnNGVatCabwSqFdrk4jOq1wIqWueVQFrmmf0hVbBRNqLLmRfOMA2SiMQsoi6jYeCMYlVV2x8sLG/qtarAnUZZrvm1FJn1Cdyxv99VQoNrXgO3EPzV6xyeVAXPy6NO1xFe0mCSsDD044QE3n7HGZEyQ17FjZuBKBGOSQQAFdeieoZtYvlmzRGWchjClE6mPnyYCWGar9YSPvXQOOYEajAXZZcVcIREwK44XoaRZ5IGrhBHd1zrz6rKDvjxsFBdwDRwQ6Cgyx6AM4OxB4Ya56AgVQWd0AU2I3GMJyQZh5dAZOjAcIhFeO6MwvMhFlckhhYhcZdNgC/oBBvCmxbb83/fXyk3dJZbxNMU7Ez6NrlqNOyYlEIX2E7Tw7zE5OMCqkax/40ubgEhsbZeK1AYCKHKutkDmuISz/Dn44L+kpxh6hMvAUJ54TJhVvaMMw7yUKoacSmVeQHwy7MNL1OBrkXKGyD8Fh7L8sw+ZoptI/nU5H8gXu+k5dVOlQKPXL46GhjagZA9jbBoNIRX16K4q7tcPwj/OVEYYv9rCH1efaD/uG3WMYUOGOeqvwUBeTaCBIoq+1vR4AwczdueB1Gg5c0An0G4AwgUei7GBaTqIIQLSOEA+yUZx5TB2F2Ka53XnXPMVrYt0LeLmsIRQopa3Bf2Wtwo6Akp+KYdZyBrttKdBX0wLQ+0h1HmQ8gBAK7akQiQMi8g/qwH5mJG9hloJePgTZaqkZltUZnfWtmA3DaFeDqHbypV2F3J9Z68rWqd/pco2peLWqfzAfMkJjhyp4mLA5eYw5xpGtnTCLhoYvJZnPh4bMyBlAWv0zVo5Y1qyqwnUHsK88gZBrBdSmPBq3T9959/9cR4FEm7i3a7Pw8CgQ4zQkS+gv0aqFro37pAGB4f2tlFH6vdQXZvtzvOunBOhDp2AlBgxf9ySOSttBeqgK2jbr9Aul3tMGPYnc6AlzDhZ7yExwxGXDfZdtKYvoUeHwI4w9E5SI09dRnE6hZ0iikl9RAUWwBDy1oMsnt8sehdiXuIx4L/7KRABhidJ9jz7LULYpJ5etvOuAyOlOnu/iXh/tUXzJ3iAHTxEZ7I8nogoB0lexUCPWjX92qweTpZvq60vbsev35wlf0HUEsDBBQAAgAIAIxaVkzy7r4skAQAABgVAAAnAAAAdW5pdmVyc2FsL2ZsYXNoX3B1Ymxpc2hpbmdfc2V0dGluZ3MueG1szVhtbxo5EP7Or7D21I/Nkja5JhEQJWS5oPJ2sLm2Op2Q2R1YX7z23tpLSj/dr+kP6y+5MSYEQl7MVURRFCV453lmPB4/M2zl9GvKyRRyxaSoevt7ZY+AiGTMxKTqXYWNt0ceUZqKmHIpoOoJ6ZHTWqmSFSPOVDIArdFUEaQR6iTTVS/ROjvx/Zubmz2mstw8lbzQyK/2Ipn6WQ4KhIbczzid4R89y0B5CwYHAvxNpVjAaqUSIRXL1JZxwYGwGCMXzGyK8ganKvF8azai0fUkl4WI65LLnOSTUdX7pVE2P7c2luqCpSBMTlQNF82yPqFxzEwUlA/YNyAJsEmC4e6XDzxyw2KdVL335XeGB+39TZ45u908NTx1iVkQeuEgBU1jqqn9aD3mMIYcjwNUTecFIOna2oqlhq96uWCX4pmgKYtCfEJMrqreRTjsB42gH3TqwfCq37KhOiPCZtgKnDCDVvMiGHa6YTAYXobt1tagMPgcbgHaNjJn+l4/GASdMOgPz5vdLRHuQd1hgvZZs7Ul5lNwPmiG23rqnLW3hfQuux03zOWXXtBvNTsfh2G32wqbvTvUvIZXqrXirxd+BS+ILPLV8tZJkY4EZRzF5l6NK9AoV5zmEwhlg+FtHFOuwCN/ZzD5vaCc6Zm5oahq1wDZmcog0n1z+6qeuVHeHZ0lxMDwSi7v9uHx8mp/OFrbum+9323rwSgrS7HrJVLLF45+v3y4DP/44OnwHwm0QrWmUYIipm81aHXl1mosxdrRmM9kJHm83BKkI4g7NIUVbR5cM9FAy32PjLGIOG72LGeUe4Rp3Hy0BKtipDTT8x7QWLUkyIXNCkh7sJGMKKG5WquYZd6N/ka1PztSg/rL5sIuPWYapHiwLoafYKSYBhfTcyZdzNpU0AmYdA90Ec9+K1gMpg06RSMLHpOZLAhn10C0JHjKRYr/JUBWWxEZ5zKdr2K71ERxdEKmDG4gPnVx9AVdpAUiMbCMg7Ye/inYNzKCscyRF+gUOzmuM2X597YizqhSd6T0NsY3VtCbnYvg8xuzQRpPKTbH7cixpCHN9C74Ke5dSHTBucRsrlBgZiJaKJifT8ziuZnLNp19J3Q6P3RzkHNSPG6G8VhOfBDh5WOiAFfCiAoiBZ8RGqFAK1NCUyYLhSu2WCy1+l8BWihhYh7qBDUCneUx5C5s5f137w8Of/1wdHyy5//49/vbJ0GLptXj1HizXav+5KjjjLw3Vj2De2R8cUPdG2KeAT06yjjjtg3zibHGGfnAcOOMvT/iOAM3Bp1nkE+MOxvYhsxTIzfxxnk+PPkuevVmM6v4psk+3HPnw8FrbLmD4KxfvySY6atWODhxudkdSTBhUYLSMDbf3FwwdZwgUVgXX7CcvJjkuxhilfzhRIjn6CSDbm47XRer7kcXq76dAXor/d8pBGzgEzstYAvnLMU5J34xbf4ZpXzsZu1SZHcmPi8iID81tFv12ZGAAM2jBItoZ4X36gV6l+l9TRmzn5avCdbeCyy/r66/SDNPUiZYink00+Ty7Vvt8KBc8R9+VCoh2/rbzFrpP1BLAwQUAAIACACMWlZM0tLR+7MCAABSCgAAIQAAAHVuaXZlcnNhbC9mbGFzaF9za2luX3NldHRpbmdzLnhtbJVWUU/jMAx+v18xjXe6CcQ4qUyCsZOQuAMdiPe09dpoaVIl7rj9+0uaZE23lZZFSMvn70tsx/aI1Zby5Y/JJE4FE/INECnPlUE8NqHZ3TSpEQW/TAVH4HjJhSwJmy4vfjWfOGqYQyqxAzlWsyEptNfMZovZw+MYibtjdnU9v1n1CVJRVoTvn0UuLhOSbnMpap4NulbsK5CM8q254OditV70MRlV+IRQdnxa35o1TlJJUAqMSzdrswZVjCTADtE3n5Ga9qqvoz+S7aii2Mju52b1ySqSw1GSZ2b187k+/RuvYgUI/3Aw8oqRPcju4V+XViWquvqWN1LkJqFdzXx+e/O4GNQwQTLdfuMFJiBzkY38atarcOm5fjQrILmvYd/Hpl2lYK8mr0cDwTx6wmCJsoY48jtrU4X4fKlR9wcsN4QpTQihlvSqnX4ltfLHdLGW9xc+Kc8CkgNaxodgdQkr629A7OItf7V6aEZF6N8BCxyUsHNg4GELtsw/Oq0nzABsmW+MZvDC2f7Ug2OTFfk3fiDuNb9Ov7YCJ3rrE+Z33mpuejadqwJXHeA5pchgqYw777QE82xx1GDWpejEp5iTHc0JUsF/G16yb4JRcXRkcKV2vrBipMjgXL01PuopHaar2Q+Xo/1RaGOz+wnqGX43JYgkLUr9o6SmE6fTTaKPmUbnFWZKajrIJ74RgaZxrE9UErkF+S4EU2MlXCCMJgvbW330OAqSEEfnsxy7Q86ln9dlAnKtX42CL5suZnkFzQum//CDwidkXUGP0Sqx0MdxQg9VGQCuBIDItPA1azfWUtYMKYMd+NYPgCbgvshipWu0r9zu8Rk2GBacQ0ZVpJsUbal0J0iAn+F/aLc6Bx9ZhoseSaKawDpt70dw60pnKPtZZiovvN0CrpI6J2v7aQY1aP6X/A9QSwMEFAACAAgAjFpWTJZ3Dy1jBAAAKRQAACYAAAB1bml2ZXJzYWwvaHRtbF9wdWJsaXNoaW5nX3NldHRpbmdzLnhtbM1Y3XIaNxS+91NotpPLAE7sxvYAHhsvNRMMFNZNMp0OI1YHVo1W2qy0OOSqT9MH65P0CGEMxsaijd2Ox2OjPd93fnT+lurp11SQKeSaK1kL9kuVgICMFeNyUguuo+bro4BoQyWjQkmoBVIF5LS+V82KkeA6GYAxKKoJ0kh9kplakBiTnZTLNzc3Ja6z3D5VojDIr0uxSstZDhqkgbycCTrDP2aWgQ4WDB4E+JsquYDV9/YIqTqmK8UKAYQztFxy6xQVlyYVQdlJjWj8eZKrQrKGEion+WRUC35oVuzPrYxjuuApSBsSXcdDe2xOKGPcGkHFgH8DkgCfJGjtfuUgIDecmaQWvK28sTwoX97kmbM736nlaSgMgjQLBSkYyqih7qPTmMMYcrwN0HWTF4Cka2crkga+muWBO2IzSVMeR/iE2FDVgoto2A+bYT/sNMLhdb/tTPVGRK2oHXphBu3WRTjsdKNwMLyMrto7g6LwY7QDaFfLvOl7/XAQdqKwPzxvdXdE+Bt1hwmvzlrtHTEfwvNBK9pVU+fsaldI77Lb8cNcfuqF/Xar834YdbvtqNW7Q81zeCVbq+X1xK9igagiX01vkxTpSFIusNfcy3ENBruVoPkEItXkWI1jKjQE5PcMJj8XVHAzsxWKTe0zQHamM4hN31ZfLbAVFdzROUI0DEtyWduHx8vSfne05nrZab9z60Erq8te10uUUS9s/X7lcGn+8cF28x8xtEqNoXGCTczc9qDVk1upsZJrV2M/k5ESbOnSGLNEoDdnOaciINygd/HyqbExME0uMH8sdr80lmbDvTihuV7LgWUkbUeN6792lAH9m/POHT0mGqZ4VT6CH2CkuQEf0XOufMSuqKQTsAEcmILNfio4AzvXvKxRhWBkpgoi+GcgRhG8tyLF/xIgq8OFjHOVzk8F1YZogUrIlMMNsFMfRZ9QRVogEg3LBBin4UvBv5ERjFWOvECnOJrxnGvHX9qJOKNa35HSWxtfuRbd6lyEH19ZBymbUhx3u5FjkkKamefgp+i7VKhCCIXRXKHAyMS00DC/H8bZXMzHTW/dCZ3OL91e5JwUr5ujPY4TH8RYPFwW4EsYU0mUFDNCY2y52qbQlKtC44lLFket/5GBDkq4nJs6wYUMleUMch+2yv6btweHP747Oj4plf/648/XW0GLMdQT1Gpzc6ixdXnxRt5blJ7APbKQ+KHurSVPgB5dTrxxu5q5ZVHxRj6wrnhj7y8t3sCN1eUJ5JYFZgPbVHlq2w3buM+Hd9nF9N0cZtWyHX0PT9H5uH+ZIToIz/qNS4Kxu25HgxOfWu0ogiGIEyz2sX278sE0cMvDVrl4CfLSYsPpI4j3/osXId6MV2PzU9vp+kh13/tI9d1U761MdC8TcCRP3PzHoSx4ipsLe7Fu+29632O18pxt89nayYu0hO2LtWsY36slAM3jBNPi2VLpv2+i3zVg/6cYuE/L1+219+vle9/6F1J7eL7+9V59729QSwMEFAACAAgAjFpWTCinT5aOAQAADAYAAB8AAAB1bml2ZXJzYWwvaHRtbF9za2luX3NldHRpbmdzLmpzjZTPb4IwFMfv/hWkuy4GohG326YuWeJhyXZbdij4RGJpm7YwmfF/H8VfLRSx70K/fPi+vpL39gOvWihG3rO3r5/r/Ye9rzXQmhI5PNo66dAzrSNJ0hV8pRmQlAJqIMX504t8uBIuY0Rr06j81LbS8ENMv1ljIk2cOyyEQ5MOrXBovw5t50r8dxEHRlnHkox7jnKlGB3GjCqgakiZyHDNoIe3epkVNmBWgOhB1zgGy9T3Q/913kVeHf3ROJjMTC5mGce0XLKEDSMcbxPBcrrqyr8pOYjqj29Pdk/hbBGaAEmleleQNRMvpjq6SS5ASjjlnSx0OGGCIyBmQfW6gVrG7YIadJHKVJ3pl0CHSXOcQPuWfB02Riuv/ts8cgp2qqsYTnAJomXV/t2c8Zzfk1KwRN9ICw2C6WQeOlHC8CqlSS+nD6ttL8WMfAu8Fjqe60BWC7FGC20cLZl1TY472l5ZM+mcVTayLl1NT1widYnMkZjfmkHWYVRziuj9t4ewUjjeZNVwqI7703ewhvfg8A9QSwMEFAACAAgAjFpWTJZRcFq6AAAAowEAABoAAAB1bml2ZXJzYWwvaTE4bl9wcmVzZXRzLnhtbJ2QsQrCMBCG9z5FuN3GbqUkcRPcHHSWmqYaaS8ll1gf35SKdJGCQyD/8X0/yYndq+/Y03iyDiUU+RaYQe0aizcJ59N+UwKjUGNTdw6NBHTAdioTtijx6A2ZQCxVIEm4hzBUnI/jmFsafGog18WQiinXrufp9A75ZPJhVmF2K/uX/ZmByjLGxDXaLhxQpXtKM8LIawmTc9GYW2wd8F+AWQNavwI8hhXAxwUg+PfFU9KRQvpmCoIvlquyN1BLAwQUAAIACACMWlZMnGE+1HQAAAB2AAAAHAAAAHVuaXZlcnNhbC9sb2NhbF9zZXR0aW5ncy54bWyzsa/IzVEoSy0qzszPs1Uy1DNQUkjNS85PycxLt1UKDXHTtVBSKC5JzEtJzMnPS7VVystXUrC347LJyU9OzAlOLSkBKixWKMhJrEwtCknNBTJKUv0Sc4Eq/VLLdcP8dUNcfQN8HENcdT2DA4I8/dyV9O24AFBLAwQUAAIACADqkkJHiiTiqPoCAACwCAAAFAAAAHVuaXZlcnNhbC9wbGF5ZXIueG1srVVNb9swDD2nwP6DoXulpF3XNrBbdAWCHdahQNZtt0C1GVuLvybJddNfP8ry95xuBXZIYFN8jxT5SLvXz0nsPIFUIks9sqBz4kDqZ4FIQ488fF0dX5Drq3dHbh7zPUhHBB4pUmEAPCZOAMqXItcIvuc68kjPQJGZOLkUmRR6j9xnyN1FuiTvjmbokiqPRFrnS8bKsqRCISINVRYXhkRRP0tYLkFBqkEymwZxGuxS/x2NvyRLmd7noHrIXL89cE3ScjwrMSApT2kmQ3Yyny/Yj7vPaz+ChB+LVGme+kAcrOSsKuUj93d3WVDEoIxt5tok16C1SaKyzVy9FIuL1FHS94h12CSgFA9B0TgNCbNYNgF2tzFXUc2jBrSGV+1EzVv5bcz7pnGrOsc657x4jIWK8KgP6ayTQJcNo7pJdd1KQQ+NglaGiTgSfhVCQlC9fmslMl8QG7BVXJUnVaWPB/i04r7O5P4WYaiiuoO0bRq1TaMVqOWgbfR1R0Ga226B60JCU6qZ+yQCyL5wKbmRxZWWBbhsZKyxbAh2mb1y3aSuIW6kk/jsH3pj/Eat+ale60wF+B+N+YREbU1EGsDzSqCPhgRrqgGLbWxU5zE1MbucVPGY9HQ9MNkc66bgRRzNZQg4hgHXnHV2dggKkit08Qs5wvYODoIjEUYx/vQkw/j0IE3C5W6SoXdwEBxn/m4C2prbMrJxHUdiahXksol14vqF0lkiXip5DvaMXlY6fG3kmqObXLQH5/M/RnEQoxnMLZlYXeapt6+aw3szp1p1PpvcWgZqxXkAXeTWq5mFIh/5BLDlRaxv+zk1+7AHHeU8NR3TXN9R71m5Fi/glCIwX7rFqalJBEYzHvlwcdpjwH7idhmEr0yHIm6ztKkDpax6s/9VRZstX7fOdv1Qh12s4ZOA0mLsTH1EdYQyK9Jg1EOadx8RFeNOu5HAnRi2eKPFCYo0yz3yHh/qO1+eXXZXPsdPOOt9a+5tYJvLG1Z6nXCnIFbrur2IW+8GfPwNUEsDBBQAAgAIAIxaVkwur2xtLwgAAJMeAAApAAAAdW5pdmVyc2FsL3NraW5fY3VzdG9taXphdGlvbl9zZXR0aW5ncy54bWytWetu47oR/t+nIFwcoAW68UW+pfC60IVOhLUlH0ub7LYoDNliYp1IoitRzubAP/o0fbA+SYeUFEtK7JV2u9oE0HC+b4bDmSGpTOInL1STmNHA+91hHg0twpgXPsbTPyA02VKfRsuIxITF7ZPk3gtd+qyHD5TLQBozJ3SdyFX5aDztoJn4h8YjeayN4a2v9Hto1Mc9PEYaHqgwdi1p15IKY1qvq07aFYqUNyJbErL3WSft0uhbgB7GJGJ66JJvU6msXRwqz+AmclwP9OLpsM+fY271qPX5g/rdwWiAjz1ZkqQhUgdaV+scR6PrkdxFuNMfdKSjMu5JPQl1B4Pu9fDYHfUGErzNrofA0sfXQ9Qf9fs97djDPUAjWVa0nnocSdfdrgzW8PhaPc5myqjTQd1uV+prx8FQmikdBNoScMjSmAdQ0iRFGh5lRe6OJTRTZ8qsf8QaHqoDNO7hYadz7CuK1OmcgnuaXTFcJ2nt6eTh/A7hu0vw7ijPrfY7yTXZJlEEyjYJ9r7DCAqdgHxsGeT5w535wcaL5Vy28QfdWq5046aVJalI6ByS+1aWpkIQc8LpGb5JW4zmqsK/YoEU5chzP7Y2CWM0vNrSkIHTVyGNAsdvTf+Y5lA2wzpIeiBRE9yDsyUnc53OqKNodWGZrY7U7w7VS6AtDfZO+DKnj/Rq42yfHiOahG4tN3cvexL5XvjEDV2PVDy6pO17MdMZCUr+4TF/6sP20Ldiwt0bYv7UQvrOhvivERH/GuBOJr8fkQr04MUeE1C5y59L0L3zSCoL0OHPZUwIVhquWgpi5BurFQ0orBcSlY18PxX3dJ/sG3sW0Uce7DKu2x0PtVEtnE+hC4WPzUB8gtxgGg2pcxGVhU1sG9UAZK/VXjIJwAosbrG5ZCJBuVTWqrlYysbX9dy8MdeKftOaqmlVIl6Wf+oNx9+6g+GfJ+0MV5PJWsjzeZkLCbJBpx6XYa/M+RoI8Xxt4C92a8p/N4aan+25bmDuSRLFBJmb38iWeQcSN6ZarvBda8p/14F+Xq2wYa+tua7htW6tDdMWEZpjG2ut6VeaoJ1zIIhRdPDIM2I7gqBRexFBse+5YoA3by9MSA17mrmQdWO9wpa90lVbN43W1KJR9PIXwewkbAdptHNi5Hqxs/GJK8xCsohx3mjAujixIfjPdh5o0sDxwqs61lfyPWxva9s059YaG1ouaU1x6CItcril5kQr2cIr4Igc2Nl/DL4WeSgYkOz7jUlu9ZvbOfzY3JFb73Hnww/7AW+WGJZkScIaQEgcvIKss6x7c6XxGIJB5KC9E8fPNHJLSVNcuhrcuqGakJqqXeC3OU3ODQvvhVtIHaiTGnwLbFnyDV4r5hfIcahSsyHI/NSamp8agr5iC2oIWzVghnyn38i8IngZ5gWS1+DW4fnuvyBnuwUcj+bBo0kMEh5hKBNRjXFjQxb+9TOsoy7P3yn2lBPiLFbwEdoReBG5tbIKGpCKNZ5Xv37W/76eyfoca2tINM28X9uiU3J7DjSSkDLk+D7l0wDTjntwwi1BG7J1EiiHF1BzPVeo8eUXzvwr8X5HDsua0C9Z/zI0/OWXq+belbreWycDOEKDMTi17Nn3rBdm8IOO8IQ/60WdADR3wUpLWdGhMhSPNgJh6Oi8dUET9hsBdWMG5pZpX4DGwe8+jQgMM+MwKPoJmjuIXMmRO4hoM4p7rFi6Ddv3Pdnw82wNsFjudNXeX2l+6/AJXP1eV3tDHiiUi0+cQ7ohQg8Uy19nlQtbbqlF2bo9B8cN4HxM91Vg9b2An8rr0X5e4DwUaVspzeeeJr4ratj3nkRrgTgnAXm7nz9ENBBS34nzvE6b299+0pF0iqvU7rLZRmRheaXerlXZUDE/KfKq8uvjIEe5Z3PbWs9lhTNAsgYO2+6gsT7w83t9rvR8p+GZDHxZeC3iRNvdf//9n/o0FX9SKcqkf23KAyXIuxZ+5fuHQRmJ/1mDx5aVMlS81ARmJ+Ycmp2b1fQ7Qh0OHbLl/3IOddI9IaAB/4JRyzTkY7aasm3L6u0CUhZOCgsnBDVOY7HEfblJeG1DH2jIuZBXn6ApifMcJ42eoKnZlPpxQyKxHjxjGWkKrV5omizMiaW6WfxMgCAatr5cy5omrn7gme9tn9K90oVTa/aVB/lwB2zAp97KBrTSCiVxPdacU+xEedeCzpG+n/rG4d2N6VVwuk/DfZ0mrHQ9D1lE/SX/sPH2Sx4o8O8wkOZTFvF7XP5W1Ih39NlMmO+FZPrg+DGoFUVV1SX4sOTnt4yyLKtqr3htuQXVTFDVu6M+9HA1nU1BvSyvolRVEd/9in6/yt44DkfrbKjg+UlY1TfIN/ZGvyCs6lt8YzPhLP/Wp+pQEZp/jFGcqCivs3SgQ0LRxDKd/K2swz2Y849ycWEimaCsGVCXTMUGbXsB4csPOchlRYfbZzyehK9HjQXHbF6s7OpSGThlb/ty+k6Yx3xyPrfFPKACi6EW780KIP12XI1FKkXsZU8+tuCO4Gx3vD/FLZRxfGxxyvQT/TncPj978sNrASkcvgwNRHsX3b0ZMORdvRmEprV+GTRpvwnUpH1phSYZ7fkFDJNgQyIMOeCRPDnLsqL2Lv/6cScOj2XYmcEinu2AOoTbTI4pCEppJY5eea2kL8XxIPGZ55MDyRtVQVAIzeXZT2KojcupLbM5eWDF5M4kjWsg63SnVCx3wIL8LErcnYpGKiPNSo45m1hM/p1WlW88Jxff2YryHs1zvehVKihl7Tu2QPdc9Cft4h4LHerNX9mqMoAC39m/O/8PUEsDBBQAAgAIAI5aVkxifBN4iywAAHlNAAAXAAAAdW5pdmVyc2FsL3VuaXZlcnNhbC5wbmftfAlYU2feLw4daKcR2+k3I1EEN1wqEgkqBENSi3UpFeqCyJbUslURkACSQBYdpmArGDZzatm0iKgsUVAgISSlVEJyhCgWIrIEDSFAICGJMWQjN2E6hXbmfs93753vfnfxeeA5/7znXf7L77+8Oe/JV58G7Fv6hxV/sLGxWXpg/57DNjZvYGxsfvfwTTtLy5DP2VzLZUny4X0f2tR1O01YPrwRu/vgbhubu9S3jSd+b/n81pn9Ick2Nn9Msf4vGY5xwdvYHHQ4sGf3UTxmeijwQq2OJNVuoDghvQ/9sfNzR8d3HT/cbxe3utCt/lDn2sIvd/1u4KuM+gt/Psj6Q3DhZWLbnsaTdqf/zf2LmbFnq/2KMP3rQu3s23fEw6Ya72R3LP9wyqN0Ay3+2WH/padCnz47OnbkNlY2UcXREKu7byW3dKszWp8/qNWXcoK0w1itulWA0Ax+uf5AgeUvoKDt4jzV8xUcnz9P+RyygxXMUxv5Ix/NUxN7oKz981Tppszl8wOvvxc9s3aeSvkOgvl5sp9KIRiUliGIICovYln6qcxoExOMmS5NG2YYy5Zi51QA3R3BJtJFRHVXtaARVOM1vcHomfD6s4UqR8Zc6tAYYX6Ze0J51IxqMFkQEepyT6quoagKy1mhVxqoFKMYsL1UdGIPyvwwFqWeu7NOVC55JzL87H4GXXk8TKIde6989sdKJRKluRUYgWoSYimmyVAhIDttYg+//Hlyqfz0TIHtrObKVh3SXtWwDKMyQf0u7KM6RxCnIl1ajPjtdkcjz9x3/nHwRrEDUmW4vBtkehARO3+WXH5mpuD8D+nfFwiSX3XgfG2/DEfDzznaZjldj91qPydWBVL0TwCgsuRE/om2Zjctovth5/efE1rCE5Fj3u1R4TSuUxMYSZV6uwtAMk3o0p4pJ+P6VbrcNUfllBoJu75s4NIacBMQHa8z8bhihDsYXeExyA91RneIo0gh7PJ8aamMXu7HFyLYY7Xc7tQEFbJHFfe1RCFjahTJc+GVSKGMbRZrzxihnZoOLSG8SR/qOm/Y1LSdeN7usw5nuIb0nN0f9XHbMlDduzVfQGx6vPMEu9NXAFuX1QGKLwsyp5KGPAZDMGnIGAcVV9ODe2e73e8iP8iTjcU5Ugu5zV2mnIFawakQ1F47G0aEuwu2Xe+LwenwNUYf59gig7/OWUruSOVqt3HGknD9s2Wj6nCaQI0HRdmyZ+lTyuMnZYQcsGMkEkkNb6xjlicNEM3qEq6wgZggNiCc11HkuKFBbJ9K1xw4r/Gy6DQfPK9N6e23hhPjna/RtGU4ZDU49543brIXhGBptoqarfZrEHec7Yc2Z36p/AaxWpAMpQKea1TejPJBFECl2atP6ghpaHBAwnDj0IglA25gslP7X8PLqPsswLlfq9iVa+hO7tTi+1UZjUZnCZPhFpFW7n9SdlftKBbXSvMV/bP4TlLM+L0EndM+3dwlhVSlxddIVIOiVBHn3lz4vEvE9mqrbPcV2Y44fQoTXO+kR+6HOwwn30FiHOAOWRZl13mhnCU+IYEMBQQNj+LtfqX6LJ3UIokcq0cCRPbRpZ80ojhdpuuSZD5XLOukg0s+5AsbWQHyOGJ8mLYU7NDsZchVdzsU+/o8n+7XpSLOhNIG3BRmJheDVTCl+RrkMRQ2dNmpwxp8hfI4WE/jdsbTqCKS+7x/N0y272uw3+5wjsuFro/6oKDjfBK/7ZXqk+ykvg9DnTupuJYamCDBUcLuaEtx3gLbAo2+s83Z095EQIEdpLplL5v+xpuwgJo8VGS4leXAMDnmjIqV9+OH0uo4yCfroh/BnbdIMgoFQCZNWVAm0ewNWanlaJ6CsnhfalIHWI+cU2lxRyO8tL5lZov2jFc6n1mciymYB2f6MRLF58wehI2zvRJaM7oaYf94s0w84muB5CN1UkJx5rjEYu4mMN2hh7v7LF8KLtnrcDtZBM0Z1SPwLtQr3E4pIadIdinTQETWAT8rUghnuzDiy5LdQSmhLp+aXJokItQ42n6tiRazkwnuK22Ljd+CuPIKZBME29deFp42eBZJJZpVO3Kv9fdFSvVeBGeGmwsVxGEZcsfPJT7iek0qVxxLMpkEUnFGGVademmB/TM9SZ8h7nTtxvGXpKIEbTi+3ntcwEXcFLSlOtz0PNP5/Xp7EcOtKYw2kGtYZXuxU4MbcCJScYQ+roUb3NUy7vHhs8gmpxGY/R/DykVj5B68cbudZ+TTPKkXe1n++R+a3XIVJ+qAju/X0bBh/EiqgW8aZYozaB3bIpHCaB1bulPMViexL0lS6RlTGoWwT90pLBQpwneSRftkiiE9k4Gs5ZgJOR5/5U1zNYe1jPmgLbi9C8oi/iS5mo5w6zxPcujRmE4A83fSX01/PlOwxr/7XOcV13xPV9xO7pQkw4P9t+Qw0d90sc0fg4NnuR9qrYnpULUeZ9fsm7/lO3DW4+dcwqT+xxJH0b+XhSYZ0jleYoQlq9qc+Z1krfXK3bJ8ieXijWG8abl8r+R/ZG29FOz+O2snFu5dy+Wc+PJFa6sTPfwNy2UE/98feu4t0ovl7HTlA/qc5EE1RV/79gE+Js93TYbf/djB/daO265QTT8pwlm6LkX4qoQDPVpwOM/3u2e7Qq2Tfh/FNr6UBWcfL3j5vH7f0Yx91dYVv8lZnxr0mv4NPTZV2zTMxEsuB7s7o8lE5czz9jjf9JfjqvRElrKjd+uOyN7hx+9bTbShgpGuGuVJPpDopOWc+8uxRCXuTbW8RYEZKo659Yvqt++DfsOa+eFtS79GHBpxpMMmpux2a0WQFQqf7DW4w95NnxnZjfgAcaz7HA+6/RllYX4T7VpnRKmk3jWW84VogcVX/XH01mMOBwIezEQvbg7GYFKKPSNUBdc0gZ5f1wQLOZeAVdNNpxRfzAOt8DGbT/2KzXsUbfzrd+GU6nBycflfR7kBioZFPSaH93v5XfETfMIDAaZB8AE3cNcz7CKOXqpAGNCet8avUA4B6iBBzr7pR4fNeeB9+iKZNtlePvUmfPQToAX5XmXGxOMnVYH0ulu+R6dX1VqR/xn82b6w2GtR4zihorVgTXdfsSJmW4Vp4baPmdkQEaB5kgV/eMs50ftV9EEmekHObo4x5btTM+9WodRRsk+KuVQXbIS/FHM/7d68q/DGjQP6A35Vc8puAu+QpjlfWklaPPXta/uQ1doQwkQlwOcuQ4emuyyausX48uqpkXcJb/U0bFKsOeJLnp3Ya7j5iy1ThuNbOeAtbMz2Z+mFQ7E7jI9PVr+6dGzeAaGlaTCOEYeYuRAbopnNl1ap6YvGQVnjIYu4UEAwL91uLxpqB0v/82I+DDPvfdk4HO4lCJRiFyRjDeiTegSnxp9zDyg4C1bTBS9FvqgEMExmx8mMl+OHdLNKKwwtWglfpJUMK8xe4p9/ubyMN7KOesR37iKMjU9dWpqxYF+14nIwZrO9i3JWKa6OK71Ra0mGmkhZf9AiBQ6ny2pxMx6jXYmBh7pvMOSnAe9e8WR/8CLrLnNBuWW75ANrS1+47iMsuzKpXEu9ZfqV/dE9CHn6bL0mi6l8FkePiDiSsaDme+Wqsvd734nqBP9yiaQLzPIStl5R5DUk3lsMss1++cb11045wqNmC7zEvtdLHvQsjZB/3lxhCP5F6C+w0eN3NVlNfnabvEiIRxYceokE0RO8wo3BTT1lC/qfpkM+vn1tv2ts56gpVBV5TajqqZRDvq0c3GuoWeBKgBs7sMMJcRmSeE+0iJGtMNfbWevTtsZ2/MpJI4bVlRl+g36S1ijj03HEwmJdh4YplSvKnN5PbCwu/+764jtH7FwJIZ/u2M+4BQk3No/rFt0KttuGsB27gb67CbaZXyxla/rCgrVX+xcP7j7KmKZewKywdVTI4IudFtjNa89eBp7gX4OzCJbIVue8O2MBnPdEAbr3cu3Q/V9cWiSVzH14j7bRWFRBWmTYYAQoeaQ9YwlVZIL+5USv5+PFSqzaGFhWZJsfMGyW+PRqdum+OvAseIELUpEXszZr9WWW2yYhZ4Ka3a2B/8Sbvm2oHq0MeBa4GIIb/AAWZFN7XrFDWN0WhbjAMxRH6RW7QdlTVQuYJ6QVXvPvPoo4O1Ivv5E4ItsXoKhY5BE0F3H40l1ZscqKMnUMc6hYp096stiTkCB0YxhMy9u2Hv18PKRIqhppy1QR9pRJG9LdfQ4u4uZ03KN8EA4h0FLbAeoLxIR8kddiCckDp5rfRbSM1okEkhvRd+o16266+KanpB4sDVs0x/uw/ltZK5JcMD2Fz8G+DDaeA6gXcJWCiW8tkbIhO5jP8wCn0kWGU5+Uue7VTkcjw9BjPuisUGnQIgH4hsZw7ZEcVU+ZAf9nXp+hdXbzvl93gG7ttVlXhiTgUmsNQVkf9apzIdEpqAWIyimI4soVmD3dZxmC+KU5ZShSeurWIe0CCLScZGfM6dY9/BCY9MjCzGSgIaJxeEDihOsDdQvoYIriTSlXDfphd1njsEzCNm3f0LtosTREdeWK46Nu3yRPWkLV+5xLzVR0/gGXRXqggNTwOrs//Rx79tFbX4XqUvd0Tz421S3qNJCeWMQiSgeZ8qnSZAL92ysLEXhIVJdxZMh+mXN4hJjFD/HpFb6HaNmnXZQBTaepsK7+J/5VMdULU6IHBsCcvZiElLJF7MZmZFx53Anmdi/KjqY4AYynfPLrNpkEwLrbv6d8OfHEwnVir/BPlujHYmbJFyHAIPSHtR512PD5sujvD5PiCYTL8thFd4Pt3rvcahwtt/oPFosvBwwhv2h7/+Hg/230+MtWS1hZHliOMuVd4QuLFe0Hw8iCl48XbOxDsuQ41QO1AG1eA2PPvniwMpGVZIVXmTqCRtfe0Oqsicda7gBN1gxbd0xz6Nii0ZEz9W7tX2Yvc8E4OMojZdKM001Q1qgbEG7eGds5fm9B/wHYHfgDFgQ8k6R3p/PynltCNhDHmMN/dZDcJW3HOeY/P5jgadk2gTSgVcXf4tJMHBQ2I6m7+NLIT+HOiTLCaJJqRw54m5YJKO+7K5JLdIWgpVZ5eY0r0oem6BcwXgVr/8upmYITH/Z5nrvAerkJt+ETuzXQvaMqa10xzG0mQlY5I/FndIdLwnd2l0GBaO98QXJIQjkVgA3wTHvlMCFPEjkLL0skd41UZDgTpohlWHrGyUfNnCJ6KpJchy7DOlevYI3G8aQhgmd94vHti4XM+n1k3p2iE35ZG09C1nVAnTfbZiXpvoB8fLiOg7roqi28P5hmt6JiMLGuHHyCR1WEe1G9+JIKOWFUBfmoMRQ1PBvKTT7AMGskm7GgnimWhdVN/EqJdn+AOkd9cLdI4+Ed4rByr3gnYzhvyUd9h8ldNmtjKaNTVzSkXM+jWeFenBuabetkYvITFWNwlJBjaK0b5DYHaCyqiyQQUodSCrk/DS0qAkjQd462Z0b3nltjUYTQLboTzudCPxxlIt521XrK40gtndGbASr1iPvKzKJ7RPch9TZ8/6LC9gmwZPcO5PFjSx3h+0McQg4PZ7uqeq5pRta0XygxwTHH7hH7D/MzKnO87nZJvFaxTvtSU/htIP7WY33crbLCgMWIjb56x3l7TXXWu4wIjPP2LFfxwYTkISVqI6hNCmEHfmwH1RFZxk1+X4dTiCh5bNFArT1MXGUfPz+jPz8aIY5BapUdbeLkUvaCU0+AjyIRP93kb6tgBmS9C/1wT9ZSsAGJKy7RebhjHdDwos5+mLg+PBEScNg5TkewxLYfeVfXCUPM1yuOo6mDCTpCkDwuvEofCmjvsomm+zXlLQHY/xKX/v+BZumrREyfewXXlwGLtrwo5dvYVrx0l6jV58eC6wqgdU3Gnr8PeYtkjKVoX2jQ5le912jrI8Llb/WvvO0r3vu/uE//94d+82gj+Xn1cqxxEouZ5znv+tTv+9+r9zqa0ZFbNI883dNAU/eDYpGxu/c5bT2JM7W0f90vsWoMDOSQUy+4HnBxXxDlX6ZFpydhia2p1jSmLc3IMKRfb7n9iy4dppVi7nJL0DfaW2P78vmt8I7u6liNhmWQtyy3JoXSYcVm+ZHQhWif/XKUV6jNfg/W+rJHsttsqUBhaIrywXJ6XSrKF6THDioiyg4lf20oov0SsR6uiXY8tGo81tSWae/irV7rwrHEdqA9x/gtoM5RJfV5zjpKUA076wBQRZBv5LBfPYsDYvE5mjUySx6QJiUXy5gy+kZtA9GofBriQtWMP67QuiQSu9pVKG60jLsqIq28J2KBw6attuecRqWfcba054WnbYaJQhzW1tM8d+6FukXFQ96hxZaNCkvyC67tRWH4pksDOdLmoiUf925ml9UECaHYgTxBA4rdWJlULt4pMziJGiZRlS0LlUpC2A63W/yR1e1/6by6vmmloqLA0/NwKjYyb1vWpsiZgvP+fbidncdXCnkfrG8KE8WUQAu4oJTgLLst/TS1mL5RCM0shBDrG8kJYrVSc8ng6Fep1DUTkRwlsn5nqKgqRbigtfiV7V8mfOrR7RBSfj7/vsf2m3IZsw1USbzEPvlr9qAE338O2dURHUL1wPNmYob2aTQ1aEGyk8CrXCr7WKyWiC2i9Wk3D6X+EqCTB+CDxx3saLna1VBFar2z4/Wa3Gtt8XZ/kqmOi+vXxF69riS4Y1cAMMNNdplGivCMQQrWBFF3JXiuKKcaiuTMX0Ip4nrSVQ6xUMgK5uPf+sTORgzJ9/hgf+Q2j+HEaCKb1Z1+YRsKSwPX+hVKPo0aFOAFRUm0T8hdGq5U1hFZ8kI2YQcTny5Rwm8SDzLcqOUQTIrLLwX4Fb9QB1fcIxdQcMTuTbHpIPzNEMxGv5xDKGpJLnzY07Uv8+voyHjjuFSTUetm76HDm1BbZPJJGc8ESyzsSIZSfe22MuhKjIcOqb0sG4vjS3XeuQNUwRE5Oq5CQ/o4LWLBOULt3o20eQfqFGWTpzmE6n7mbesqDFmGhm9yBKRMsesecQ4VEkTLzCkyRDicXGt7URJJPbFnNAmIbTg69EBYKC0xdCavlMjCyL4I2YYmcJqb0T3qI06qYJpwV+vnyo5a1B/9i/rXHYj4f55u6E3jGIYupg0TpC/CRPq+B1hTL3bJrkLOgG5XGUcWtoDuY6LZDi/34QxF60WOrpjDCM2/V6VK20XhqtNI1b8Arf9981r3k+ZUirD67/EyZkvm8pOXIBjL7YCo/wl6Yk4rpJiE1nq4dVaDNWu0prHEubEH5UZeeXhEhWDk95ZssKeRWd0GYo0PsCxFhQWhmUdPwkiGARF79jJWd/mipYoEyJpgimby2wEoyzJzSecxLgQDH5ltFRlawUyOk+OYzTbOGHYM/TXu3LfSAmylbxEnUpdxGS2kzGZTZs9f+3yuRFoDhL+arKZjajHlbW9bostXp1Mfjrja0pxmt4JtJxzeQH/tiR0mqrvANuo9oENUJbPbArZ9ok3r/plHn5iZAu2VTihMVs8mKr5yemfMBt6nOJBPue8CPFCNeAASvfiVuN7pdMx4A5tDLOOSDdNNoKGwuxbAknW4b5qRT6Ij5nJEozXLM5dbHOK9/smnnhjc9wCWvmvbw8822FMj3ymQxW6D8zl9+9xXCldJyMnbrtgKIEfhF3i7Y1ACfTOnZKIAVzooxLOIzj0MGlrkpfMkFsoWKaVH5Yvps/0GsgfXr/INxpmUqusltfXkW4ezNojdLkOCVbpmknwX1dNu62atRzeTFy0Wb+9+I697xzxLnnd672YC2zH6wjUHur2hsffcBCgo7kwz8oOHZ6IIBIfV3BHXJiy7aJNLbO377VcGzxJ2HpQrmDJ/6adzxjGBps8/t+NcMiKlBo634NM7v9ZhFSvq5l1kYfR2jF0Rbps35o/37iErXO1pIWCbGD9xmH9+TH/OU8iRj8CbBHmxIXbIobabKeWgKFepvfk+Bd1xJubXs41+AMssSEW86WT/lQz4vWS1h30B9OnRzALLxiKLd2ZDkyUO4koPyTfGiclC+yrCJZALdN/1OA6l9O2D3htVfOp+MTyRoPP5uwEetflnOUFzRiVoaMGP3pHRJY8LtIlQ+8y7TvxRJsM0G6w3fjtwqY2Pe9OT378l8rhnlrt4rs/vShIFtH2MFE6igCZQk1wqn1oyEXIZXahr2W7nFtaYBbODWSyysb73WibgNJj7HFRdTSRlgapzSYiR/QxTs5ttHiSyI2Q7Q64yRfQ4fp0zMMrmWkzsbFteJPXIglcMStO3apuI3Qyq5sxe5jKJ4OTcaQddQwlnHcjJTBqaefB3TKbMrJ0gFzU00NoByZUocJHjGVe2A7Isd97PPeH4/LHOfwGt72tipyotkSSCtOEkVaLAz9UlLmxqwkjaFlHrrF7IIevoz79H/fZ+wU//59IRIl13mjtZ1kSWvQAoOgCGMusEWOPLQPP2M2OqNASlSm2NmC2/1JIx1U0isuFFQ7lp6kGm/bJzpXyR0hghWij5GvU9APuo880lhoJfR+Pus+cRowr9sYVIHpR6zm7qya8azvxDw5/R+go0vzuIo5ga+M0dxDbzmBeHF0CSbMFupoj6m2oXsTk54gbBvOoaiQ5YzERvW4gja6q4DSxpXCgHam9nNlj2mV6ZACJ+kVmD7GNPzNQn2sGSny0S77ZD9w8j0SIIZuzewpdmp4NWlXzZBrKhrIcnF6WW2z7eb2cCJE/8ld8KZQczxMzAq14z/Jrh/5sZPvtwROKP1fdUTtbfp+hgZkk2Sz9ZrcA2ssnSt7GzHzLIpcg+gdkowJKJQ+KhMRkUZegXsCkccMD8UGB8WKnRk+7+IwurfPC6+1jDfRDtxVGu5BzCsGlwt5AVthcHHA6tDZIJeXeikd2pVIAuuYEV3GF14Z7WE1l+cu1P/6iQJj87GOXlPkqK8j6dNK0SFjv8W+Nczlb75QjPUYA8Abhn/1l8usCjuVPKwNQV3uZ2p+II7qApR6NZHVUj9WhgE0uSQvpw/Xj3SFJnfDJHzAaGLTXORZHZJOKwuvVkQBg2LGr4J3pcBcdDY2/X2P8hrAc38k7kN/mquD74nQsQT/g9vKJV6+6yDvYnPjcEFFeFU3SO+Se4jm9Ge98jIp40k/l0gtFj9Vfb2WUljwu5lqKflEvP6JzmxgO2NGKJTIrCld4tGxhlSDy4oai6LJ+qxn+yvNoZBp7/cGNug1+WR+d+3Y7M/O1270LDoz71kFes6KuJPg6Xp0FOqpJ24HnJWLb2Y7tNYhnvgyhSSI4gW6L9TKdUKTvSywL5dPErGZdw7J+oNhaBv9UXGU7b/ZHdnyNJJYcKTnzcB9h+nVR8n8XaFFuc4xnSkVexguUm/FynObq1PCy1WMIFDc4yHevU4FjIPwGkXD0SvRmIvgrPgol3Cnnfu8Y+jLIpFFS3+dt5gtrzIWRfsU+pJJ7mgvXCM+SyjL5/wlSLEyvq6V0j8aRM8LT5tO83nZ+tb6cpCZizRSc+RgVE3vHIAVQ5Jz7GxBQ1RFuFh8KiV8Q+iNrvWWbGl3+j7LmBpCrJHv6Mbu+GDS7UAanythbPU0MFMKBSMiMN6f9Hri9BWaNThRKQAh9vludcqvX07YhmmHDN+W177JwrwhMhH8IdQ8ioUV0OfNRRANO2EDlAkqmGKos5B68rN3RF5ty+5h/1RYEBzIvWmTqvusoYREaZdBv7hkT9T0WMtIOV0F8HttcMv2b4v5ZhOP4Eh/xiI/k7IylWtJhBa5aj2X/xPfvXBW8vwH5ZqVq99Cnw65I53bJpLtX8bhfAEeta2AtsppCm47Atsz8sZ3/qfGeJdCulSZ3GWngAuf7Wv4Z2mGiiGJr6EScXnh46HXZ4yNF1JdYfwer4wXXkqkrFgqazo+bVHBr8uuV1y3+sJRuCsR7/ubgxsCycZVSBwDBenFvtX6e4L8S04CcqAXdnFBE/oRRzgwFiioQgGiO40cuxdANTrSlNXvh+eb+16OwckTxYjmU5sZAk/UvcDK5wd7tlK+qe/SfGwVEx5HMUX4VM8FwfgkH7AWkiklYlTrU+gejdJ12E7wKL9w+dnSl43l6xj1qHMmCGrq6J7Rz10aX248bz13Q48msE63nTdS2na2CKXe1Xk4qVyi903klDI65Uz+5xqC1NovHEhw4rmjnhaTrTcZRWolH8ltGpDFaUTVJhw15ch38dADjVgnfWxj4eVUF8aLHtOSB8ihcNY838YGgvJCL7kkuDMQSJaieUOKqsLzPwoiuQexMKuZ3T1dKyJQfcVwpcXahL+M1kcpd0s3AlFeCuyAQgiSol/hKjC39Jy1j46ny9JYbtipkpaPvQbqms4dPbcDeo7deQdbgWS5k7E4Nw4uWtE/LojIPuLtFnLOXltkgGys5jc1OXOLdj9Xohb3qvcGku3CmEDXm/aWV72amZw77aIm4oeljF1N7/zSopM/CsN72gzKOSTwogm+CszjOuLvTc3VzHM27VfcnFEnqFkuC8ca94ThjdWXCe570uBoKnCV2o2CEunlUjFd83YH5tE0vVzFv9Ocs4tkGi7105cQmQ1tivBTvORRZRkykhWPbpze0FEigM7JAiCl1tyw/t2B4CyEYJYx6A0EWwRZQZzj6NHNYzyv1/Y4qBNhC/+WCWI/R9iLj+1Dl41lrxw/yiazzH4Rps/T3WadbURpcqiKfKUaYpuQbPel+4FNMhzhkYfdU74qq973RjNF0si1iGOVwmc/ydJC7cIZ0m8BAk+l5nUBc9hIKypgbi7WHQDVHjd2jwp44udHBmjV82xHWt7VcSsKjjjitQi/2haHdn85Aq57IkXZ7IooN6hBta8Nl6LVoeR6BUDApUjLFXIWDyCqGALkaMCZPKZScCsvbIDAzFb1bySKyrJh37V3gn1wHTEfgqJG2IKaf8g69F645k1Bm80Q/+wX8stmIk3KwP98IjFs61jeVZ0vh0YyZgPQfhENTRvzXye9xQerr1YKxQXAlgVPDrGb81ekaHv1ZpPRKiUzo2jqqXY/DPVZFDgt9M+lMmYP1W+YXV+Y2pxx0+TzEveqYDt+5IPPA8/xxaJoCX1Ta5w4SmRUmOZ6kCAnzxBNUo74HF593RAQq2oa4N9KX/uo/DKtbRxO/CamMfWc92gV69Xd+7AjB7DyblN/pfkwmwdicMV7j6XZZk3A9vKlMV5lrQC93GFP1Dz+XTLb/2HE/8Y+brltct/1kt1yGYp3T0bCa6WV9KY78+7/Gafk2/pl/Tr+nX9Ovziv9p5xUVH/78biPvf/AN+6L/2Ov6q7bjCVZRZwfNGjOGqCo3XbxINU8pMEhtIFk2zFPz1aD6ofryfO+6UOflwdzr0rUCNEotMI8e43YzEhI8E7BDWkanGi2ZGunLBLw4utKL1ncgiwJfsfnqLjVtfuxTjFmdKBoofOdSfqSUGB/B6GZ0/T5hLafKS6dPtB4GLp9DmxWqt4bTCMNV4xexxheVxS8nAin6F11eIpZ+ytCqn6xeXm4YlLpb3wI8FST4zvrOvklhAjhGSXWv4r6RxNPUbeHEitMVLHV376R2hczLRGqVCzojkHvTWgXEMc9irPTuVvNHI+5z61LHQ+K1EuuL/hNIED0pemDeNxxcrpegmfqP6TDhrYQWe11rq+w9rwRfPEJ461iZNgKwfSoty5CrPnu1gWT9nQH9uCH6i0KN0yiXi55TgljNab4WZQsQBWjNrcBWNJF3JtKI+XEjSvlVXHYMI4LcFZ/cemguPOqbfLCDG9Fbnt+Cz6mVSeK6TFIBzh39URXqiLuWVNilZCOXWe0bq8tuDDT+EAyalw8W1k3uzCgQiVuM+3rDlmFub0x1l9c73Ryz8eaMfdC4xX66d3dS95njzlNj7AQcxYdNFAF+OSXT+Sf8Q5dthEeBiiD+ndPGsty2rk0U5w7op9AoN0GA7ikXdcwhca/QBEW89FDtyKE21QF0gpGA6h2RhJRsTitseCYH1XkWFBFoDSXVZvvBYisfhSJZC39E8n2HPzzBZxPvvEE1omOWKFVTfAVPr3W3/fqe8wWJOGnnx1nrImfyl3TUK6Vr/HI1/Vt0RJn2FRO9Lhu1F9Vd/kSeHmnTEN4iCyDQeHnccSZM4GeBpTR42FChN3N8J28nNHjpzPqWdM7yTGDdSvu2CETFZ4SO3UEOr7ghf/Ih9SqGHFk12e/o8L6s/WJ9RVJ5r6alrSOVsvcSKacYQ88gc4+aSMgvLTxXrbb4CekyUDqlI0X0MW8PTB3C4FKWQ1lO/d5vykNdZt3BtrPuXimExiBOmotkpJJpjprBJUf0xgfstvBkOCVI3BA2YWEoWJffz42ZwUWJV+OrWcRRpixqvEDbd3N4wK9qK2x5qEMLTaEs0Chx390jUoFoxhz+VsAKBafgfhK2olaL79d74qYiB1+mu2hGXM0eBtUTOtYahnxmW49buCr5i8VZXj1ZztEDErN6OiQ4tdgXTOJ7kKIygVSv1inHqvENmQAkqM7g0Yr4xiXxlE/Nsgup36pI3TafG4dHtZ9DguFPOxX+dpGR3jvtPHSpkE20Jp7JzX4F9KxbYoMz2U02l+OkctQlE4qlqkNLMTj9sP5+YTb7pHWp7lRBtGzO+ssX1ADTEQ9FtdXYNLQt1/jysMUA4O4p76utdRoQuVfsujduyDQh52t9YJKvPL6ARj/1cAdDNlRIimWXrj1sHlZpEyAH6suwTVkrdCROnZ/LOi0iC+FFcA9rL4+snkN1pNuC3F4oDNEKA6JJMjTRoum6Qi4vmSE/K6zNtmrhsQfax8d8rqmRyDs87BlDCJkr1xaap7DEcQ9AGMI3r6QabnY7CkiSeiOTXfMkaOhGobSAnsTYWSbGm0uIq3SsAlBtArkygCwhN5SZs7HDMdN5igdnHhpaHVn7fQi9Iq5jZm5R7h1mQE3gNDhR1kt5o6VPyAnYOSoRTGMxO1EunGPWqDpXm/1GU2qEmKw2lwgvm83T8o1mWCnINTfVmc/jSoLIncW/SwtqmsihtVOdbN2ENK69DKdzJI/GOWMTs7adJKIbn/mMNX9lHF5V0HbxemGwifRwe8ZPrQmvmH0rY4UqZlxYLb3JeN8SxK+rE5x+dIkkocVXSTW5baDKfNJzPTT2r9TzB56lo3SUiXtO/yZpnHjkcn7IIrAnX+jVV7eSlQNuEe/UMT2J0MwqzbmTRIrihRZ3EskdiJpZOzEaRHHhhrj144VPdJUebc7RkV0xYQflFkmxz06FY0yh+Vb/biJvBtf06K9SSr4soFa3+SP10+iWcJf2C/d2IB1jz7tlu0V2Hml9Y2KDBaUptFy6Lq/NP0chbp7TZzhWrWDVUAMT5mVr0mg9zCduubt0vEG5t+O+4naC5+kd7nRyrTXSsqrnXBSNh+dEO2zPOdpeNvp97o51sIN7X9CkdpiObs1eKna7osQZPb55qrfv3mqBhM9mbFxZGJtt9JtMtXiA7DlPZTpGi33kVnpq5o9NXSPRFWhDA7qFuO6JgDKndsm7H75hIibeRKq58cSfgTwiubu5ajL9cdBQzNMFSYNN6OH4CKF3cQzEruPR+ujV+Z7tQGwaVQN5h0aLbcg5f5C8CuY5ienmVFYzD26UEKj0XVipZXmJECqj1ESwf9wEwGArIZi5y/Mu6bXV7zLkOPkll2x8gdZTzYUXOaa0Obm90eQyZ7/cPOtipgJCj3P5+sY5VJ3XY1mO+Zvrk6rx3ygG00cOO0noAB3dIZHbts2twUHW9JkpJcznbaqDsVww5xKBcdTiogErsFzvat/yKmUrtByWGBzCjt8dyuZ0bWNz0nzx0Mxai8nrJ1u1wy342ZnnkjMSBsUkYvYtM44si8BsFHbFr4/AarRJp28LS1c07wwAHtJ7JX/TD6lVQv+TNe2keZm4bVtPyq5SfPFfKc0sWfmplEILGw+vFM+hX6Va7d8z60OLrbk+AMF0LJvoTAVsq5Tw6udHLSpCvynangkEcWYvcvBKnnmS45699XK4V1N+CsnibpLAHaFz3Bv1RNvqU9/6pgQ13cqhxDtuha0sp2K3WEsUc8e2kU8tS3NWsNwENxyp5beBFbWKjJKJgkurnFItLnZdkoyZQ8+lz9QbV2RDjqlMPO3ajpADYhnGbDu92Q4mRiUWt4HfoefEaDbxrUM7PutXJc7NUMONu8yyxHBjhvml+fyQLh9mogRT/BzoeoMjeMuY2g6c7oxcYYlWw6trqpldqfW3LnFr3TkJvvPen2pW9POWmPts1mf+NTzWVJgN39+pnzWLicRSyTT8gqMsclPSTUuoLEXSNdp1MARf7x3mClDpJ7YKedr1LnSzx9lBgUoSJDZkTL1z6nh5ZXIxBPNnycFkdZm7rI2/bK4zEGt8ZDZSwvlcGWi+bx5RRBhrXQxVkt1bptruWtx3XfFznJpf5FM8sQ3TgpjEVD2zmMx/p/B0X290mHajNbWlDJnflkdYENIa5lI8eIN6ekZ1aFz/MBaVrPRzMWjR247qzlNmRZTx1dvjQBlSm2mWP1hmBMxPsuvsM5JOW4yz5smsMrRPxj8TU0JutkC/a7MFmSfRuZ6BMT2W5QS0xMIz++1gF8mqjRRVpu1lSqXPm7kaDXkEbXbhy9qcncIswNocSxtNaZP4Uw+jBLfOe/kG1f99Imwu8MPD7yyfMJLjo48Ax1yLDqCsD6af3uZQqx4FDY39mzXx0FXL/sJliUDGfK4d6td58UaiD2kOV7CqQP3ql34K9YvKvVODd30vmvdLPJg/Vye6+8Z3BRlCC5dU1Y3WtHwLAozHxye7Us19VLPRYH9VhycRhsO19uYW87St/e07G7mN5KpXR5p5MnfFzwXOK7c5igo1bq050nRmTZMzq0Q2EeSlCx631pkv9lGmuOjtxyeMK80TaOZskxmgYJzv/MAwzJrnWssvUj6pQu3w1LaSKd/cNqiQVtywh0azUSUNrKoDwrvoOj0bVCgjzsraQEbAbIJPrZ5RbmBc5JjbzVed7hzFDQ3u7TlLiB/dPLfusoHVtcBWo1abweDdVZcJjIgH6BvD6TO4S5TOBHWuocOLnaTDwMz9aCOMvxucsUXP+gFCXmryyvm630niMvjKm8iYuKvGZAfqvg1QUm9ZhLp+xHRRudlJRX8EvT5qwswVU16KMMZpjjoNvT1FN0uZ1bpjC4pkjkzrJqOHWPokSXlw8NVTwiu6eadls3ClUmQasmwXjFI0RRd5A6ingX/bcDT+C34V7J/sWQ4sX25GE1b7nynRTLy07ogOfBSwp+7Dz/7y3wBQSwMEFAACAAgAjlpWTJzFGB1MAAAAagAAABsAAAB1bml2ZXJzYWwvdW5pdmVyc2FsLnBuZy54bWyzsa/IzVEoSy0qzszPs1Uy1DNQsrfj5bIpKEoty0wtV6gAigEFIUBJodJWycQIwS3PTCnJsFWyMDRDiGWkZqZnlNgqmRkiFOoDjQQAUEsBAgAAFAACAAgAjFpWTDunaE1RBAAAEA8AAB0AAAAAAAAAAQAAAAAAAAAAAHVuaXZlcnNhbC9jb21tb25fbWVzc2FnZXMubG5nUEsBAgAAFAACAAgAjFpWTPLuviyQBAAAGBUAACcAAAAAAAAAAQAAAAAAjAQAAHVuaXZlcnNhbC9mbGFzaF9wdWJsaXNoaW5nX3NldHRpbmdzLnhtbFBLAQIAABQAAgAIAIxaVkzS0tH7swIAAFIKAAAhAAAAAAAAAAEAAAAAAGEJAAB1bml2ZXJzYWwvZmxhc2hfc2tpbl9zZXR0aW5ncy54bWxQSwECAAAUAAIACACMWlZMlncPLWMEAAApFAAAJgAAAAAAAAABAAAAAABTDAAAdW5pdmVyc2FsL2h0bWxfcHVibGlzaGluZ19zZXR0aW5ncy54bWxQSwECAAAUAAIACACMWlZMKKdPlo4BAAAMBgAAHwAAAAAAAAABAAAAAAD6EAAAdW5pdmVyc2FsL2h0bWxfc2tpbl9zZXR0aW5ncy5qc1BLAQIAABQAAgAIAIxaVkyWUXBaugAAAKMBAAAaAAAAAAAAAAEAAAAAAMUSAAB1bml2ZXJzYWwvaTE4bl9wcmVzZXRzLnhtbFBLAQIAABQAAgAIAIxaVkycYT7UdAAAAHYAAAAcAAAAAAAAAAEAAAAAALcTAAB1bml2ZXJzYWwvbG9jYWxfc2V0dGluZ3MueG1sUEsBAgAAFAACAAgA6pJCR4ok4qj6AgAAsAgAABQAAAAAAAAAAQAAAAAAZRQAAHVuaXZlcnNhbC9wbGF5ZXIueG1sUEsBAgAAFAACAAgAjFpWTC6vbG0vCAAAkx4AACkAAAAAAAAAAQAAAAAAkRcAAHVuaXZlcnNhbC9za2luX2N1c3RvbWl6YXRpb25fc2V0dGluZ3MueG1sUEsBAgAAFAACAAgAjlpWTGJ8E3iLLAAAeU0AABcAAAAAAAAAAAAAAAAAByAAAHVuaXZlcnNhbC91bml2ZXJzYWwucG5nUEsBAgAAFAACAAgAjlpWTJzFGB1MAAAAagAAABsAAAAAAAAAAQAAAAAAx0wAAHVuaXZlcnNhbC91bml2ZXJzYWwucG5nLnhtbFBLBQYAAAAACwALAEkDAABMTQAAAAA="/>
  <p:tag name="ISPRING_UUID" val="{CE608AD5-54B2-4E8B-AE7A-DD581AB70BB8}"/>
  <p:tag name="ISPRING_RESOURCE_FOLDER" val="F:\Drive C Vaio\html\courses\voice-overs\Total Quality Management\Split files for ispring version\Total-Quality-Management-Introduction\"/>
  <p:tag name="ISPRING_PRESENTATION_PATH" val="F:\Drive C Vaio\html\courses\voice-overs\Total Quality Management\Split files for ispring version\Total-Quality-Management-Introduction.pptx"/>
  <p:tag name="ISPRING_PROJECT_VERSION" val="9"/>
  <p:tag name="ISPRING_PROJECT_FOLDER_UPDATED" val="1"/>
  <p:tag name="ISPRING_SCREEN_RECS_UPDATED" val="F:\Drive C Vaio\html\courses\voice-overs\Total Quality Management\Split files for ispring version\Total-Quality-Management-Introduction\"/>
  <p:tag name="ISPRING_PLAYERS_CUSTOMIZATION_2" val="UEsDBBQAAgAIAOqSQkeKJOKo+gIAALAIAAAUAAAAdW5pdmVyc2FsL3BsYXllci54bWytVU1v2zAMPafA/oOhe6WkXdc2sFt0BYId1qFA1m23QLUZW4u/Jsl1018/yvL3nG4FdkhgU3yPFPlIu9fPSew8gVQiSz2yoHPiQOpngUhDjzx8XR1fkOurd0duHvM9SEcEHilSYQA8Jk4Aypci1wi+5zrySM9AkZk4uRSZFHqP3GfI3UW6JO+OZuiSKo9EWudLxsqypEIhIg1VFheGRFE/S1guQUGqQTKbBnEa7FL/HY2/JEuZ3uegeshcvz1wTdJyPCsxIClPaSZDdjKfL9iPu89rP4KEH4tUaZ76QBys5Kwq5SP3d3dZUMSgjG3m2iTXoLVJorLNXL0Ui4vUUdL3iHXYJKAUD0HROA0Js1g2AXa3MVdRzaMGtIZX7UTNW/ltzPumcas6xzrnvHiMhYrwqA/prJNAlw2jukl13UpBD42CVoaJOBJ+FUJCUL1+ayUyXxAbsFVclSdVpY8H+LTivs7k/hZhqKK6g7RtGrVNoxWo5aBt9HVHQZrbboHrQkJTqpn7JALIvnApuZHFlZYFuGxkrLFsCHaZvXLdpK4hbqST+OwfemP8Rq35qV7rTAX4H435hERtTUQawPNKoI+GBGuqAYttbFTnMTUxu5xU8Zj0dD0w2RzrpuBFHM1lCDiGAdecdXZ2CAqSK3TxCznC9g4OgiMRRjH+9CTD+PQgTcLlbpKhd3AQHGf+bgLamtsysnEdR2JqFeSyiXXi+oXSWSJeKnkO9oxeVjp8beSao5tctAfn8z9GcRCjGcwtmVhd5qm3r5rDezOnWnU+m9xaBmrFeQBd5NarmYUiH/kEsOVFrG/7OTX7sAcd5Tw1HdNc31HvWbkWL+CUIjBfusWpqUkERjMe+XBx2mPAfuJ2GYSvTIcibrO0qQOlrHqz/1VFmy1ft852/VCHXazhk4DSYuxMfUR1hDIr0mDUQ5p3HxEV4067kcCdGLZ4o8UJijTLPfIeH+o7X55ddlc+x084631r7m1gm8sbVnqdcKcgVuu6vYhb7wZ8/A1QSwMEFAACAAgAclvSTHusFoMnBQAAzRMAAB0AAAB1bml2ZXJzYWwvY29tbW9uX21lc3NhZ2VzLmxuZ61Y/27bNhD+v0DfgRBQYAO6tB3QohgSF7LE2EJkyRXppN0wCIzE2Fwp0dUPp95fe5o92J5kR0p27bSFJLdAHFi07ruPvO/uSJ6/+ZRJtOFFKVR+Yb04e24hnicqFfnywlrQy19eW6isWJ4yqXJ+YeXKQm9Gjx+dS5Yva7bk8P3xI4TOM16W8FiO9NPnZyTSC2s+jp1wNreD97EfTsJ47E2skaOyNcu3yFdL9dOvr15/evHy1c/nz1q7PjBkZvv+MRAySC+f9wAKaBT6MaBhPw7wO2qN9P9hduGC+l6ANYe6KDkKb//iSSU2vByGM4/wtTXS/zvtFlGEAxoT33Nx7JE4CKlZFR9T7Fqj96pGK7bhqFJoI/g9qlYcIlqJgqNSitT8kCgYyGve5cwNZ7YXxBEmNPIc6oWBNSKqKLZPDSyrq5UqwF2JUlGyW8lT4xO0Y35fF7wE16wCbSH4q1YC3lQZE/lZt+ubwA9tN7bn83iGCbEnsMx0PylAOoK/F9UKfku5egou7nOpWIruCg6AIUFsvZYiad4UZF1ohnPJtp0sIvvGCyYxDUOfxDhwdyPWCOcpcgumJzsQJbIJjgCgYCUvTrCNjeqNObKlHIYw9SZTHz5UU5iK5UrCpxrKY45BCXOed1mBUnEEGifkJoxcvWjgCjG0ZmV5r4r0SKWH8ewC9gInhERw6AE41Rg7YNCHgDpWFJCP3WDA0jb6bvMKpgoCjKkpCzqlsrqsIG2yteQVN2yFngpLjKRu+Z2C/JKcbRrtg3eTbJ0y9+1F4EzjMQ3g6xhDXH1W58mqpx0k51fz4zAbapDJoeY7ObVo8Th8B9UFymI4xCK8skbh1RCL95jAImPSZRPY197ENlGCurcrSruilzBdY+QWsSQBO62mjVB1CSN6SaA0mYiUw7wQ/HYBIvZs/yultQEEJRhBLKHsA4Ui7U4mKPQOdnU6vV14v8eXtudj90vRMdBUrirEpFR6AuCXpRuWJxwUlzAd2C28lorUvKa1b5h8rMXfiFVtvX/StorAxe+enA2kdtRdvpEWrKp4tq66XB/QP4WFzvNvUugz9dP8EwcHduSF3wxSxrZNkPpEphRZLZs29N3x2TMbGqNOEt+5Uv2j9aOZkKbfjD2oWmOh+ltg2OfongpbE9nfaqqJGmdTYN7fzgsuwWbetDvoh15+N4BrELYAgUKnYpApRMUwJ7BDyqB59be9hlkf0b/Wfaa//Q0eE49Cs7rht6WoOj2bCtC7LZsCcHo/PtjqHvUo6lEfKAcAuGy3kSWSIgP+aQ/MxQzvVqBpLUczuVG1TE3BkOKDaS+wtnXGv9xE3xUqM6OSlbuEabrbm+9h0UwuapzOB2zD9jnfOz4HKX96lAi2I9j9OHbg6C2To+uD7GkE6aOXwqdkt+OCPMpYlaygld+pOk97AjUnNxdf2gDWzplwViSr//75tyfGAybNKGpHfxsEoveCUHnxHuyPQFW8/HMwiJ7JHoM0R0b+qeoEovb4mIB56GPVnqJ3du1Z2oFDKuiwE8ADVf+QEypr2mOmMhg66/YLSdOKwKbUdqYzyCvYyc5YDq9pDFLV6XZSa0VDDgwBnNnRFZRKc9jSiMUHqLNUKVkOQTEB0Pqu+CC7h7cavSPxGeJhszt5UWAFqDePbdc1dz7ACQ7yH5p9QQonyaS9/JFqqfqCOVM7gLr+AI+nohoKGGG8v8nRtxXmZsBXTF+f9agCppXuqiYUpub5c1nafNlZ90+luXg7f3ZwD/c/UEsDBBQAAgAIAHJb0kw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clvSTOVvzNP7BAAA5xgAACcAAAB1bml2ZXJzYWwvZmxhc2hfcHVibGlzaGluZ19zZXR0aW5ncy54bWzlWety2jgU/s9TaLzTnwXSJtskA2QoMRum3BY7vczODiNsgbWRJa8lk9Jf+zT7YPske2QRA4Ekog2dvUwmE5DP952jc9OxUrv4HDM0J6mkgtedo3LVQYQHIqR8Vneu/fbLUwdJhXmImeCk7nDhoItGqZZkE0Zl5BGlQFQioOHyPFF1J1IqOa9Ubm9vy1QmqX4qWKaAX5YDEVeSlEjCFUkrCcML+KMWCZHOksGCAH5jwZewRqmEUM0w9USYMYJoCJZzqjeFWZthGTkVIzbBwc0sFRkPW4KJFKWzSd35oV3VP3cyhuqSxoRrn8gGLOpldY7DkGorMPPoF4IiQmcRmHtUPXbQLQ1VVHdeV19pHpCvbPPk7GbzWPO0BHiBq6WCmCgcYoXNV6MxJVOSQjiIbKg0I0C6sbYmqchnVSyYpXDBcUwDH54g7au6c+mPR27bHbn9lju+HnWNqdYIv+N3XSuM1+1cuuP+wHe98ZXf6+4N8t2P/h6gfS2zph+OXM/t++5o/LYz2BNhb9QK4/aane6emA/uW6/j76up3+ztCxleDfp2mKtPQ3fU7fTfjf3BoOt3hitUnsNr2VqrbCZ+DQpEZOl6eqsoiyccUwbN5l6OS6KgXTGczogv2hSqcYqZJA76LSGznzPMqFroCoWudkNI0pQJCdRIV1/d0RXlrOgMIRgGJVnU9slZUdpvTje2XjHaV9vaaWWtaHbDSCjxna0/qp4U5p8dP27+A4bWsFI4iKCJqbsetL5yJ0U1EgeKzqFDknvbnGaMeVmSiFSt2tj6YmHEAzS1qeAbkdff0USwsPAYiSck7OOYrLV+74byNkgeOWgKOcrAl4OEcORhDscNVeDfoCCQ2UQqqvJjpr2UbqYUMwR8cB4S1PO2/B1EOJUbSVmEVrf4oPFLXygifzXuNksPinqMghZdGlbybgy5ZiP4gUwkVcRG1CMExSK1kr0Ca23kepjjGdHp4qksXPyUAU4f41ami4yFaCEyxOgN+EYgyNIshk8RQetHKZqmIs5X4bhXSOaunFNyS8ILG0WfQEWcARIMSxhRRsPvGf2CJmQKHkGM4DlMIrBOpeEv70WcYClXpPjOxhfmQOr0L92PL/QGcTjHcLjvRw4lSeJEHYIfw965ABWMCfDmGgV4JsCZJHl8QhrmYjbbLH99RIoGASF/psBs8EsaZww/J33hkDXqA0b/MFrwwuSATeCftMBabYTnec3rOs6podophMRwwoMAmjvlGbElDDBHgrMFwgHMF1J3kDkVmYQV0ysMtfwqAw0UMjQ3dQZnEChLQ5LasFWPXr0+PvnxzenZebny1x9/vnwUtJy5hgxrbWboaj06qVsj770VPIF7YPq2Q92bwZ8APTiJW+P2NfORqdwauWM2t8ben9CtgVtz+hPIR6b1LWxbpLHuN+FWPHe/uFnAO9roZsvvvO/4n3YQ5KWwPWnVKnoK3D0U5sPxP3Um9NzmqHWFIFzXXd87t2kPfQE9WAUR9Jepvr2wwbTgLQp69PKSwUqLjqCNIKTaeytCiKVVL7VT2x/YSA3e2UiNzBw5XJshrUyAYWBmDjcYBxiNYbAOv1uD/5Z2a1Wez9ypD9bB/h1d6JtfTU0bO1AXIjgNIsjEg2Xv/+OoOGSM/lNuN9+KW7+Na77i+mnzXlw/iSmnMQRDT9fFZXrj5Lhaq+x+VCoB2+Y/JxqlvwFQSwMEFAACAAgAclvSTBnm2vpMAwAARgwAACEAAAB1bml2ZXJzYWwvZmxhc2hfc2tpbl9zZXR0aW5ncy54bWyVV9tu4jAQfe9XoOx7gbYqXSlEaikrVdttqy3qu0MGsHDsyJ7Q5e/XtxAHkpJiIeGZczxXj0WstpQPdiAVFXwaXUXJxWAQL0spgeMC8oIRhEFRSpiVCkU+jVCWEA0dTDAh3wGR8rUykko2oNk0SktEwS+XgqM+65ILmRMWJT9+2U88tMhzLKFd68tZkSXUZkajyejhsQ/F2xhd34xvZ12EpcgLwvfPYi0uU7LcrqUoeXbWtc2+AMko3xoDPyez+aQLyajCJ4S84dP8zqx+lEKCUmBcup2bdZbFSArsEL399OTUpr6O/oi2o4qipd2PzeqiFWQNR0kemdWN5/r0b1TFERD+4dnI9QXYg/zW4aIoi28RpFibhDY54/Hd7ePkLIcJkunr159gAjKGXOTXo06GYjTTZRAyc604MqsL7HN582hWAPI/wyERm7stBXszRTiaHqZDUgaJGTLxsNo5ndqIz9cS9WWCZEWY0oBQVIPedIRvpFTVMU1ZjfsLn5RnAcgLasSHYGUOM+dvAGzKa/xs9mDnSujfQRY4KGHnhYGHtbBGvui0niADYY18N9V65Wx/6sGxypGqhnggvppfp19rgRO9rRJW7SqtsfRsrrkKXPWCCpOLDBLbVwuagylbPLQy59LwxKeYkx1dE9SP0x+DS/c2GBUPjxS+1dobK0aKDNr6zfqoR3qYLrs/347uBaljc/sB6oE/jXIityAXQjAVDTxvGlkj7u08pZiZql88kE98JfqSuEDobUG4m9IXThDJcpNrn0IL9fNvMh4kIR62Zzn2ZtvSz8s8BTnXVaNQtU1T5nAbut4w/cUPCp+QNQkdSsfEjT6OE3roykDgWwCIXG6qnnUbp8lLhpTBDqqrHwhswF2RxUr3aFe73eMzrDBsOC/p1ZF+UtSd0pwggbwF/6Hdahx8pDnf9EhSZQNrXPtqBNeuNIZyNctMr4bWncB3UuNkrW/LoK5VI52kRPGORKK3XO998GQH95zmdkxoBR56pk3jOEyIwqfFKiuHT+S1C+ZtORx2iLBF00UxwzC5aqNYzfEkXOjrmawkQDgFrfAimNO/YZ8KIrOXA6QxuFvUjq1j1G+bHap6HOcFxsNA5IpzKIP+rf8/JP8BUEsDBBQAAgAIAHJb0kz33RIy5wQAAHgYAAAmAAAAdW5pdmVyc2FsL2h0bWxfcHVibGlzaGluZ19zZXR0aW5ncy54bWzdWetu2zYU/p+nIDT0Z22nTdYksB24jjwb9W2W0jYYBoOWaIsrRWoi5dT9tafZg+1Jdmg68jUO3cUtOgRBLPp83zk8Nx4x5evPMUNTkkoqeMU5LZQcRHggQsonFefWb7y8cJBUmIeYCU4qDhcOuq6elJNsxKiMPKIUiEoENFxeJariREolV8Xi/f19gcok1d8Klingl4VAxMUkJZJwRdJiwvAM/qhZQqSzYLAggN9Y8AWsenKCUNkwdUSYMYJoCJZzqjeFWVPFzCkaqREOPk1SkfGwLphIUToZVZyfGiX98yBjmG5oTLh2iazCol5WVzgMqTYCM49+ISgidBKBtaelMwfd01BFFed16ZXmAfniNs+c3ewda566ACdwtVAQE4VDrLB5NBpTMiYpRIPIqkozAqRrayuSinxW+YJZCmccxzTw4RukXVVxbvzhwG24A7dbd4e3g7Yx1Rrht/y2a4Xx2q0bd9jt+a43bPqd9sEg3/3oHwA61DJr+v7A9dyu7w6Gb1u9AxH2Ri0xbqfWah+I+eC+9Vr+oZq6tc6hkH6z17XDNO/67qDd6r4b+r1e22/1l6h5Dq9ka7m4nvhlKBCRpavpraIsHnFMGfSajRyXREG3YjidEF80KFTjGDNJHPRHQia/ZphRNdMVCk3tEyFJTSYkUANdfRVHV5SzpDOEYBiUZF7b55d5ab+5WNt60WhfbmunleW81/UjocQ3tv60dJ6bf3m23/xHDC1jpXAQQRNTDz1odeVBimokDhSdQockG9scZ4x5WZKIVC3b2OpibsQjNOWx4GuR189oJFiYe4zEIxJ2cQz5129wB40hKRk4r5cQjjzM4XihChwa5AiZjaSian6sNBbStZRihuDogPOPoI635eAgwqlcy8I8lrqnB9XfukIR+bvxr1l6VNRjFLToWrCSd2NILhvBD2QkqSI2oh4hKBaplWwTrLWR62COJ0Tnh6eycPZLBjh9bFuZLjIWopnIEKOfwDcCQVpmMXyKCFo9O9E4FfF8lWGpkJy7ckrJPQmvbRTdgYo4AyQYljCijIY/M/oFjcgYPIIYwVOYPGCdSsNfOIg4wVIuSfGDjS/MCdTq3rgfX+gN4nCK4TQ/jBxqkMSJOgY/hr1zASoYE+DNFQrwTIAzSebxCWk4F7PZZuHrI5J3BAj5MwVmjV/SOGP4Oelzh6xQHzH6x9GCZyYHbAL/pAXWaiM8nde8ruM5NVQ7hZAYTvgigL5PeUZsCQPMkeBshnAAA4XUHWRKRSZhxfQKQy2/ykADhQydmzqB1w1QloYktWErnb56fXb+85uLy6tC8Z+//n65F7QYsvoMa21myqrvHc2tkRuvAU/gHhm37VAbQ/cToEdHb2vcoWbuGcOtkTuGcWvs5khuDdwazJ9A7hnPt7ANkca634Rb8dz9pmYBb2mja3W/9b7l3+0gmJfC9qRVLuqxb/cUOJ+GN4bA0febAj23Nqg3EQTotu17VzYNoSug66oggo4y1hcUNpg6vChBV17cI1hp0TGzEYTkem9FCNGz6p52ars9G6neOxupgZkc+ytTo5UJcPxPzHEGAwCjMYzS4Tdr6f+lwVoV5DP35qP1rB+j7+x8+6R7G49pVUfqOwSnQQS5d7R8/YGPg+8Xlv+Vp81Tfnu3dl2XXyOt32+fwPr6fwuqJ/8CUEsDBBQAAgAIAHJb0kz6Bww8lwEAADAGAAAfAAAAdW5pdmVyc2FsL2h0bWxfc2tpbl9zZXR0aW5ncy5qc42UQW+CMBTH734K0l0XAtGI221TlyzxsGS7LTsUqEgsbdMWJjN+91FUbGsR+y72z4//63vYtx95zQIJ8J69ffu73X+Y+1ZDSpO8RI+mjnv0QulA4DxFX3mBcE4QsJDq/GonHy6EyxiQ1jSuP5Wt0PwAVU/WEAsdZw4L7tCEQ6sc2q9D27kS/3XiSCvrWJLW57iUkhI/oUQiIn1CeQFbBjy8tUuv0IJphfgAuoYJMkyDIApeF33kxTEYT8LpXOcSWjBI6hXNqB/DZJtxWpK0L/+mZog3X3x7snuK5stIB3Au5LtEhZ14OVPRTzKOhECnvNOlCieMYYywXlC7bqCG8XVBFl3lIpdn+iVUodMMZui6S4EKEyON13A3j5xEO9lXDMOwRvweK8pKdg/HaaY6coWG4Wy6iJwopjDNSTbIqcMq266YcWCA7cjwY8rT7l8RqNCZSzMmCxXAuGbUumYbx7Ut+qbLHaNBGnPrnFVYWVeuwYBdInGJ1JGY3ZpTxmGkPWnU/tsDUEqYbIpmgDTH/Rk6mOU9OvwDUEsDBBQAAgAIAI5aVkxifBN4iywAAHlNAAAXAAAAdW5pdmVyc2FsL3VuaXZlcnNhbC5wbmftfAlYU2feLw4daKcR2+k3I1EEN1wqEgkqBENSi3UpFeqCyJbUslURkACSQBYdpmArGDZzatm0iKgsUVAgISSlVEJyhCgWIrIEDSFAICGJMWQjN2E6hXbmfs93753vfnfxeeA5/7znXf7L77+8Oe/JV58G7Fv6hxV/sLGxWXpg/57DNjZvYGxsfvfwTTtLy5DP2VzLZUny4X0f2tR1O01YPrwRu/vgbhubu9S3jSd+b/n81pn9Ick2Nn9Msf4vGY5xwdvYHHQ4sGf3UTxmeijwQq2OJNVuoDghvQ/9sfNzR8d3HT/cbxe3utCt/lDn2sIvd/1u4KuM+gt/Psj6Q3DhZWLbnsaTdqf/zf2LmbFnq/2KMP3rQu3s23fEw6Ya72R3LP9wyqN0Ay3+2WH/padCnz47OnbkNlY2UcXREKu7byW3dKszWp8/qNWXcoK0w1itulWA0Ax+uf5AgeUvoKDt4jzV8xUcnz9P+RyygxXMUxv5Ix/NUxN7oKz981Tppszl8wOvvxc9s3aeSvkOgvl5sp9KIRiUliGIICovYln6qcxoExOMmS5NG2YYy5Zi51QA3R3BJtJFRHVXtaARVOM1vcHomfD6s4UqR8Zc6tAYYX6Ze0J51IxqMFkQEepyT6quoagKy1mhVxqoFKMYsL1UdGIPyvwwFqWeu7NOVC55JzL87H4GXXk8TKIde6989sdKJRKluRUYgWoSYimmyVAhIDttYg+//Hlyqfz0TIHtrObKVh3SXtWwDKMyQf0u7KM6RxCnIl1ajPjtdkcjz9x3/nHwRrEDUmW4vBtkehARO3+WXH5mpuD8D+nfFwiSX3XgfG2/DEfDzznaZjldj91qPydWBVL0TwCgsuRE/om2Zjctovth5/efE1rCE5Fj3u1R4TSuUxMYSZV6uwtAMk3o0p4pJ+P6VbrcNUfllBoJu75s4NIacBMQHa8z8bhihDsYXeExyA91RneIo0gh7PJ8aamMXu7HFyLYY7Xc7tQEFbJHFfe1RCFjahTJc+GVSKGMbRZrzxihnZoOLSG8SR/qOm/Y1LSdeN7usw5nuIb0nN0f9XHbMlDduzVfQGx6vPMEu9NXAFuX1QGKLwsyp5KGPAZDMGnIGAcVV9ODe2e73e8iP8iTjcU5Ugu5zV2mnIFawakQ1F47G0aEuwu2Xe+LwenwNUYf59gig7/OWUruSOVqt3HGknD9s2Wj6nCaQI0HRdmyZ+lTyuMnZYQcsGMkEkkNb6xjlicNEM3qEq6wgZggNiCc11HkuKFBbJ9K1xw4r/Gy6DQfPK9N6e23hhPjna/RtGU4ZDU49543brIXhGBptoqarfZrEHec7Yc2Z36p/AaxWpAMpQKea1TejPJBFECl2atP6ghpaHBAwnDj0IglA25gslP7X8PLqPsswLlfq9iVa+hO7tTi+1UZjUZnCZPhFpFW7n9SdlftKBbXSvMV/bP4TlLM+L0EndM+3dwlhVSlxddIVIOiVBHn3lz4vEvE9mqrbPcV2Y44fQoTXO+kR+6HOwwn30FiHOAOWRZl13mhnCU+IYEMBQQNj+LtfqX6LJ3UIokcq0cCRPbRpZ80ojhdpuuSZD5XLOukg0s+5AsbWQHyOGJ8mLYU7NDsZchVdzsU+/o8n+7XpSLOhNIG3BRmJheDVTCl+RrkMRQ2dNmpwxp8hfI4WE/jdsbTqCKS+7x/N0y272uw3+5wjsuFro/6oKDjfBK/7ZXqk+ykvg9DnTupuJYamCDBUcLuaEtx3gLbAo2+s83Z095EQIEdpLplL5v+xpuwgJo8VGS4leXAMDnmjIqV9+OH0uo4yCfroh/BnbdIMgoFQCZNWVAm0ewNWanlaJ6CsnhfalIHWI+cU2lxRyO8tL5lZov2jFc6n1mciymYB2f6MRLF58wehI2zvRJaM7oaYf94s0w84muB5CN1UkJx5rjEYu4mMN2hh7v7LF8KLtnrcDtZBM0Z1SPwLtQr3E4pIadIdinTQETWAT8rUghnuzDiy5LdQSmhLp+aXJokItQ42n6tiRazkwnuK22Ljd+CuPIKZBME29deFp42eBZJJZpVO3Kv9fdFSvVeBGeGmwsVxGEZcsfPJT7iek0qVxxLMpkEUnFGGVademmB/TM9SZ8h7nTtxvGXpKIEbTi+3ntcwEXcFLSlOtz0PNP5/Xp7EcOtKYw2kGtYZXuxU4MbcCJScYQ+roUb3NUy7vHhs8gmpxGY/R/DykVj5B68cbudZ+TTPKkXe1n++R+a3XIVJ+qAju/X0bBh/EiqgW8aZYozaB3bIpHCaB1bulPMViexL0lS6RlTGoWwT90pLBQpwneSRftkiiE9k4Gs5ZgJOR5/5U1zNYe1jPmgLbi9C8oi/iS5mo5w6zxPcujRmE4A83fSX01/PlOwxr/7XOcV13xPV9xO7pQkw4P9t+Qw0d90sc0fg4NnuR9qrYnpULUeZ9fsm7/lO3DW4+dcwqT+xxJH0b+XhSYZ0jleYoQlq9qc+Z1krfXK3bJ8ieXijWG8abl8r+R/ZG29FOz+O2snFu5dy+Wc+PJFa6sTPfwNy2UE/98feu4t0ovl7HTlA/qc5EE1RV/79gE+Js93TYbf/djB/daO265QTT8pwlm6LkX4qoQDPVpwOM/3u2e7Qq2Tfh/FNr6UBWcfL3j5vH7f0Yx91dYVv8lZnxr0mv4NPTZV2zTMxEsuB7s7o8lE5czz9jjf9JfjqvRElrKjd+uOyN7hx+9bTbShgpGuGuVJPpDopOWc+8uxRCXuTbW8RYEZKo659Yvqt++DfsOa+eFtS79GHBpxpMMmpux2a0WQFQqf7DW4w95NnxnZjfgAcaz7HA+6/RllYX4T7VpnRKmk3jWW84VogcVX/XH01mMOBwIezEQvbg7GYFKKPSNUBdc0gZ5f1wQLOZeAVdNNpxRfzAOt8DGbT/2KzXsUbfzrd+GU6nBycflfR7kBioZFPSaH93v5XfETfMIDAaZB8AE3cNcz7CKOXqpAGNCet8avUA4B6iBBzr7pR4fNeeB9+iKZNtlePvUmfPQToAX5XmXGxOMnVYH0ulu+R6dX1VqR/xn82b6w2GtR4zihorVgTXdfsSJmW4Vp4baPmdkQEaB5kgV/eMs50ftV9EEmekHObo4x5btTM+9WodRRsk+KuVQXbIS/FHM/7d68q/DGjQP6A35Vc8puAu+QpjlfWklaPPXta/uQ1doQwkQlwOcuQ4emuyyausX48uqpkXcJb/U0bFKsOeJLnp3Ya7j5iy1ThuNbOeAtbMz2Z+mFQ7E7jI9PVr+6dGzeAaGlaTCOEYeYuRAbopnNl1ap6YvGQVnjIYu4UEAwL91uLxpqB0v/82I+DDPvfdk4HO4lCJRiFyRjDeiTegSnxp9zDyg4C1bTBS9FvqgEMExmx8mMl+OHdLNKKwwtWglfpJUMK8xe4p9/ubyMN7KOesR37iKMjU9dWpqxYF+14nIwZrO9i3JWKa6OK71Ra0mGmkhZf9AiBQ6ny2pxMx6jXYmBh7pvMOSnAe9e8WR/8CLrLnNBuWW75ANrS1+47iMsuzKpXEu9ZfqV/dE9CHn6bL0mi6l8FkePiDiSsaDme+Wqsvd734nqBP9yiaQLzPIStl5R5DUk3lsMss1++cb11045wqNmC7zEvtdLHvQsjZB/3lxhCP5F6C+w0eN3NVlNfnabvEiIRxYceokE0RO8wo3BTT1lC/qfpkM+vn1tv2ts56gpVBV5TajqqZRDvq0c3GuoWeBKgBs7sMMJcRmSeE+0iJGtMNfbWevTtsZ2/MpJI4bVlRl+g36S1ijj03HEwmJdh4YplSvKnN5PbCwu/+764jtH7FwJIZ/u2M+4BQk3No/rFt0KttuGsB27gb67CbaZXyxla/rCgrVX+xcP7j7KmKZewKywdVTI4IudFtjNa89eBp7gX4OzCJbIVue8O2MBnPdEAbr3cu3Q/V9cWiSVzH14j7bRWFRBWmTYYAQoeaQ9YwlVZIL+5USv5+PFSqzaGFhWZJsfMGyW+PRqdum+OvAseIELUpEXszZr9WWW2yYhZ4Ka3a2B/8Sbvm2oHq0MeBa4GIIb/AAWZFN7XrFDWN0WhbjAMxRH6RW7QdlTVQuYJ6QVXvPvPoo4O1Ivv5E4ItsXoKhY5BE0F3H40l1ZscqKMnUMc6hYp096stiTkCB0YxhMy9u2Hv18PKRIqhppy1QR9pRJG9LdfQ4u4uZ03KN8EA4h0FLbAeoLxIR8kddiCckDp5rfRbSM1okEkhvRd+o16266+KanpB4sDVs0x/uw/ltZK5JcMD2Fz8G+DDaeA6gXcJWCiW8tkbIhO5jP8wCn0kWGU5+Uue7VTkcjw9BjPuisUGnQIgH4hsZw7ZEcVU+ZAf9nXp+hdXbzvl93gG7ttVlXhiTgUmsNQVkf9apzIdEpqAWIyimI4soVmD3dZxmC+KU5ZShSeurWIe0CCLScZGfM6dY9/BCY9MjCzGSgIaJxeEDihOsDdQvoYIriTSlXDfphd1njsEzCNm3f0LtosTREdeWK46Nu3yRPWkLV+5xLzVR0/gGXRXqggNTwOrs//Rx79tFbX4XqUvd0Tz421S3qNJCeWMQiSgeZ8qnSZAL92ysLEXhIVJdxZMh+mXN4hJjFD/HpFb6HaNmnXZQBTaepsK7+J/5VMdULU6IHBsCcvZiElLJF7MZmZFx53Anmdi/KjqY4AYynfPLrNpkEwLrbv6d8OfHEwnVir/BPlujHYmbJFyHAIPSHtR512PD5sujvD5PiCYTL8thFd4Pt3rvcahwtt/oPFosvBwwhv2h7/+Hg/230+MtWS1hZHliOMuVd4QuLFe0Hw8iCl48XbOxDsuQ41QO1AG1eA2PPvniwMpGVZIVXmTqCRtfe0Oqsicda7gBN1gxbd0xz6Nii0ZEz9W7tX2Yvc8E4OMojZdKM001Q1qgbEG7eGds5fm9B/wHYHfgDFgQ8k6R3p/PynltCNhDHmMN/dZDcJW3HOeY/P5jgadk2gTSgVcXf4tJMHBQ2I6m7+NLIT+HOiTLCaJJqRw54m5YJKO+7K5JLdIWgpVZ5eY0r0oem6BcwXgVr/8upmYITH/Z5nrvAerkJt+ETuzXQvaMqa10xzG0mQlY5I/FndIdLwnd2l0GBaO98QXJIQjkVgA3wTHvlMCFPEjkLL0skd41UZDgTpohlWHrGyUfNnCJ6KpJchy7DOlevYI3G8aQhgmd94vHti4XM+n1k3p2iE35ZG09C1nVAnTfbZiXpvoB8fLiOg7roqi28P5hmt6JiMLGuHHyCR1WEe1G9+JIKOWFUBfmoMRQ1PBvKTT7AMGskm7GgnimWhdVN/EqJdn+AOkd9cLdI4+Ed4rByr3gnYzhvyUd9h8ldNmtjKaNTVzSkXM+jWeFenBuabetkYvITFWNwlJBjaK0b5DYHaCyqiyQQUodSCrk/DS0qAkjQd462Z0b3nltjUYTQLboTzudCPxxlIt521XrK40gtndGbASr1iPvKzKJ7RPch9TZ8/6LC9gmwZPcO5PFjSx3h+0McQg4PZ7uqeq5pRta0XygxwTHH7hH7D/MzKnO87nZJvFaxTvtSU/htIP7WY33crbLCgMWIjb56x3l7TXXWu4wIjPP2LFfxwYTkISVqI6hNCmEHfmwH1RFZxk1+X4dTiCh5bNFArT1MXGUfPz+jPz8aIY5BapUdbeLkUvaCU0+AjyIRP93kb6tgBmS9C/1wT9ZSsAGJKy7RebhjHdDwos5+mLg+PBEScNg5TkewxLYfeVfXCUPM1yuOo6mDCTpCkDwuvEofCmjvsomm+zXlLQHY/xKX/v+BZumrREyfewXXlwGLtrwo5dvYVrx0l6jV58eC6wqgdU3Gnr8PeYtkjKVoX2jQ5le912jrI8Llb/WvvO0r3vu/uE//94d+82gj+Xn1cqxxEouZ5znv+tTv+9+r9zqa0ZFbNI883dNAU/eDYpGxu/c5bT2JM7W0f90vsWoMDOSQUy+4HnBxXxDlX6ZFpydhia2p1jSmLc3IMKRfb7n9iy4dppVi7nJL0DfaW2P78vmt8I7u6liNhmWQtyy3JoXSYcVm+ZHQhWif/XKUV6jNfg/W+rJHsttsqUBhaIrywXJ6XSrKF6THDioiyg4lf20oov0SsR6uiXY8tGo81tSWae/irV7rwrHEdqA9x/gtoM5RJfV5zjpKUA076wBQRZBv5LBfPYsDYvE5mjUySx6QJiUXy5gy+kZtA9GofBriQtWMP67QuiQSu9pVKG60jLsqIq28J2KBw6attuecRqWfcba054WnbYaJQhzW1tM8d+6FukXFQ96hxZaNCkvyC67tRWH4pksDOdLmoiUf925ml9UECaHYgTxBA4rdWJlULt4pMziJGiZRlS0LlUpC2A63W/yR1e1/6by6vmmloqLA0/NwKjYyb1vWpsiZgvP+fbidncdXCnkfrG8KE8WUQAu4oJTgLLst/TS1mL5RCM0shBDrG8kJYrVSc8ng6Fep1DUTkRwlsn5nqKgqRbigtfiV7V8mfOrR7RBSfj7/vsf2m3IZsw1USbzEPvlr9qAE338O2dURHUL1wPNmYob2aTQ1aEGyk8CrXCr7WKyWiC2i9Wk3D6X+EqCTB+CDxx3saLna1VBFar2z4/Wa3Gtt8XZ/kqmOi+vXxF69riS4Y1cAMMNNdplGivCMQQrWBFF3JXiuKKcaiuTMX0Ip4nrSVQ6xUMgK5uPf+sTORgzJ9/hgf+Q2j+HEaCKb1Z1+YRsKSwPX+hVKPo0aFOAFRUm0T8hdGq5U1hFZ8kI2YQcTny5Rwm8SDzLcqOUQTIrLLwX4Fb9QB1fcIxdQcMTuTbHpIPzNEMxGv5xDKGpJLnzY07Uv8+voyHjjuFSTUetm76HDm1BbZPJJGc8ESyzsSIZSfe22MuhKjIcOqb0sG4vjS3XeuQNUwRE5Oq5CQ/o4LWLBOULt3o20eQfqFGWTpzmE6n7mbesqDFmGhm9yBKRMsesecQ4VEkTLzCkyRDicXGt7URJJPbFnNAmIbTg69EBYKC0xdCavlMjCyL4I2YYmcJqb0T3qI06qYJpwV+vnyo5a1B/9i/rXHYj4f55u6E3jGIYupg0TpC/CRPq+B1hTL3bJrkLOgG5XGUcWtoDuY6LZDi/34QxF60WOrpjDCM2/V6VK20XhqtNI1b8Arf9981r3k+ZUirD67/EyZkvm8pOXIBjL7YCo/wl6Yk4rpJiE1nq4dVaDNWu0prHEubEH5UZeeXhEhWDk95ZssKeRWd0GYo0PsCxFhQWhmUdPwkiGARF79jJWd/mipYoEyJpgimby2wEoyzJzSecxLgQDH5ltFRlawUyOk+OYzTbOGHYM/TXu3LfSAmylbxEnUpdxGS2kzGZTZs9f+3yuRFoDhL+arKZjajHlbW9bostXp1Mfjrja0pxmt4JtJxzeQH/tiR0mqrvANuo9oENUJbPbArZ9ok3r/plHn5iZAu2VTihMVs8mKr5yemfMBt6nOJBPue8CPFCNeAASvfiVuN7pdMx4A5tDLOOSDdNNoKGwuxbAknW4b5qRT6Ij5nJEozXLM5dbHOK9/smnnhjc9wCWvmvbw8822FMj3ymQxW6D8zl9+9xXCldJyMnbrtgKIEfhF3i7Y1ACfTOnZKIAVzooxLOIzj0MGlrkpfMkFsoWKaVH5Yvps/0GsgfXr/INxpmUqusltfXkW4ezNojdLkOCVbpmknwX1dNu62atRzeTFy0Wb+9+I697xzxLnnd672YC2zH6wjUHur2hsffcBCgo7kwz8oOHZ6IIBIfV3BHXJiy7aJNLbO377VcGzxJ2HpQrmDJ/6adzxjGBps8/t+NcMiKlBo634NM7v9ZhFSvq5l1kYfR2jF0Rbps35o/37iErXO1pIWCbGD9xmH9+TH/OU8iRj8CbBHmxIXbIobabKeWgKFepvfk+Bd1xJubXs41+AMssSEW86WT/lQz4vWS1h30B9OnRzALLxiKLd2ZDkyUO4koPyTfGiclC+yrCJZALdN/1OA6l9O2D3htVfOp+MTyRoPP5uwEetflnOUFzRiVoaMGP3pHRJY8LtIlQ+8y7TvxRJsM0G6w3fjtwqY2Pe9OT378l8rhnlrt4rs/vShIFtH2MFE6igCZQk1wqn1oyEXIZXahr2W7nFtaYBbODWSyysb73WibgNJj7HFRdTSRlgapzSYiR/QxTs5ttHiSyI2Q7Q64yRfQ4fp0zMMrmWkzsbFteJPXIglcMStO3apuI3Qyq5sxe5jKJ4OTcaQddQwlnHcjJTBqaefB3TKbMrJ0gFzU00NoByZUocJHjGVe2A7Isd97PPeH4/LHOfwGt72tipyotkSSCtOEkVaLAz9UlLmxqwkjaFlHrrF7IIevoz79H/fZ+wU//59IRIl13mjtZ1kSWvQAoOgCGMusEWOPLQPP2M2OqNASlSm2NmC2/1JIx1U0isuFFQ7lp6kGm/bJzpXyR0hghWij5GvU9APuo880lhoJfR+Pus+cRowr9sYVIHpR6zm7qya8azvxDw5/R+go0vzuIo5ga+M0dxDbzmBeHF0CSbMFupoj6m2oXsTk54gbBvOoaiQ5YzERvW4gja6q4DSxpXCgHam9nNlj2mV6ZACJ+kVmD7GNPzNQn2sGSny0S77ZD9w8j0SIIZuzewpdmp4NWlXzZBrKhrIcnF6WW2z7eb2cCJE/8ld8KZQczxMzAq14z/Jrh/5sZPvtwROKP1fdUTtbfp+hgZkk2Sz9ZrcA2ssnSt7GzHzLIpcg+gdkowJKJQ+KhMRkUZegXsCkccMD8UGB8WKnRk+7+IwurfPC6+1jDfRDtxVGu5BzCsGlwt5AVthcHHA6tDZIJeXeikd2pVIAuuYEV3GF14Z7WE1l+cu1P/6iQJj87GOXlPkqK8j6dNK0SFjv8W+Nczlb75QjPUYA8Abhn/1l8usCjuVPKwNQV3uZ2p+II7qApR6NZHVUj9WhgE0uSQvpw/Xj3SFJnfDJHzAaGLTXORZHZJOKwuvVkQBg2LGr4J3pcBcdDY2/X2P8hrAc38k7kN/mquD74nQsQT/g9vKJV6+6yDvYnPjcEFFeFU3SO+Se4jm9Ge98jIp40k/l0gtFj9Vfb2WUljwu5lqKflEvP6JzmxgO2NGKJTIrCld4tGxhlSDy4oai6LJ+qxn+yvNoZBp7/cGNug1+WR+d+3Y7M/O1270LDoz71kFes6KuJPg6Xp0FOqpJ24HnJWLb2Y7tNYhnvgyhSSI4gW6L9TKdUKTvSywL5dPErGZdw7J+oNhaBv9UXGU7b/ZHdnyNJJYcKTnzcB9h+nVR8n8XaFFuc4xnSkVexguUm/FynObq1PCy1WMIFDc4yHevU4FjIPwGkXD0SvRmIvgrPgol3Cnnfu8Y+jLIpFFS3+dt5gtrzIWRfsU+pJJ7mgvXCM+SyjL5/wlSLEyvq6V0j8aRM8LT5tO83nZ+tb6cpCZizRSc+RgVE3vHIAVQ5Jz7GxBQ1RFuFh8KiV8Q+iNrvWWbGl3+j7LmBpCrJHv6Mbu+GDS7UAanythbPU0MFMKBSMiMN6f9Hri9BWaNThRKQAh9vludcqvX07YhmmHDN+W177JwrwhMhH8IdQ8ioUV0OfNRRANO2EDlAkqmGKos5B68rN3RF5ty+5h/1RYEBzIvWmTqvusoYREaZdBv7hkT9T0WMtIOV0F8HttcMv2b4v5ZhOP4Eh/xiI/k7IylWtJhBa5aj2X/xPfvXBW8vwH5ZqVq99Cnw65I53bJpLtX8bhfAEeta2AtsppCm47Atsz8sZ3/qfGeJdCulSZ3GWngAuf7Wv4Z2mGiiGJr6EScXnh46HXZ4yNF1JdYfwer4wXXkqkrFgqazo+bVHBr8uuV1y3+sJRuCsR7/ubgxsCycZVSBwDBenFvtX6e4L8S04CcqAXdnFBE/oRRzgwFiioQgGiO40cuxdANTrSlNXvh+eb+16OwckTxYjmU5sZAk/UvcDK5wd7tlK+qe/SfGwVEx5HMUX4VM8FwfgkH7AWkiklYlTrU+gejdJ12E7wKL9w+dnSl43l6xj1qHMmCGrq6J7Rz10aX248bz13Q48msE63nTdS2na2CKXe1Xk4qVyi903klDI65Uz+5xqC1NovHEhw4rmjnhaTrTcZRWolH8ltGpDFaUTVJhw15ch38dADjVgnfWxj4eVUF8aLHtOSB8ihcNY838YGgvJCL7kkuDMQSJaieUOKqsLzPwoiuQexMKuZ3T1dKyJQfcVwpcXahL+M1kcpd0s3AlFeCuyAQgiSol/hKjC39Jy1j46ny9JYbtipkpaPvQbqms4dPbcDeo7deQdbgWS5k7E4Nw4uWtE/LojIPuLtFnLOXltkgGys5jc1OXOLdj9Xohb3qvcGku3CmEDXm/aWV72amZw77aIm4oeljF1N7/zSopM/CsN72gzKOSTwogm+CszjOuLvTc3VzHM27VfcnFEnqFkuC8ca94ThjdWXCe570uBoKnCV2o2CEunlUjFd83YH5tE0vVzFv9Ocs4tkGi7105cQmQ1tivBTvORRZRkykhWPbpze0FEigM7JAiCl1tyw/t2B4CyEYJYx6A0EWwRZQZzj6NHNYzyv1/Y4qBNhC/+WCWI/R9iLj+1Dl41lrxw/yiazzH4Rps/T3WadbURpcqiKfKUaYpuQbPel+4FNMhzhkYfdU74qq973RjNF0si1iGOVwmc/ydJC7cIZ0m8BAk+l5nUBc9hIKypgbi7WHQDVHjd2jwp44udHBmjV82xHWt7VcSsKjjjitQi/2haHdn85Aq57IkXZ7IooN6hBta8Nl6LVoeR6BUDApUjLFXIWDyCqGALkaMCZPKZScCsvbIDAzFb1bySKyrJh37V3gn1wHTEfgqJG2IKaf8g69F645k1Bm80Q/+wX8stmIk3KwP98IjFs61jeVZ0vh0YyZgPQfhENTRvzXye9xQerr1YKxQXAlgVPDrGb81ekaHv1ZpPRKiUzo2jqqXY/DPVZFDgt9M+lMmYP1W+YXV+Y2pxx0+TzEveqYDt+5IPPA8/xxaJoCX1Ta5w4SmRUmOZ6kCAnzxBNUo74HF593RAQq2oa4N9KX/uo/DKtbRxO/CamMfWc92gV69Xd+7AjB7DyblN/pfkwmwdicMV7j6XZZk3A9vKlMV5lrQC93GFP1Dz+XTLb/2HE/8Y+brltct/1kt1yGYp3T0bCa6WV9KY78+7/Gafk2/pl/Tr+nX9Ovziv9p5xUVH/78biPvf/AN+6L/2Ov6q7bjCVZRZwfNGjOGqCo3XbxINU8pMEhtIFk2zFPz1aD6ofryfO+6UOflwdzr0rUCNEotMI8e43YzEhI8E7BDWkanGi2ZGunLBLw4utKL1ncgiwJfsfnqLjVtfuxTjFmdKBoofOdSfqSUGB/B6GZ0/T5hLafKS6dPtB4GLp9DmxWqt4bTCMNV4xexxheVxS8nAin6F11eIpZ+ytCqn6xeXm4YlLpb3wI8FST4zvrOvklhAjhGSXWv4r6RxNPUbeHEitMVLHV376R2hczLRGqVCzojkHvTWgXEMc9irPTuVvNHI+5z61LHQ+K1EuuL/hNIED0pemDeNxxcrpegmfqP6TDhrYQWe11rq+w9rwRfPEJ461iZNgKwfSoty5CrPnu1gWT9nQH9uCH6i0KN0yiXi55TgljNab4WZQsQBWjNrcBWNJF3JtKI+XEjSvlVXHYMI4LcFZ/cemguPOqbfLCDG9Fbnt+Cz6mVSeK6TFIBzh39URXqiLuWVNilZCOXWe0bq8tuDDT+EAyalw8W1k3uzCgQiVuM+3rDlmFub0x1l9c73Ryz8eaMfdC4xX66d3dS95njzlNj7AQcxYdNFAF+OSXT+Sf8Q5dthEeBiiD+ndPGsty2rk0U5w7op9AoN0GA7ikXdcwhca/QBEW89FDtyKE21QF0gpGA6h2RhJRsTitseCYH1XkWFBFoDSXVZvvBYisfhSJZC39E8n2HPzzBZxPvvEE1omOWKFVTfAVPr3W3/fqe8wWJOGnnx1nrImfyl3TUK6Vr/HI1/Vt0RJn2FRO9Lhu1F9Vd/kSeHmnTEN4iCyDQeHnccSZM4GeBpTR42FChN3N8J28nNHjpzPqWdM7yTGDdSvu2CETFZ4SO3UEOr7ghf/Ih9SqGHFk12e/o8L6s/WJ9RVJ5r6alrSOVsvcSKacYQ88gc4+aSMgvLTxXrbb4CekyUDqlI0X0MW8PTB3C4FKWQ1lO/d5vykNdZt3BtrPuXimExiBOmotkpJJpjprBJUf0xgfstvBkOCVI3BA2YWEoWJffz42ZwUWJV+OrWcRRpixqvEDbd3N4wK9qK2x5qEMLTaEs0Chx390jUoFoxhz+VsAKBafgfhK2olaL79d74qYiB1+mu2hGXM0eBtUTOtYahnxmW49buCr5i8VZXj1ZztEDErN6OiQ4tdgXTOJ7kKIygVSv1inHqvENmQAkqM7g0Yr4xiXxlE/Nsgup36pI3TafG4dHtZ9DguFPOxX+dpGR3jvtPHSpkE20Jp7JzX4F9KxbYoMz2U02l+OkctQlE4qlqkNLMTj9sP5+YTb7pHWp7lRBtGzO+ssX1ADTEQ9FtdXYNLQt1/jysMUA4O4p76utdRoQuVfsujduyDQh52t9YJKvPL6ARj/1cAdDNlRIimWXrj1sHlZpEyAH6suwTVkrdCROnZ/LOi0iC+FFcA9rL4+snkN1pNuC3F4oDNEKA6JJMjTRoum6Qi4vmSE/K6zNtmrhsQfax8d8rqmRyDs87BlDCJkr1xaap7DEcQ9AGMI3r6QabnY7CkiSeiOTXfMkaOhGobSAnsTYWSbGm0uIq3SsAlBtArkygCwhN5SZs7HDMdN5igdnHhpaHVn7fQi9Iq5jZm5R7h1mQE3gNDhR1kt5o6VPyAnYOSoRTGMxO1EunGPWqDpXm/1GU2qEmKw2lwgvm83T8o1mWCnINTfVmc/jSoLIncW/SwtqmsihtVOdbN2ENK69DKdzJI/GOWMTs7adJKIbn/mMNX9lHF5V0HbxemGwifRwe8ZPrQmvmH0rY4UqZlxYLb3JeN8SxK+rE5x+dIkkocVXSTW5baDKfNJzPTT2r9TzB56lo3SUiXtO/yZpnHjkcn7IIrAnX+jVV7eSlQNuEe/UMT2J0MwqzbmTRIrihRZ3EskdiJpZOzEaRHHhhrj144VPdJUebc7RkV0xYQflFkmxz06FY0yh+Vb/biJvBtf06K9SSr4soFa3+SP10+iWcJf2C/d2IB1jz7tlu0V2Hml9Y2KDBaUptFy6Lq/NP0chbp7TZzhWrWDVUAMT5mVr0mg9zCduubt0vEG5t+O+4naC5+kd7nRyrTXSsqrnXBSNh+dEO2zPOdpeNvp97o51sIN7X9CkdpiObs1eKna7osQZPb55qrfv3mqBhM9mbFxZGJtt9JtMtXiA7DlPZTpGi33kVnpq5o9NXSPRFWhDA7qFuO6JgDKndsm7H75hIibeRKq58cSfgTwiubu5ajL9cdBQzNMFSYNN6OH4CKF3cQzEruPR+ujV+Z7tQGwaVQN5h0aLbcg5f5C8CuY5ienmVFYzD26UEKj0XVipZXmJECqj1ESwf9wEwGArIZi5y/Mu6bXV7zLkOPkll2x8gdZTzYUXOaa0Obm90eQyZ7/cPOtipgJCj3P5+sY5VJ3XY1mO+Zvrk6rx3ygG00cOO0noAB3dIZHbts2twUHW9JkpJcznbaqDsVww5xKBcdTiogErsFzvat/yKmUrtByWGBzCjt8dyuZ0bWNz0nzx0Mxai8nrJ1u1wy342ZnnkjMSBsUkYvYtM44si8BsFHbFr4/AarRJp28LS1c07wwAHtJ7JX/TD6lVQv+TNe2keZm4bVtPyq5SfPFfKc0sWfmplEILGw+vFM+hX6Va7d8z60OLrbk+AMF0LJvoTAVsq5Tw6udHLSpCvynangkEcWYvcvBKnnmS45699XK4V1N+CsnibpLAHaFz3Bv1RNvqU9/6pgQ13cqhxDtuha0sp2K3WEsUc8e2kU8tS3NWsNwENxyp5beBFbWKjJKJgkurnFItLnZdkoyZQ8+lz9QbV2RDjqlMPO3ajpADYhnGbDu92Q4mRiUWt4HfoefEaDbxrUM7PutXJc7NUMONu8yyxHBjhvml+fyQLh9mogRT/BzoeoMjeMuY2g6c7oxcYYlWw6trqpldqfW3LnFr3TkJvvPen2pW9POWmPts1mf+NTzWVJgN39+pnzWLicRSyTT8gqMsclPSTUuoLEXSNdp1MARf7x3mClDpJ7YKedr1LnSzx9lBgUoSJDZkTL1z6nh5ZXIxBPNnycFkdZm7rI2/bK4zEGt8ZDZSwvlcGWi+bx5RRBhrXQxVkt1bptruWtx3XfFznJpf5FM8sQ3TgpjEVD2zmMx/p/B0X290mHajNbWlDJnflkdYENIa5lI8eIN6ekZ1aFz/MBaVrPRzMWjR247qzlNmRZTx1dvjQBlSm2mWP1hmBMxPsuvsM5JOW4yz5smsMrRPxj8TU0JutkC/a7MFmSfRuZ6BMT2W5QS0xMIz++1gF8mqjRRVpu1lSqXPm7kaDXkEbXbhy9qcncIswNocSxtNaZP4Uw+jBLfOe/kG1f99Imwu8MPD7yyfMJLjo48Ax1yLDqCsD6af3uZQqx4FDY39mzXx0FXL/sJliUDGfK4d6td58UaiD2kOV7CqQP3ql34K9YvKvVODd30vmvdLPJg/Vye6+8Z3BRlCC5dU1Y3WtHwLAozHxye7Us19VLPRYH9VhycRhsO19uYW87St/e07G7mN5KpXR5p5MnfFzwXOK7c5igo1bq050nRmTZMzq0Q2EeSlCx631pkv9lGmuOjtxyeMK80TaOZskxmgYJzv/MAwzJrnWssvUj6pQu3w1LaSKd/cNqiQVtywh0azUSUNrKoDwrvoOj0bVCgjzsraQEbAbIJPrZ5RbmBc5JjbzVed7hzFDQ3u7TlLiB/dPLfusoHVtcBWo1abweDdVZcJjIgH6BvD6TO4S5TOBHWuocOLnaTDwMz9aCOMvxucsUXP+gFCXmryyvm630niMvjKm8iYuKvGZAfqvg1QUm9ZhLp+xHRRudlJRX8EvT5qwswVU16KMMZpjjoNvT1FN0uZ1bpjC4pkjkzrJqOHWPokSXlw8NVTwiu6eadls3ClUmQasmwXjFI0RRd5A6ingX/bcDT+C34V7J/sWQ4sX25GE1b7nynRTLy07ogOfBSwp+7Dz/7y3wBQSwECAAAUAAIACADqkkJHiiTiqPoCAACwCAAAFAAAAAAAAAABAAAAAAAAAAAAdW5pdmVyc2FsL3BsYXllci54bWxQSwECAAAUAAIACAByW9JMe6wWgycFAADNEwAAHQAAAAAAAAABAAAAAAAsAwAAdW5pdmVyc2FsL2NvbW1vbl9tZXNzYWdlcy5sbmdQSwECAAAUAAIACAByW9JMFR5gG6MAAAB/AQAALgAAAAAAAAABAAAAAACOCAAAdW5pdmVyc2FsL3BsYXliYWNrX2FuZF9uYXZpZ2F0aW9uX3NldHRpbmdzLnhtbFBLAQIAABQAAgAIAHJb0kzlb8zT+wQAAOcYAAAnAAAAAAAAAAEAAAAAAH0JAAB1bml2ZXJzYWwvZmxhc2hfcHVibGlzaGluZ19zZXR0aW5ncy54bWxQSwECAAAUAAIACAByW9JMGeba+kwDAABGDAAAIQAAAAAAAAABAAAAAAC9DgAAdW5pdmVyc2FsL2ZsYXNoX3NraW5fc2V0dGluZ3MueG1sUEsBAgAAFAACAAgAclvSTPfdEjLnBAAAeBgAACYAAAAAAAAAAQAAAAAASBIAAHVuaXZlcnNhbC9odG1sX3B1Ymxpc2hpbmdfc2V0dGluZ3MueG1sUEsBAgAAFAACAAgAclvSTPoHDDyXAQAAMAYAAB8AAAAAAAAAAQAAAAAAcxcAAHVuaXZlcnNhbC9odG1sX3NraW5fc2V0dGluZ3MuanNQSwECAAAUAAIACACOWlZMYnwTeIssAAB5TQAAFwAAAAAAAAAAAAAAAABHGQAAdW5pdmVyc2FsL3VuaXZlcnNhbC5wbmdQSwUGAAAAAAgACABzAgAAB0YAAAAA"/>
  <p:tag name="ISPRING_RESOURCE_PATHS_HASH_PRESENTER" val="d2d12edd3c07364b3fed4a5f73a247eb8ad951d"/>
  <p:tag name="ISPRING_LMS_API_VERSION" val="SCORM 1.2"/>
  <p:tag name="ISPRING_CMI5_LAUNCH_METHOD" val="any window"/>
  <p:tag name="ISPRINGONLINEFOLDERID" val="1"/>
  <p:tag name="ISPRING_OUTPUT_FOLDER" val="F:\Drive C Vaio\html\courses\voice-overs\Total Quality Management\Split files for ispring version"/>
  <p:tag name="ISPRING_CURRENT_PLAYER_ID" val="universal"/>
  <p:tag name="ISPRING_FIRST_PUBLISH" val="1"/>
  <p:tag name="ISPRING_ULTRA_SCORM_COURCE_TITLE" val="Total-Quality-Management-Demo-new1"/>
  <p:tag name="ISPRING_SCORM_ENDPOINT" val="&lt;endpoint&gt;&lt;enable&gt;0&lt;/enable&gt;&lt;lrs&gt;http://&lt;/lrs&gt;&lt;auth&gt;0&lt;/auth&gt;&lt;login&gt;&lt;/login&gt;&lt;password&gt;&lt;/password&gt;&lt;key&gt;&lt;/key&gt;&lt;name&gt;&lt;/name&gt;&lt;email&gt;&lt;/email&gt;&lt;/endpoint&gt;&#10;"/>
  <p:tag name="ISPRINGCLOUDFOLDERID" val="0"/>
  <p:tag name="ISPRING_SCORM_RATE_QUIZZES" val="0"/>
  <p:tag name="ISPRING_PRESENTATION_TITLE" val="Total-Quality-Management-Demo-new1"/>
</p:tagLst>
</file>

<file path=ppt/tags/tag10.xml><?xml version="1.0" encoding="utf-8"?>
<p:tagLst xmlns:a="http://schemas.openxmlformats.org/drawingml/2006/main" xmlns:r="http://schemas.openxmlformats.org/officeDocument/2006/relationships" xmlns:p="http://schemas.openxmlformats.org/presentationml/2006/main">
  <p:tag name="GENSWF_SLIDE_TITLE" val="What is Six Sigma?"/>
  <p:tag name="ISPRING_SLIDE_INDENT_LEVEL" val="0"/>
  <p:tag name="ISPRING_CUSTOM_TIMING_USED" val="0"/>
  <p:tag name="GENSWF_ADVANCE_TIME" val="30.00"/>
  <p:tag name="ISPRING_SLIDE_BRANCHING_PROPERTIES" val="&lt;BranchingProperties&gt;&lt;nextAction&gt;&lt;action&gt;0&lt;/action&gt;&lt;/nextAction&gt;&lt;prevAction&gt;&lt;action&gt;2&lt;/action&gt;&lt;slide&gt;567&lt;/slide&gt;&lt;/prevAction&gt;&lt;lock&gt;0&lt;/lock&gt;&lt;/BranchingProperties&gt;&#10;"/>
</p:tagLst>
</file>

<file path=ppt/tags/tag11.xml><?xml version="1.0" encoding="utf-8"?>
<p:tagLst xmlns:a="http://schemas.openxmlformats.org/drawingml/2006/main" xmlns:r="http://schemas.openxmlformats.org/officeDocument/2006/relationships" xmlns:p="http://schemas.openxmlformats.org/presentationml/2006/main">
  <p:tag name="GENSWF_SLIDE_TITLE" val="Tools used in Total Quality Management"/>
  <p:tag name="ISPRING_SLIDE_INDENT_LEVEL" val="0"/>
  <p:tag name="ISPRING_CUSTOM_TIMING_USED" val="0"/>
  <p:tag name="GENSWF_ADVANCE_TIME" val="57.00"/>
</p:tagLst>
</file>

<file path=ppt/tags/tag12.xml><?xml version="1.0" encoding="utf-8"?>
<p:tagLst xmlns:a="http://schemas.openxmlformats.org/drawingml/2006/main" xmlns:r="http://schemas.openxmlformats.org/officeDocument/2006/relationships" xmlns:p="http://schemas.openxmlformats.org/presentationml/2006/main">
  <p:tag name="GENSWF_SLIDE_TITLE" val="Reduced Production Costs"/>
  <p:tag name="ISPRING_SLIDE_INDENT_LEVEL" val="0"/>
  <p:tag name="ISPRING_CUSTOM_TIMING_USED" val="0"/>
  <p:tag name="GENSWF_ADVANCE_TIME" val="14.00"/>
</p:tagLst>
</file>

<file path=ppt/tags/tag13.xml><?xml version="1.0" encoding="utf-8"?>
<p:tagLst xmlns:a="http://schemas.openxmlformats.org/drawingml/2006/main" xmlns:r="http://schemas.openxmlformats.org/officeDocument/2006/relationships" xmlns:p="http://schemas.openxmlformats.org/presentationml/2006/main">
  <p:tag name="ISPRING_SLIDE_INDENT_LEVEL" val="0"/>
  <p:tag name="ISPRING_CUSTOM_TIMING_USED" val="0"/>
  <p:tag name="GENSWF_SLIDE_TITLE" val="ManagementStudyGuide.com"/>
  <p:tag name="GENSWF_ADVANCE_TIME" val="34.00"/>
</p:tagLst>
</file>

<file path=ppt/tags/tag2.xml><?xml version="1.0" encoding="utf-8"?>
<p:tagLst xmlns:a="http://schemas.openxmlformats.org/drawingml/2006/main" xmlns:r="http://schemas.openxmlformats.org/officeDocument/2006/relationships" xmlns:p="http://schemas.openxmlformats.org/presentationml/2006/main">
  <p:tag name="GENSWF_SLIDE_TITLE" val="Total Quality Management"/>
  <p:tag name="ISPRING_SLIDE_INDENT_LEVEL" val="0"/>
  <p:tag name="ISPRING_CUSTOM_TIMING_USED" val="0"/>
  <p:tag name="GENSWF_ADVANCE_TIME" val="27.00"/>
  <p:tag name="ISPRING_SLIDE_BRANCHING_PROPERTIES" val="&lt;BranchingProperties&gt;&lt;nextAction&gt;&lt;action&gt;0&lt;/action&gt;&lt;/nextAction&gt;&lt;prevAction&gt;&lt;action&gt;0&lt;/action&gt;&lt;/prevAction&gt;&lt;lock&gt;0&lt;/lock&gt;&lt;/BranchingProperties&gt;&#10;"/>
</p:tagLst>
</file>

<file path=ppt/tags/tag3.xml><?xml version="1.0" encoding="utf-8"?>
<p:tagLst xmlns:a="http://schemas.openxmlformats.org/drawingml/2006/main" xmlns:r="http://schemas.openxmlformats.org/officeDocument/2006/relationships" xmlns:p="http://schemas.openxmlformats.org/presentationml/2006/main">
  <p:tag name="GENSWF_SLIDE_TITLE" val="Introduction -1/8"/>
  <p:tag name="ISPRING_SLIDE_INDENT_LEVEL" val="0"/>
  <p:tag name="ISPRING_CUSTOM_TIMING_USED" val="0"/>
  <p:tag name="GENSWF_ADVANCE_TIME" val="7.00"/>
</p:tagLst>
</file>

<file path=ppt/tags/tag4.xml><?xml version="1.0" encoding="utf-8"?>
<p:tagLst xmlns:a="http://schemas.openxmlformats.org/drawingml/2006/main" xmlns:r="http://schemas.openxmlformats.org/officeDocument/2006/relationships" xmlns:p="http://schemas.openxmlformats.org/presentationml/2006/main">
  <p:tag name="GENSWF_SLIDE_TITLE" val="Introduction -2/8"/>
  <p:tag name="ISPRING_SLIDE_INDENT_LEVEL" val="0"/>
  <p:tag name="ISPRING_CUSTOM_TIMING_USED" val="0"/>
  <p:tag name="GENSWF_ADVANCE_TIME" val="9.00"/>
</p:tagLst>
</file>

<file path=ppt/tags/tag5.xml><?xml version="1.0" encoding="utf-8"?>
<p:tagLst xmlns:a="http://schemas.openxmlformats.org/drawingml/2006/main" xmlns:r="http://schemas.openxmlformats.org/officeDocument/2006/relationships" xmlns:p="http://schemas.openxmlformats.org/presentationml/2006/main">
  <p:tag name="GENSWF_SLIDE_TITLE" val="Introduction -4/8"/>
  <p:tag name="ISPRING_SLIDE_INDENT_LEVEL" val="0"/>
  <p:tag name="ISPRING_CUSTOM_TIMING_USED" val="0"/>
  <p:tag name="GENSWF_ADVANCE_TIME" val="15.00"/>
</p:tagLst>
</file>

<file path=ppt/tags/tag6.xml><?xml version="1.0" encoding="utf-8"?>
<p:tagLst xmlns:a="http://schemas.openxmlformats.org/drawingml/2006/main" xmlns:r="http://schemas.openxmlformats.org/officeDocument/2006/relationships" xmlns:p="http://schemas.openxmlformats.org/presentationml/2006/main">
  <p:tag name="GENSWF_SLIDE_TITLE" val="Introduction -5/8"/>
  <p:tag name="ISPRING_SLIDE_INDENT_LEVEL" val="0"/>
  <p:tag name="ISPRING_CUSTOM_TIMING_USED" val="0"/>
  <p:tag name="GENSWF_ADVANCE_TIME" val="17.00"/>
</p:tagLst>
</file>

<file path=ppt/tags/tag7.xml><?xml version="1.0" encoding="utf-8"?>
<p:tagLst xmlns:a="http://schemas.openxmlformats.org/drawingml/2006/main" xmlns:r="http://schemas.openxmlformats.org/officeDocument/2006/relationships" xmlns:p="http://schemas.openxmlformats.org/presentationml/2006/main">
  <p:tag name="GENSWF_SLIDE_TITLE" val="Objectives"/>
  <p:tag name="ISPRING_SLIDE_INDENT_LEVEL" val="0"/>
  <p:tag name="ISPRING_CUSTOM_TIMING_USED" val="0"/>
  <p:tag name="GENSWF_ADVANCE_TIME" val="50.00"/>
</p:tagLst>
</file>

<file path=ppt/tags/tag8.xml><?xml version="1.0" encoding="utf-8"?>
<p:tagLst xmlns:a="http://schemas.openxmlformats.org/drawingml/2006/main" xmlns:r="http://schemas.openxmlformats.org/officeDocument/2006/relationships" xmlns:p="http://schemas.openxmlformats.org/presentationml/2006/main">
  <p:tag name="GENSWF_SLIDE_TITLE" val="Evolution of TQM"/>
  <p:tag name="ISPRING_SLIDE_INDENT_LEVEL" val="0"/>
  <p:tag name="ISPRING_CUSTOM_TIMING_USED" val="0"/>
  <p:tag name="GENSWF_ADVANCE_TIME" val="31.00"/>
</p:tagLst>
</file>

<file path=ppt/tags/tag9.xml><?xml version="1.0" encoding="utf-8"?>
<p:tagLst xmlns:a="http://schemas.openxmlformats.org/drawingml/2006/main" xmlns:r="http://schemas.openxmlformats.org/officeDocument/2006/relationships" xmlns:p="http://schemas.openxmlformats.org/presentationml/2006/main">
  <p:tag name="GENSWF_SLIDE_TITLE" val="Kaizen"/>
  <p:tag name="ISPRING_SLIDE_INDENT_LEVEL" val="0"/>
  <p:tag name="ISPRING_CUSTOM_TIMING_USED" val="0"/>
  <p:tag name="GENSWF_ADVANCE_TIME" val="8.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1332</TotalTime>
  <Words>665</Words>
  <Application>Microsoft Office PowerPoint</Application>
  <PresentationFormat>On-screen Show (4:3)</PresentationFormat>
  <Paragraphs>123</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Black</vt:lpstr>
      <vt:lpstr>Arial Rounded MT Bold</vt:lpstr>
      <vt:lpstr>Calibri</vt:lpstr>
      <vt:lpstr>FreesiaUPC</vt:lpstr>
      <vt:lpstr>Garamond</vt:lpstr>
      <vt:lpstr>Gill Sans MT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Total-Quality-Management-Demo-new1</dc:title>
  <dc:creator>Home</dc:creator>
  <cp:lastModifiedBy>Himanshu Juneja</cp:lastModifiedBy>
  <cp:revision>143</cp:revision>
  <dcterms:created xsi:type="dcterms:W3CDTF">2014-07-22T04:50:31Z</dcterms:created>
  <dcterms:modified xsi:type="dcterms:W3CDTF">2022-10-24T07:03:18Z</dcterms:modified>
</cp:coreProperties>
</file>